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5" r:id="rId5"/>
    <p:sldId id="266" r:id="rId6"/>
    <p:sldId id="267" r:id="rId7"/>
    <p:sldId id="271" r:id="rId8"/>
    <p:sldId id="268" r:id="rId9"/>
    <p:sldId id="272" r:id="rId10"/>
    <p:sldId id="269" r:id="rId11"/>
    <p:sldId id="273" r:id="rId12"/>
    <p:sldId id="270" r:id="rId13"/>
    <p:sldId id="280" r:id="rId14"/>
    <p:sldId id="281" r:id="rId15"/>
    <p:sldId id="282" r:id="rId16"/>
    <p:sldId id="283" r:id="rId17"/>
    <p:sldId id="284" r:id="rId18"/>
    <p:sldId id="285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5D524-EAA9-41D0-8DDB-AE4E9DD6717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43C7C-ADF8-4E31-98D6-20B82DD9B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3C7C-ADF8-4E31-98D6-20B82DD9B55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3C7C-ADF8-4E31-98D6-20B82DD9B55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3C7C-ADF8-4E31-98D6-20B82DD9B55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3C7C-ADF8-4E31-98D6-20B82DD9B55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3C7C-ADF8-4E31-98D6-20B82DD9B55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3C7C-ADF8-4E31-98D6-20B82DD9B55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3C7C-ADF8-4E31-98D6-20B82DD9B55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3C7C-ADF8-4E31-98D6-20B82DD9B55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3C7C-ADF8-4E31-98D6-20B82DD9B55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3C7C-ADF8-4E31-98D6-20B82DD9B55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6122-4CC1-4E42-8E43-0FEEE5FFA97A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58E-B32E-4570-A5CD-9DE36CDB2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6122-4CC1-4E42-8E43-0FEEE5FFA97A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58E-B32E-4570-A5CD-9DE36CDB2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6122-4CC1-4E42-8E43-0FEEE5FFA97A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58E-B32E-4570-A5CD-9DE36CDB2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6122-4CC1-4E42-8E43-0FEEE5FFA97A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58E-B32E-4570-A5CD-9DE36CDB2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6122-4CC1-4E42-8E43-0FEEE5FFA97A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58E-B32E-4570-A5CD-9DE36CDB2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6122-4CC1-4E42-8E43-0FEEE5FFA97A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58E-B32E-4570-A5CD-9DE36CDB2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6122-4CC1-4E42-8E43-0FEEE5FFA97A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58E-B32E-4570-A5CD-9DE36CDB2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6122-4CC1-4E42-8E43-0FEEE5FFA97A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58E-B32E-4570-A5CD-9DE36CDB2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6122-4CC1-4E42-8E43-0FEEE5FFA97A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58E-B32E-4570-A5CD-9DE36CDB2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6122-4CC1-4E42-8E43-0FEEE5FFA97A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58E-B32E-4570-A5CD-9DE36CDB2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6122-4CC1-4E42-8E43-0FEEE5FFA97A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358E-B32E-4570-A5CD-9DE36CDB2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76122-4CC1-4E42-8E43-0FEEE5FFA97A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9358E-B32E-4570-A5CD-9DE36CDB2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Решение логических</a:t>
            </a:r>
            <a:br>
              <a:rPr lang="ru-RU" sz="5400" dirty="0" smtClean="0"/>
            </a:br>
            <a:r>
              <a:rPr lang="ru-RU" sz="5400" dirty="0" smtClean="0"/>
              <a:t>задач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hlinkClick r:id="rId2" action="ppaction://hlinksldjump"/>
              </a:rPr>
              <a:t>с помощью таблиц</a:t>
            </a:r>
            <a:endParaRPr lang="ru-RU" dirty="0" smtClean="0"/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hlinkClick r:id="rId3" action="ppaction://hlinksldjump"/>
              </a:rPr>
              <a:t>с помощью кругов Эйлера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3717032"/>
          <a:ext cx="8496943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059"/>
                <a:gridCol w="1142446"/>
                <a:gridCol w="1071042"/>
                <a:gridCol w="1213849"/>
                <a:gridCol w="1213849"/>
                <a:gridCol w="1213849"/>
                <a:gridCol w="121384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токарь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слесарь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инженер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врач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шофер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Андреев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Борисов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Дмитриев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Григорьев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Евдокимов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Золотарев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Т.к. в первом туре 3 партии, то врач не Андреев, не Борисов, не Григорьев, не Евдокимов.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908720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Т.к. в втором туре 2 партии, то врач не Дмитриев. Значит, врач – Золотарев.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1268760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Т.к. учитель не Андреев, не Борисов, не Григорьев, не Евдокимов (по усл.1) и не Золотарев, значит, учитель – Дмитриев.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3528" y="2492896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Т.к. Борисов не слесарь (по усл.4) и не токарь (по усл.2), значит, он – шофер.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28" y="1844824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Т.к. инженер не Евдокимов, не Борисов, не Григорьев (по усл.4) и не Золотарев или Дмитриев, значит, инженер – Андреев.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3717032"/>
          <a:ext cx="8496943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059"/>
                <a:gridCol w="1142446"/>
                <a:gridCol w="1071042"/>
                <a:gridCol w="1213849"/>
                <a:gridCol w="1213849"/>
                <a:gridCol w="1213849"/>
                <a:gridCol w="121384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токарь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слесарь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инженер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врач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шофер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Андреев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Борисов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Дмитриев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Григорьев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Евдокимов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Золотарев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Т.к. в первом туре 3 партии, то врач не Андреев, не Борисов, не Григорьев, не Евдокимов.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908720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Т.к. в втором туре 2 партии, то врач не Дмитриев. Значит, врач – Золотарев.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1268760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Т.к. учитель не Андреев, не Борисов, не Григорьев, не Евдокимов (по усл.1) и не Золотарев, значит, учитель – Дмитриев.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2492896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Т.к. Борисов не слесарь (по усл.4), значит, он – шофер (по усл.4).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2924944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 Т.к Григорьев не слесарь (по усл.4), значит, он  токарь. Тогда остается, что слесарь – Евдокимов.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3528" y="1844824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Т.к. инженер не Евдокимов, не Борисов, не Григорьев (по усл.4) и не Золотарев или Дмитриев, значит, инженер – Андреев.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Т.к. в первом туре 3 партии, то врач не Андреев, не Борисов, не Григорьев, не Евдокимов.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08720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Т.к. в втором туре 2 партии, то врач не Дмитриев. Значит, врач – Золотарев.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268760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Т.к. учитель не Андреев, не Борисов, не Григорьев, не Евдокимов (по усл.1) и не Золотарев, значит, учитель – Дмитриев.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3717032"/>
          <a:ext cx="8496943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059"/>
                <a:gridCol w="1142446"/>
                <a:gridCol w="1071042"/>
                <a:gridCol w="1213849"/>
                <a:gridCol w="1213849"/>
                <a:gridCol w="1213849"/>
                <a:gridCol w="121384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токарь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слесарь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инженер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врач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шофер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Андреев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Борисов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Дмитриев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Григорьев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Евдокимов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Золотарев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2492896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Т.к. Борисов не слесарь (по усл.4), значит, он – шофер (по усл.4).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2924944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 Т.к Григорьев не слесарь (по усл.4), значит, он  токарь. Тогда остается, что слесарь – Евдокимов.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1844824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Т.к. инженер не Евдокимов, не Борисов, не Григорьев (по усл.4) и не Золотарев или Дмитриев, значит, инженер – Андреев.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8497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</a:t>
            </a:r>
            <a:r>
              <a:rPr lang="en-US" sz="2400" dirty="0" smtClean="0"/>
              <a:t>2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В санатории познакомились 5 офицеров: связист, танкист, летчик, сапер и моряк. Один из них – полковник, другой – капитан и трое – майоры. Оказалось, что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у Павла такое же звание, что и у его соседа по комнате сапера;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офицер-связист и Кирилл – большие друзья;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летчик вместе с Иваном и Алексеем уже однажды отдыхали вместе;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недавно Алексей по просьбе сапера и моряка помог связисту настроить ноутбук;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Кирилл чуть было не поступил в летное училище, но по совету друга-сапера выбрал другое училище;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Павел по званию старше Алексея, Иван по званию старше Кирилла;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одного из отдыхающих звали Андрей.</a:t>
            </a:r>
          </a:p>
          <a:p>
            <a:r>
              <a:rPr lang="ru-RU" sz="2400" dirty="0" smtClean="0"/>
              <a:t>Нужно определить род войск каждого офицера и его звание.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49694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Строим таблицу и заполняем ее, анализируя каждое высказывание.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/>
              <a:t>из условия 3 следует, что Алексей – не летчик, из усл.4 он – не сапер, не связист и не моряк, значит, Алексей – танкист;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/>
              <a:t>из условий 2 и 5 следует, что Кирилл – не летчик, не сапер, не связист, и не танкист (доказали, это Алексей), значит, Кирилл – моряк;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/>
              <a:t>из условия 1 следует, что 2 человека имеют одно и то же звание, значит, они – майоры, т.е. Павел – майор;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/>
              <a:t>т.к. Павел по званию старше Алексея (усл.6), значит, Алексей – капитан;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/>
              <a:t>т.к. Иван по званию старше Кирилла (усл.6), а Кирилл не капитан (доказали), значит, эта пара может быть только такой: Иван – полковник, а Кирилл – майор;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/>
              <a:t>из заполненной таблицы следует, что Андрей – майор;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/>
              <a:t>по усл.1 сапер имеет такое же звание, как Павел, т.е. сапер – майор, но это не Павел (усл.1), не Кирилл и не Алексей (доказано), не Иван, (доказано, что Иван полковник), значит, сапер – Андрей;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/>
              <a:t>по усл.3 Иван – не летчик. Значит, он связист, а Павел – летчик.</a:t>
            </a:r>
            <a:endParaRPr lang="ru-RU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764704"/>
          <a:ext cx="8712967" cy="5328592"/>
        </p:xfrm>
        <a:graphic>
          <a:graphicData uri="http://schemas.openxmlformats.org/drawingml/2006/table">
            <a:tbl>
              <a:tblPr/>
              <a:tblGrid>
                <a:gridCol w="967703"/>
                <a:gridCol w="967703"/>
                <a:gridCol w="967703"/>
                <a:gridCol w="967703"/>
                <a:gridCol w="967703"/>
                <a:gridCol w="968613"/>
                <a:gridCol w="968613"/>
                <a:gridCol w="968613"/>
                <a:gridCol w="968613"/>
              </a:tblGrid>
              <a:tr h="1332148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капитан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майор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полковник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танкист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сапер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связист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моряк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летчик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Павел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Иван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14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Алексей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Кирилл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Андрей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</a:t>
            </a:r>
            <a:r>
              <a:rPr lang="en-US" sz="2400" dirty="0" smtClean="0"/>
              <a:t>3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Мама купила сыну 10 цветных карандашей и разложила в цветные коробочки тех же цветов – белую, черную, зеленую, синюю, красную по 2 штуки в каждую. Но не отдала сыну карандаши, а попросила отгадать загадку: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ни один карандаш не лежит в коробке того же цвета;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синие карандаши не лежат в красной коробке;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в черной коробке лежит по одному карандашу зеленого и синего цветов;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в одной коробке белого или черного цвета лежат один красный и один зеленый карандаш;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в синей коробочке есть один черный карандаш;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в одной из коробочек лежат вместе белый и синий карандаши.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80728"/>
            <a:ext cx="8208912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400" dirty="0" smtClean="0"/>
              <a:t>Строим таблицу и заполняем ее, анализируя каждое высказывание.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по усл.1 ставим 0 в ячейки таблицы, где цвет коробки и карандаша совпадает;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по усл.3 в черной коробке зеленый и синий карандаши;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т.к. содержимое черной коробки найдено на предыдущем шаге, то по усл.4 в белой коробке лежат красный и зеленый карандаши;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заполняем ячейки по усл.5 и усл.6;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по таблице определяем, в какой коробке могут лежать вместе белый и синий карандаши;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заполняем оставшиеся ячейки.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620691"/>
          <a:ext cx="8784977" cy="5688627"/>
        </p:xfrm>
        <a:graphic>
          <a:graphicData uri="http://schemas.openxmlformats.org/drawingml/2006/table">
            <a:tbl>
              <a:tblPr/>
              <a:tblGrid>
                <a:gridCol w="1270338"/>
                <a:gridCol w="750822"/>
                <a:gridCol w="751739"/>
                <a:gridCol w="751739"/>
                <a:gridCol w="750822"/>
                <a:gridCol w="751739"/>
                <a:gridCol w="751739"/>
                <a:gridCol w="750822"/>
                <a:gridCol w="751739"/>
                <a:gridCol w="751739"/>
                <a:gridCol w="751739"/>
              </a:tblGrid>
              <a:tr h="812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красные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зеленые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синие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белые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черные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2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коробка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синяя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белая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красная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черная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зеленая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79928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/>
              <a:t>Задача </a:t>
            </a:r>
            <a:r>
              <a:rPr lang="en-US" sz="2400" dirty="0" smtClean="0"/>
              <a:t>4</a:t>
            </a:r>
            <a:r>
              <a:rPr lang="ru-RU" sz="2400" dirty="0" smtClean="0"/>
              <a:t>. </a:t>
            </a:r>
            <a:endParaRPr lang="ru-RU" sz="2400" dirty="0"/>
          </a:p>
          <a:p>
            <a:r>
              <a:rPr lang="ru-RU" sz="2400" dirty="0" smtClean="0"/>
              <a:t>В </a:t>
            </a:r>
            <a:r>
              <a:rPr lang="ru-RU" sz="2400" dirty="0"/>
              <a:t>восьмом классе учится 40 человек. Каждый из них изучает не менее одного иностранного языка: английский (А), немецкий (Н), французский (Ф). 34 человека изучают хотя бы один из двух языков: английский, немецкий. 25 человек — хотя бы один из языков: немецкий, французский. 6 человек только немецкий. Одновременно два языка — английский и немецкий — изучают на 3 человека больше, чем французский и немецкий языки. Сколько человек изучает каждый из языков и сколько изучает одновременно каждую пару языков?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4941168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 </a:t>
            </a:r>
            <a:r>
              <a:rPr lang="ru-RU" sz="2400" dirty="0"/>
              <a:t>решении данной </a:t>
            </a:r>
            <a:r>
              <a:rPr lang="ru-RU" sz="2400" dirty="0" smtClean="0"/>
              <a:t>задачи, кроме кругов Эйлера, которые наглядно показывают решение, удобно </a:t>
            </a:r>
            <a:r>
              <a:rPr lang="ru-RU" sz="2400" dirty="0"/>
              <a:t>применить составление уравнения по условию </a:t>
            </a:r>
            <a:r>
              <a:rPr lang="ru-RU" sz="2400" dirty="0" smtClean="0"/>
              <a:t>задачи.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7048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200" dirty="0" smtClean="0"/>
              <a:t>Задача 1.</a:t>
            </a:r>
          </a:p>
          <a:p>
            <a:r>
              <a:rPr lang="ru-RU" sz="2200" dirty="0" smtClean="0"/>
              <a:t>В шахматном турнире принимали участие шесть партнеров разных профессий: токарь, слесарь, инженер, учитель, врач, шофер.</a:t>
            </a:r>
          </a:p>
          <a:p>
            <a:r>
              <a:rPr lang="ru-RU" sz="2200" dirty="0" smtClean="0"/>
              <a:t>Известно, что: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В первом туре Андреев играл с врачом, учитель – с Борисовым, а Григорьев – с Евдокимовы: в первом туре 3 партии;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Во втором туре Дмитриев играл с токарем, а врач – с Борисовым; во втором туре 2 партии;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В третьем туре Евдокимов играл с инженером; в третьем туре 1 партия.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По окончании турнира места распределились так: Борисову присудили 1-е место, Григорьев и инженер поделили 2 и 3 места, Дмитриев занял </a:t>
            </a:r>
            <a:br>
              <a:rPr lang="ru-RU" sz="2200" dirty="0" smtClean="0"/>
            </a:br>
            <a:r>
              <a:rPr lang="ru-RU" sz="2200" dirty="0" smtClean="0"/>
              <a:t>4 место, а Золотарев и слесарь поделили 5 и 6 места.</a:t>
            </a:r>
          </a:p>
          <a:p>
            <a:pPr marL="342900" indent="-342900"/>
            <a:r>
              <a:rPr lang="ru-RU" sz="2200" dirty="0" smtClean="0"/>
              <a:t>У кого какая профессия?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"/>
            <a:ext cx="6912768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845842" y="881316"/>
            <a:ext cx="274638" cy="42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31912" y="6317704"/>
            <a:ext cx="274638" cy="42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933056"/>
            <a:ext cx="8532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/>
              <a:t>Составим и решим </a:t>
            </a:r>
            <a:r>
              <a:rPr lang="ru-RU" sz="2400" dirty="0" smtClean="0"/>
              <a:t>уравнение. Обозначим: </a:t>
            </a:r>
            <a:r>
              <a:rPr lang="ru-RU" sz="2400" dirty="0" err="1" smtClean="0"/>
              <a:t>х</a:t>
            </a:r>
            <a:r>
              <a:rPr lang="ru-RU" sz="2400" dirty="0" smtClean="0"/>
              <a:t> – изучают Ф и Н.</a:t>
            </a:r>
            <a:r>
              <a:rPr lang="ru-RU" sz="2400" dirty="0"/>
              <a:t> 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(</a:t>
            </a:r>
            <a:r>
              <a:rPr lang="ru-RU" sz="2400" dirty="0"/>
              <a:t>34 – </a:t>
            </a:r>
            <a:r>
              <a:rPr lang="ru-RU" sz="2400" dirty="0" err="1"/>
              <a:t>х</a:t>
            </a:r>
            <a:r>
              <a:rPr lang="ru-RU" sz="2400" dirty="0"/>
              <a:t> – 3 – 6 – </a:t>
            </a:r>
            <a:r>
              <a:rPr lang="ru-RU" sz="2400" dirty="0" err="1"/>
              <a:t>х</a:t>
            </a:r>
            <a:r>
              <a:rPr lang="en-US" sz="2400" dirty="0"/>
              <a:t>)</a:t>
            </a:r>
            <a:r>
              <a:rPr lang="ru-RU" sz="2400" dirty="0"/>
              <a:t> + </a:t>
            </a:r>
            <a:r>
              <a:rPr lang="en-US" sz="2400" dirty="0"/>
              <a:t>(</a:t>
            </a:r>
            <a:r>
              <a:rPr lang="ru-RU" sz="2400" dirty="0" err="1"/>
              <a:t>х</a:t>
            </a:r>
            <a:r>
              <a:rPr lang="ru-RU" sz="2400" dirty="0"/>
              <a:t> + 3</a:t>
            </a:r>
            <a:r>
              <a:rPr lang="en-US" sz="2400" dirty="0"/>
              <a:t>)</a:t>
            </a:r>
            <a:r>
              <a:rPr lang="ru-RU" sz="2400" dirty="0"/>
              <a:t> + 6 + </a:t>
            </a:r>
            <a:r>
              <a:rPr lang="ru-RU" sz="2400" dirty="0" err="1"/>
              <a:t>х</a:t>
            </a:r>
            <a:r>
              <a:rPr lang="ru-RU" sz="2400" dirty="0"/>
              <a:t> + </a:t>
            </a:r>
            <a:r>
              <a:rPr lang="en-US" sz="2400" dirty="0"/>
              <a:t>(</a:t>
            </a:r>
            <a:r>
              <a:rPr lang="ru-RU" sz="2400" dirty="0"/>
              <a:t>25 – </a:t>
            </a:r>
            <a:r>
              <a:rPr lang="ru-RU" sz="2400" dirty="0" err="1"/>
              <a:t>х</a:t>
            </a:r>
            <a:r>
              <a:rPr lang="ru-RU" sz="2400" dirty="0"/>
              <a:t> – 6 – </a:t>
            </a:r>
            <a:r>
              <a:rPr lang="ru-RU" sz="2400" dirty="0" err="1"/>
              <a:t>х</a:t>
            </a:r>
            <a:r>
              <a:rPr lang="ru-RU" sz="2400" dirty="0"/>
              <a:t> – </a:t>
            </a:r>
            <a:r>
              <a:rPr lang="ru-RU" sz="2400" dirty="0" smtClean="0"/>
              <a:t>3</a:t>
            </a:r>
            <a:r>
              <a:rPr lang="en-US" sz="2400" dirty="0" smtClean="0"/>
              <a:t>)</a:t>
            </a:r>
            <a:r>
              <a:rPr lang="ru-RU" sz="2400" dirty="0" smtClean="0"/>
              <a:t> </a:t>
            </a:r>
            <a:r>
              <a:rPr lang="ru-RU" sz="2400" dirty="0"/>
              <a:t>= </a:t>
            </a:r>
            <a:r>
              <a:rPr lang="ru-RU" sz="2400" dirty="0" smtClean="0"/>
              <a:t>40  </a:t>
            </a:r>
            <a:r>
              <a:rPr lang="en-US" sz="2400" dirty="0" smtClean="0"/>
              <a:t>    </a:t>
            </a:r>
            <a:r>
              <a:rPr lang="ru-RU" sz="2400" dirty="0" err="1" smtClean="0"/>
              <a:t>х</a:t>
            </a:r>
            <a:r>
              <a:rPr lang="ru-RU" sz="2400" dirty="0" smtClean="0"/>
              <a:t> </a:t>
            </a:r>
            <a:r>
              <a:rPr lang="ru-RU" sz="2400" dirty="0"/>
              <a:t>= </a:t>
            </a:r>
            <a:r>
              <a:rPr lang="ru-RU" sz="2400" dirty="0" smtClean="0"/>
              <a:t>5</a:t>
            </a:r>
            <a:r>
              <a:rPr lang="ru-RU" sz="2400" dirty="0"/>
              <a:t> </a:t>
            </a:r>
          </a:p>
          <a:p>
            <a:pPr>
              <a:spcAft>
                <a:spcPts val="1200"/>
              </a:spcAft>
            </a:pPr>
            <a:r>
              <a:rPr lang="ru-RU" sz="2400" dirty="0"/>
              <a:t>Ф + Н = 5 человек</a:t>
            </a:r>
            <a:r>
              <a:rPr lang="ru-RU" sz="2400" dirty="0" smtClean="0"/>
              <a:t>.  А </a:t>
            </a:r>
            <a:r>
              <a:rPr lang="ru-RU" sz="2400" dirty="0"/>
              <a:t>+ Н = 8 человек</a:t>
            </a:r>
            <a:r>
              <a:rPr lang="ru-RU" sz="2400" dirty="0" smtClean="0"/>
              <a:t>.</a:t>
            </a:r>
            <a:r>
              <a:rPr lang="ru-RU" sz="2400" dirty="0"/>
              <a:t> </a:t>
            </a:r>
          </a:p>
          <a:p>
            <a:pPr>
              <a:spcAft>
                <a:spcPts val="1200"/>
              </a:spcAft>
            </a:pPr>
            <a:r>
              <a:rPr lang="ru-RU" sz="2400" dirty="0"/>
              <a:t>А = 34 – 8 – 6 – 5 =15 </a:t>
            </a:r>
            <a:r>
              <a:rPr lang="ru-RU" sz="2400" dirty="0" smtClean="0"/>
              <a:t>человек. Н </a:t>
            </a:r>
            <a:r>
              <a:rPr lang="ru-RU" sz="2400" dirty="0"/>
              <a:t>= 6 </a:t>
            </a:r>
            <a:r>
              <a:rPr lang="ru-RU" sz="2400" dirty="0" smtClean="0"/>
              <a:t>человек. </a:t>
            </a:r>
          </a:p>
          <a:p>
            <a:r>
              <a:rPr lang="ru-RU" sz="2400" dirty="0" smtClean="0"/>
              <a:t>Ф </a:t>
            </a:r>
            <a:r>
              <a:rPr lang="ru-RU" sz="2400" dirty="0"/>
              <a:t>=25 – 5 – 6 </a:t>
            </a:r>
            <a:r>
              <a:rPr lang="ru-RU" sz="2400" dirty="0" smtClean="0"/>
              <a:t>– 8 </a:t>
            </a:r>
            <a:r>
              <a:rPr lang="ru-RU" sz="2400" dirty="0"/>
              <a:t>= 6 человек.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2656"/>
            <a:ext cx="799288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/>
              <a:t>Задача </a:t>
            </a:r>
            <a:r>
              <a:rPr lang="en-US" sz="2400" dirty="0" smtClean="0"/>
              <a:t>5</a:t>
            </a:r>
            <a:r>
              <a:rPr lang="ru-RU" sz="2400" dirty="0" smtClean="0"/>
              <a:t>. </a:t>
            </a:r>
            <a:endParaRPr lang="ru-RU" sz="2400" dirty="0"/>
          </a:p>
          <a:p>
            <a:r>
              <a:rPr lang="ru-RU" sz="2400" dirty="0" smtClean="0"/>
              <a:t>Летом в спортивный лагерь пришло письмо: «Здравствуйте! Мы узнали, что у вас будут проводиться спортивные соревнования, и мы хотим участвовать в них. В состав нашей команды входят волейболисты, бегуны, прыгуны и метатели. Команда у нас сильная. Все бегуны являются и прыгунами, а все прыгуны являются или метателями, или бегунами. Одна из особенностей нашей команды состоит в том, что среди метателей, которые являются еще и прыгунами, нет бегунов. Метателей у нас в два раза меньше, чем прыгунов, и на два меньше, чем бегунов. Бегуны составляют третью всей часть, а волейболистов в два раза больше, чем тех ребят которые являются одновременно и прыгунами, и метателями. До скорой встречи!» сколько мест необходимо подготовить для этой команды?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1043608" y="188640"/>
            <a:ext cx="6768752" cy="2592288"/>
            <a:chOff x="323528" y="3501008"/>
            <a:chExt cx="6768752" cy="2592288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3645024"/>
              <a:ext cx="4038600" cy="2374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60032" y="4149080"/>
              <a:ext cx="1854200" cy="1308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Овал 8"/>
            <p:cNvSpPr/>
            <p:nvPr/>
          </p:nvSpPr>
          <p:spPr>
            <a:xfrm>
              <a:off x="323528" y="3501008"/>
              <a:ext cx="6768752" cy="2592288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99992" y="566124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04048" y="436510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волейболисты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07904" y="4941168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метатели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39752" y="4509120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прыгуны и метатели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592" y="4293096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бегуны и прыгуны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87624" y="515719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r>
                <a:rPr lang="ru-RU" dirty="0" smtClean="0"/>
                <a:t>/3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48064" y="4797152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2*(</a:t>
              </a:r>
              <a:r>
                <a:rPr lang="ru-RU" dirty="0" err="1" smtClean="0"/>
                <a:t>х</a:t>
              </a:r>
              <a:r>
                <a:rPr lang="ru-RU" dirty="0" smtClean="0"/>
                <a:t>/3 – 4)</a:t>
              </a:r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91880" y="5373216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r>
                <a:rPr lang="ru-RU" dirty="0" smtClean="0"/>
                <a:t>/3 - 2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11760" y="5157192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r>
                <a:rPr lang="ru-RU" dirty="0" smtClean="0"/>
                <a:t>/3 - 4</a:t>
              </a:r>
              <a:endParaRPr lang="ru-RU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95536" y="2780928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Х – вся команда</a:t>
            </a:r>
          </a:p>
          <a:p>
            <a:r>
              <a:rPr lang="ru-RU" sz="2800" dirty="0" err="1" smtClean="0"/>
              <a:t>х</a:t>
            </a:r>
            <a:r>
              <a:rPr lang="ru-RU" sz="2800" dirty="0" smtClean="0"/>
              <a:t>/3 – бегуны</a:t>
            </a:r>
          </a:p>
          <a:p>
            <a:r>
              <a:rPr lang="ru-RU" sz="2800" dirty="0" smtClean="0"/>
              <a:t>(</a:t>
            </a:r>
            <a:r>
              <a:rPr lang="ru-RU" sz="2800" dirty="0" err="1" smtClean="0"/>
              <a:t>х</a:t>
            </a:r>
            <a:r>
              <a:rPr lang="ru-RU" sz="2800" dirty="0" smtClean="0"/>
              <a:t>/3 – 2) – метатели</a:t>
            </a:r>
          </a:p>
          <a:p>
            <a:r>
              <a:rPr lang="ru-RU" sz="2800" dirty="0" smtClean="0"/>
              <a:t>2*(</a:t>
            </a:r>
            <a:r>
              <a:rPr lang="ru-RU" sz="2800" dirty="0" err="1" smtClean="0"/>
              <a:t>х</a:t>
            </a:r>
            <a:r>
              <a:rPr lang="ru-RU" sz="2800" dirty="0" smtClean="0"/>
              <a:t>/3 – 2) – прыгуны</a:t>
            </a:r>
          </a:p>
          <a:p>
            <a:r>
              <a:rPr lang="ru-RU" sz="2800" dirty="0" smtClean="0"/>
              <a:t>2*(</a:t>
            </a:r>
            <a:r>
              <a:rPr lang="ru-RU" sz="2800" dirty="0" err="1" smtClean="0"/>
              <a:t>х</a:t>
            </a:r>
            <a:r>
              <a:rPr lang="ru-RU" sz="2800" dirty="0" smtClean="0"/>
              <a:t>/3 – 2) - </a:t>
            </a:r>
            <a:r>
              <a:rPr lang="ru-RU" sz="2800" dirty="0" err="1" smtClean="0"/>
              <a:t>х</a:t>
            </a:r>
            <a:r>
              <a:rPr lang="ru-RU" sz="2800" dirty="0" smtClean="0"/>
              <a:t>/3 = </a:t>
            </a:r>
            <a:r>
              <a:rPr lang="ru-RU" sz="2800" dirty="0" err="1" smtClean="0"/>
              <a:t>х</a:t>
            </a:r>
            <a:r>
              <a:rPr lang="ru-RU" sz="2800" dirty="0" smtClean="0"/>
              <a:t>/3 – 4 – прыгуны и метатели</a:t>
            </a:r>
          </a:p>
          <a:p>
            <a:r>
              <a:rPr lang="ru-RU" sz="2800" dirty="0" smtClean="0"/>
              <a:t>2*(</a:t>
            </a:r>
            <a:r>
              <a:rPr lang="ru-RU" sz="2800" dirty="0" err="1" smtClean="0"/>
              <a:t>х</a:t>
            </a:r>
            <a:r>
              <a:rPr lang="ru-RU" sz="2800" dirty="0" smtClean="0"/>
              <a:t>/3 – 4) – волейболисты</a:t>
            </a:r>
          </a:p>
          <a:p>
            <a:r>
              <a:rPr lang="ru-RU" sz="2800" dirty="0" smtClean="0"/>
              <a:t>команда = бегуны + волейболисты + метатели</a:t>
            </a:r>
          </a:p>
          <a:p>
            <a:r>
              <a:rPr lang="ru-RU" sz="2800" dirty="0" smtClean="0"/>
              <a:t>(часть прыгунов – бегуны, остальные – метатели)</a:t>
            </a:r>
          </a:p>
          <a:p>
            <a:r>
              <a:rPr lang="ru-RU" sz="2800" dirty="0" err="1" smtClean="0"/>
              <a:t>х</a:t>
            </a:r>
            <a:r>
              <a:rPr lang="ru-RU" sz="2800" dirty="0" smtClean="0"/>
              <a:t> = </a:t>
            </a:r>
            <a:r>
              <a:rPr lang="ru-RU" sz="2800" dirty="0" err="1" smtClean="0"/>
              <a:t>х</a:t>
            </a:r>
            <a:r>
              <a:rPr lang="ru-RU" sz="2800" dirty="0" smtClean="0"/>
              <a:t>/3 + 2*(</a:t>
            </a:r>
            <a:r>
              <a:rPr lang="ru-RU" sz="2800" dirty="0" err="1" smtClean="0"/>
              <a:t>х</a:t>
            </a:r>
            <a:r>
              <a:rPr lang="ru-RU" sz="2800" dirty="0" smtClean="0"/>
              <a:t>/3 – 4) + (</a:t>
            </a:r>
            <a:r>
              <a:rPr lang="ru-RU" sz="2800" dirty="0" err="1" smtClean="0"/>
              <a:t>х</a:t>
            </a:r>
            <a:r>
              <a:rPr lang="ru-RU" sz="2800" dirty="0" smtClean="0"/>
              <a:t>/3 – 2)    </a:t>
            </a:r>
            <a:r>
              <a:rPr lang="ru-RU" sz="2800" dirty="0" err="1" smtClean="0"/>
              <a:t>х</a:t>
            </a:r>
            <a:r>
              <a:rPr lang="ru-RU" sz="2800" dirty="0" smtClean="0"/>
              <a:t> = 30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76672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</a:t>
            </a:r>
            <a:r>
              <a:rPr lang="en-US" sz="2400" dirty="0" smtClean="0"/>
              <a:t>6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Сборная команда страны по летнему многоборью отправилась на сборы. Известно, что мужчин, занимающихся, плаванием, или мужчин, занимающихся бегом, в команде 33 человека. Мужчин, которые и бегают, и плавают, 7 человек, а мужчин, занимающихся бегом, 18.</a:t>
            </a:r>
          </a:p>
          <a:p>
            <a:r>
              <a:rPr lang="ru-RU" sz="2400" dirty="0" smtClean="0"/>
              <a:t>Сколько в команде мужчин, которые занимаются только плаванием?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Проанализируем условие задачи. Из нее следует, что в команде есть мужчины-пловцы, мужчины-бегуны и мужчины, занимающиеся и бегом, и плаванием.</a:t>
            </a:r>
          </a:p>
          <a:p>
            <a:r>
              <a:rPr lang="ru-RU" sz="2400" dirty="0" smtClean="0"/>
              <a:t>Построим круги Эйлера, введем обозначения количества спортсменов по видам спорта.</a:t>
            </a:r>
            <a:endParaRPr lang="ru-RU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ug_Ei-3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04664"/>
            <a:ext cx="5832648" cy="36724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4180344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х</a:t>
            </a:r>
            <a:r>
              <a:rPr lang="ru-RU" sz="2400" dirty="0" smtClean="0"/>
              <a:t> – искомое количество мужчин-пловцов</a:t>
            </a:r>
          </a:p>
          <a:p>
            <a:r>
              <a:rPr lang="ru-RU" sz="2400" dirty="0" smtClean="0"/>
              <a:t>18 – 7 = 11 человек – мужчины, которые только </a:t>
            </a:r>
            <a:r>
              <a:rPr lang="ru-RU" sz="2400" dirty="0" smtClean="0"/>
              <a:t>бегают</a:t>
            </a:r>
            <a:r>
              <a:rPr lang="en-US" sz="2400" dirty="0" smtClean="0"/>
              <a:t> </a:t>
            </a:r>
            <a:r>
              <a:rPr lang="ru-RU" sz="2400" dirty="0" smtClean="0"/>
              <a:t>(</a:t>
            </a:r>
            <a:r>
              <a:rPr lang="ru-RU" sz="2400" dirty="0" smtClean="0"/>
              <a:t>без тех, кто и плавает, и бегает).</a:t>
            </a:r>
            <a:endParaRPr lang="ru-RU" sz="2400" dirty="0" smtClean="0"/>
          </a:p>
          <a:p>
            <a:r>
              <a:rPr lang="ru-RU" sz="2400" dirty="0" smtClean="0"/>
              <a:t>33 человека – мужчины-пловцы или мужчины-бегуны. Составляем и решаем уравнение.</a:t>
            </a:r>
          </a:p>
          <a:p>
            <a:r>
              <a:rPr lang="ru-RU" sz="2400" dirty="0" smtClean="0"/>
              <a:t>33 = </a:t>
            </a:r>
            <a:r>
              <a:rPr lang="ru-RU" sz="2400" dirty="0" err="1" smtClean="0"/>
              <a:t>х</a:t>
            </a:r>
            <a:r>
              <a:rPr lang="ru-RU" sz="2400" dirty="0" smtClean="0"/>
              <a:t> + 11   </a:t>
            </a:r>
            <a:r>
              <a:rPr lang="ru-RU" sz="2400" dirty="0" err="1" smtClean="0"/>
              <a:t>х</a:t>
            </a:r>
            <a:r>
              <a:rPr lang="ru-RU" sz="2400" dirty="0" smtClean="0"/>
              <a:t> = 22</a:t>
            </a:r>
          </a:p>
          <a:p>
            <a:r>
              <a:rPr lang="ru-RU" sz="2400" dirty="0" smtClean="0"/>
              <a:t>Ответ: 22 человека в команде – мужчины-пловцы.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3717032"/>
          <a:ext cx="8496943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059"/>
                <a:gridCol w="1142446"/>
                <a:gridCol w="1071042"/>
                <a:gridCol w="1213849"/>
                <a:gridCol w="1213849"/>
                <a:gridCol w="1213849"/>
                <a:gridCol w="121384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токарь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слесарь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инженер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врач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шофер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Андреев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Борисов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Дмитриев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Григорьев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Евдокимов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Золотарев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Т.к. в первом туре 3 партии, то врач не Андреев, не Борисов, не Григорьев, не Евдокимов.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3717032"/>
          <a:ext cx="8496943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059"/>
                <a:gridCol w="1142446"/>
                <a:gridCol w="1071042"/>
                <a:gridCol w="1213849"/>
                <a:gridCol w="1213849"/>
                <a:gridCol w="1213849"/>
                <a:gridCol w="121384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токарь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слесарь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инженер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врач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шофер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Андреев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Борисов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Дмитриев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Григорьев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Евдокимов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Золотарев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Т.к. в первом туре 3 партии, то врач не Андреев, не Борисов, не Григорьев, не Евдокимов.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908720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Т.к. в втором туре 2 партии, то врач не Дмитриев. Значит, врач – Золотарев.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3717032"/>
          <a:ext cx="8496943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059"/>
                <a:gridCol w="1142446"/>
                <a:gridCol w="1071042"/>
                <a:gridCol w="1213849"/>
                <a:gridCol w="1213849"/>
                <a:gridCol w="1213849"/>
                <a:gridCol w="121384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токарь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слесарь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инженер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врач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шофер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Андреев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Борисов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Дмитриев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Григорьев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Евдокимов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Золотарев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Т.к. в первом туре 3 партии, то врач не Андреев, не Борисов, не Григорьев, не Евдокимов.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908720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Т.к. в втором туре 2 партии, то врач не Дмитриев. Значит, врач – Золотарев.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268760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Т.к. учитель не Андреев, не Борисов, не Григорьев, не Евдокимов (по усл.1) и не Золотарев, значит, учитель – Дмитриев.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3717032"/>
          <a:ext cx="8496943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059"/>
                <a:gridCol w="1142446"/>
                <a:gridCol w="1071042"/>
                <a:gridCol w="1213849"/>
                <a:gridCol w="1213849"/>
                <a:gridCol w="1213849"/>
                <a:gridCol w="121384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токарь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слесарь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инженер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врач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шофер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Андреев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Борисов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Дмитриев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Григорьев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Евдокимов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Золотарев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Т.к. в первом туре 3 партии, то врач не Андреев, не Борисов, не Григорьев, не Евдокимов.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908720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Т.к. в втором туре 2 партии, то врач не Дмитриев. Значит, врач – Золотарев.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1268760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Т.к. учитель не Андреев, не Борисов, не Григорьев, не Евдокимов (по усл.1) и не Золотарев, значит, учитель – Дмитриев.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3717032"/>
          <a:ext cx="8496943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059"/>
                <a:gridCol w="1142446"/>
                <a:gridCol w="1071042"/>
                <a:gridCol w="1213849"/>
                <a:gridCol w="1213849"/>
                <a:gridCol w="1213849"/>
                <a:gridCol w="121384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токарь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слесарь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инженер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врач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шофер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Андреев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Борисов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Дмитриев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Григорьев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Евдокимов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Золотарев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Т.к. в первом туре 3 партии, то врач не Андреев, не Борисов, не Григорьев, не Евдокимов.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908720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Т.к. в втором туре 2 партии, то врач не Дмитриев. Значит, врач – Золотарев.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1268760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Т.к. учитель не Андреев, не Борисов, не Григорьев, не Евдокимов (по усл.1) и не Золотарев, значит, учитель – Дмитриев.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1844824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Т.к. инженер не Евдокимов, не Борисов, не Григорьев (по усл.4) и не Золотарев или Дмитриев, значит, инженер – Андреев.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3717032"/>
          <a:ext cx="8496943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059"/>
                <a:gridCol w="1142446"/>
                <a:gridCol w="1071042"/>
                <a:gridCol w="1213849"/>
                <a:gridCol w="1213849"/>
                <a:gridCol w="1213849"/>
                <a:gridCol w="121384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токарь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слесарь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инженер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врач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шофер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Андреев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Борисов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Дмитриев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Григорьев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Евдокимов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Золотарев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Т.к. в первом туре 3 партии, то врач не Андреев, не Борисов, не Григорьев, не Евдокимов.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908720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Т.к. в втором туре 2 партии, то врач не Дмитриев. Значит, врач – Золотарев.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1268760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Т.к. учитель не Андреев, не Борисов, не Григорьев, не Евдокимов (по усл.1) и не Золотарев, значит, учитель – Дмитриев.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1844824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Т.к. инженер не Евдокимов, не Борисов, не Григорьев (по усл.4) и не Золотарев или Дмитриев, значит, инженер – Андреев.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3717032"/>
          <a:ext cx="8496943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059"/>
                <a:gridCol w="1142446"/>
                <a:gridCol w="1071042"/>
                <a:gridCol w="1213849"/>
                <a:gridCol w="1213849"/>
                <a:gridCol w="1213849"/>
                <a:gridCol w="121384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токарь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слесарь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инженер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врач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шофер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Андреев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Борисов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Дмитриев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Григорьев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Евдокимов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Золотарев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Т.к. в первом туре 3 партии, то врач не Андреев, не Борисов, не Григорьев, не Евдокимов.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908720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Т.к. в втором туре 2 партии, то врач не Дмитриев. Значит, врач – Золотарев.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1268760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Т.к. учитель не Андреев, не Борисов, не Григорьев, не Евдокимов (по усл.1) и не Золотарев, значит, учитель – Дмитриев.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2492896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Т.к. Борисов не слесарь (по усл.4) и не токарь (по усл.2), значит, он – шофер.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1844824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Т.к. инженер не Евдокимов, не Борисов, не Григорьев (по усл.4) и не Золотарев или Дмитриев, значит, инженер – Андреев.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2603</Words>
  <Application>Microsoft Office PowerPoint</Application>
  <PresentationFormat>Экран (4:3)</PresentationFormat>
  <Paragraphs>583</Paragraphs>
  <Slides>24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Решение логических задач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логических задач</dc:title>
  <dc:creator>MS</dc:creator>
  <cp:lastModifiedBy>MS</cp:lastModifiedBy>
  <cp:revision>58</cp:revision>
  <dcterms:created xsi:type="dcterms:W3CDTF">2014-03-03T16:06:54Z</dcterms:created>
  <dcterms:modified xsi:type="dcterms:W3CDTF">2014-04-06T17:42:13Z</dcterms:modified>
</cp:coreProperties>
</file>