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6"/>
  </p:handoutMasterIdLst>
  <p:sldIdLst>
    <p:sldId id="256" r:id="rId2"/>
    <p:sldId id="314" r:id="rId3"/>
    <p:sldId id="315" r:id="rId4"/>
    <p:sldId id="257" r:id="rId5"/>
    <p:sldId id="258" r:id="rId6"/>
    <p:sldId id="259" r:id="rId7"/>
    <p:sldId id="260" r:id="rId8"/>
    <p:sldId id="317" r:id="rId9"/>
    <p:sldId id="261" r:id="rId10"/>
    <p:sldId id="318" r:id="rId11"/>
    <p:sldId id="262" r:id="rId12"/>
    <p:sldId id="319" r:id="rId13"/>
    <p:sldId id="263" r:id="rId14"/>
    <p:sldId id="320" r:id="rId15"/>
    <p:sldId id="264" r:id="rId16"/>
    <p:sldId id="310" r:id="rId17"/>
    <p:sldId id="321" r:id="rId18"/>
    <p:sldId id="265" r:id="rId19"/>
    <p:sldId id="322" r:id="rId20"/>
    <p:sldId id="266" r:id="rId21"/>
    <p:sldId id="323" r:id="rId22"/>
    <p:sldId id="267" r:id="rId23"/>
    <p:sldId id="324" r:id="rId24"/>
    <p:sldId id="268" r:id="rId25"/>
    <p:sldId id="325" r:id="rId26"/>
    <p:sldId id="269" r:id="rId27"/>
    <p:sldId id="270" r:id="rId28"/>
    <p:sldId id="326" r:id="rId29"/>
    <p:sldId id="271" r:id="rId30"/>
    <p:sldId id="327" r:id="rId31"/>
    <p:sldId id="272" r:id="rId32"/>
    <p:sldId id="328" r:id="rId33"/>
    <p:sldId id="273" r:id="rId34"/>
    <p:sldId id="329" r:id="rId35"/>
    <p:sldId id="274" r:id="rId36"/>
    <p:sldId id="309" r:id="rId37"/>
    <p:sldId id="330" r:id="rId38"/>
    <p:sldId id="275" r:id="rId39"/>
    <p:sldId id="331" r:id="rId40"/>
    <p:sldId id="276" r:id="rId41"/>
    <p:sldId id="335" r:id="rId42"/>
    <p:sldId id="277" r:id="rId43"/>
    <p:sldId id="332" r:id="rId44"/>
    <p:sldId id="278" r:id="rId45"/>
    <p:sldId id="336" r:id="rId46"/>
    <p:sldId id="279" r:id="rId47"/>
    <p:sldId id="280" r:id="rId48"/>
    <p:sldId id="281" r:id="rId49"/>
    <p:sldId id="282" r:id="rId50"/>
    <p:sldId id="349" r:id="rId51"/>
    <p:sldId id="283" r:id="rId52"/>
    <p:sldId id="350" r:id="rId53"/>
    <p:sldId id="284" r:id="rId54"/>
    <p:sldId id="311" r:id="rId55"/>
    <p:sldId id="351" r:id="rId56"/>
    <p:sldId id="285" r:id="rId57"/>
    <p:sldId id="352" r:id="rId58"/>
    <p:sldId id="286" r:id="rId59"/>
    <p:sldId id="353" r:id="rId60"/>
    <p:sldId id="287" r:id="rId61"/>
    <p:sldId id="344" r:id="rId62"/>
    <p:sldId id="288" r:id="rId63"/>
    <p:sldId id="345" r:id="rId64"/>
    <p:sldId id="289" r:id="rId65"/>
    <p:sldId id="346" r:id="rId66"/>
    <p:sldId id="290" r:id="rId67"/>
    <p:sldId id="347" r:id="rId68"/>
    <p:sldId id="291" r:id="rId69"/>
    <p:sldId id="348" r:id="rId70"/>
    <p:sldId id="292" r:id="rId71"/>
    <p:sldId id="333" r:id="rId72"/>
    <p:sldId id="293" r:id="rId73"/>
    <p:sldId id="312" r:id="rId74"/>
    <p:sldId id="334" r:id="rId75"/>
    <p:sldId id="294" r:id="rId76"/>
    <p:sldId id="337" r:id="rId77"/>
    <p:sldId id="295" r:id="rId78"/>
    <p:sldId id="338" r:id="rId79"/>
    <p:sldId id="296" r:id="rId80"/>
    <p:sldId id="339" r:id="rId81"/>
    <p:sldId id="297" r:id="rId82"/>
    <p:sldId id="343" r:id="rId83"/>
    <p:sldId id="298" r:id="rId84"/>
    <p:sldId id="340" r:id="rId85"/>
    <p:sldId id="299" r:id="rId86"/>
    <p:sldId id="300" r:id="rId87"/>
    <p:sldId id="341" r:id="rId88"/>
    <p:sldId id="301" r:id="rId89"/>
    <p:sldId id="342" r:id="rId90"/>
    <p:sldId id="302" r:id="rId91"/>
    <p:sldId id="303" r:id="rId92"/>
    <p:sldId id="304" r:id="rId93"/>
    <p:sldId id="354" r:id="rId94"/>
    <p:sldId id="305" r:id="rId95"/>
    <p:sldId id="359" r:id="rId96"/>
    <p:sldId id="306" r:id="rId97"/>
    <p:sldId id="358" r:id="rId98"/>
    <p:sldId id="307" r:id="rId99"/>
    <p:sldId id="355" r:id="rId100"/>
    <p:sldId id="308" r:id="rId101"/>
    <p:sldId id="356" r:id="rId102"/>
    <p:sldId id="357" r:id="rId103"/>
    <p:sldId id="313" r:id="rId104"/>
    <p:sldId id="316" r:id="rId10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FFFF00"/>
    <a:srgbClr val="006600"/>
    <a:srgbClr val="00CC00"/>
    <a:srgbClr val="BDD8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4683" autoAdjust="0"/>
  </p:normalViewPr>
  <p:slideViewPr>
    <p:cSldViewPr>
      <p:cViewPr varScale="1">
        <p:scale>
          <a:sx n="56" d="100"/>
          <a:sy n="56" d="100"/>
        </p:scale>
        <p:origin x="-90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A9C2F2-0615-4B44-8D42-4EF75AE419C8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D72F3-AB6B-4A4B-BEA9-71C7C66D9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B0489-FE61-4533-A741-4DB9BBB0F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07B12-19F2-44DC-A488-03A001E2C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7F56-E1D1-46FD-80C7-231A2FCED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FC6B-B58F-40B9-B783-F78BFEDA6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DC7B1-0A82-40D3-96B3-8B13F524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8647F-BD41-4C53-B6BA-ECA6565F7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0656-3D4A-4219-B631-A97234F07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974E-A780-4BCE-A0E2-1C545933A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ED46-F95E-49E0-8819-417AFC2B8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CC74-C395-49DE-9E31-EA9C7A7E6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FB380-7CB2-4B56-A84A-282902C66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BDD8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1DCE9BEE-A7EC-42AD-BB65-9CDE675A2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8.xml"/><Relationship Id="rId5" Type="http://schemas.openxmlformats.org/officeDocument/2006/relationships/slide" Target="slide8.x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30.xml"/><Relationship Id="rId5" Type="http://schemas.openxmlformats.org/officeDocument/2006/relationships/slide" Target="slide8.x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32.xml"/><Relationship Id="rId5" Type="http://schemas.openxmlformats.org/officeDocument/2006/relationships/slide" Target="slide8.xml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62.xml"/><Relationship Id="rId13" Type="http://schemas.openxmlformats.org/officeDocument/2006/relationships/slide" Target="slide72.xml"/><Relationship Id="rId18" Type="http://schemas.openxmlformats.org/officeDocument/2006/relationships/slide" Target="slide83.xml"/><Relationship Id="rId3" Type="http://schemas.openxmlformats.org/officeDocument/2006/relationships/slide" Target="slide51.xml"/><Relationship Id="rId21" Type="http://schemas.openxmlformats.org/officeDocument/2006/relationships/slide" Target="slide88.xml"/><Relationship Id="rId7" Type="http://schemas.openxmlformats.org/officeDocument/2006/relationships/slide" Target="slide60.xml"/><Relationship Id="rId12" Type="http://schemas.openxmlformats.org/officeDocument/2006/relationships/slide" Target="slide70.xml"/><Relationship Id="rId17" Type="http://schemas.openxmlformats.org/officeDocument/2006/relationships/slide" Target="slide81.xml"/><Relationship Id="rId2" Type="http://schemas.openxmlformats.org/officeDocument/2006/relationships/slide" Target="slide49.xml"/><Relationship Id="rId16" Type="http://schemas.openxmlformats.org/officeDocument/2006/relationships/slide" Target="slide79.xml"/><Relationship Id="rId20" Type="http://schemas.openxmlformats.org/officeDocument/2006/relationships/slide" Target="slide8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8.xml"/><Relationship Id="rId11" Type="http://schemas.openxmlformats.org/officeDocument/2006/relationships/slide" Target="slide68.xml"/><Relationship Id="rId5" Type="http://schemas.openxmlformats.org/officeDocument/2006/relationships/slide" Target="slide56.xml"/><Relationship Id="rId15" Type="http://schemas.openxmlformats.org/officeDocument/2006/relationships/slide" Target="slide77.xml"/><Relationship Id="rId10" Type="http://schemas.openxmlformats.org/officeDocument/2006/relationships/slide" Target="slide66.xml"/><Relationship Id="rId19" Type="http://schemas.openxmlformats.org/officeDocument/2006/relationships/slide" Target="slide85.xml"/><Relationship Id="rId4" Type="http://schemas.openxmlformats.org/officeDocument/2006/relationships/slide" Target="slide53.xml"/><Relationship Id="rId9" Type="http://schemas.openxmlformats.org/officeDocument/2006/relationships/slide" Target="slide64.xml"/><Relationship Id="rId14" Type="http://schemas.openxmlformats.org/officeDocument/2006/relationships/slide" Target="slide75.xml"/><Relationship Id="rId22" Type="http://schemas.openxmlformats.org/officeDocument/2006/relationships/slide" Target="slide9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9.xml"/><Relationship Id="rId18" Type="http://schemas.openxmlformats.org/officeDocument/2006/relationships/slide" Target="slide40.xml"/><Relationship Id="rId3" Type="http://schemas.openxmlformats.org/officeDocument/2006/relationships/slide" Target="slide9.xml"/><Relationship Id="rId21" Type="http://schemas.openxmlformats.org/officeDocument/2006/relationships/slide" Target="slide46.xml"/><Relationship Id="rId7" Type="http://schemas.openxmlformats.org/officeDocument/2006/relationships/slide" Target="slide18.xml"/><Relationship Id="rId12" Type="http://schemas.openxmlformats.org/officeDocument/2006/relationships/slide" Target="slide27.xml"/><Relationship Id="rId17" Type="http://schemas.openxmlformats.org/officeDocument/2006/relationships/slide" Target="slide38.xml"/><Relationship Id="rId2" Type="http://schemas.openxmlformats.org/officeDocument/2006/relationships/slide" Target="slide7.xml"/><Relationship Id="rId16" Type="http://schemas.openxmlformats.org/officeDocument/2006/relationships/slide" Target="slide35.xml"/><Relationship Id="rId20" Type="http://schemas.openxmlformats.org/officeDocument/2006/relationships/slide" Target="slide4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26.xml"/><Relationship Id="rId5" Type="http://schemas.openxmlformats.org/officeDocument/2006/relationships/slide" Target="slide13.xml"/><Relationship Id="rId15" Type="http://schemas.openxmlformats.org/officeDocument/2006/relationships/slide" Target="slide33.xml"/><Relationship Id="rId10" Type="http://schemas.openxmlformats.org/officeDocument/2006/relationships/slide" Target="slide24.xml"/><Relationship Id="rId19" Type="http://schemas.openxmlformats.org/officeDocument/2006/relationships/slide" Target="slide42.xml"/><Relationship Id="rId4" Type="http://schemas.openxmlformats.org/officeDocument/2006/relationships/slide" Target="slide11.xml"/><Relationship Id="rId9" Type="http://schemas.openxmlformats.org/officeDocument/2006/relationships/slide" Target="slide22.xml"/><Relationship Id="rId14" Type="http://schemas.openxmlformats.org/officeDocument/2006/relationships/slide" Target="slide31.xml"/><Relationship Id="rId22" Type="http://schemas.openxmlformats.org/officeDocument/2006/relationships/slide" Target="slide4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89.xml"/><Relationship Id="rId5" Type="http://schemas.openxmlformats.org/officeDocument/2006/relationships/slide" Target="slide8.xml"/><Relationship Id="rId4" Type="http://schemas.openxmlformats.org/officeDocument/2006/relationships/oleObject" Target="../embeddings/oleObject4.bin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slide" Target="slide102.xml"/><Relationship Id="rId3" Type="http://schemas.openxmlformats.org/officeDocument/2006/relationships/slide" Target="slide94.xml"/><Relationship Id="rId7" Type="http://schemas.openxmlformats.org/officeDocument/2006/relationships/slide" Target="slide8.xml"/><Relationship Id="rId2" Type="http://schemas.openxmlformats.org/officeDocument/2006/relationships/slide" Target="slide9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0.xml"/><Relationship Id="rId5" Type="http://schemas.openxmlformats.org/officeDocument/2006/relationships/slide" Target="slide98.xml"/><Relationship Id="rId4" Type="http://schemas.openxmlformats.org/officeDocument/2006/relationships/slide" Target="slide96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5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9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164179">
            <a:off x="1071563" y="-263525"/>
            <a:ext cx="7200900" cy="51847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5292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Математический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марафон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6100" y="4872038"/>
            <a:ext cx="8597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Для студентов специальностей</a:t>
            </a:r>
            <a:r>
              <a:rPr lang="en-US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: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38.02.01 </a:t>
            </a:r>
            <a:r>
              <a:rPr lang="ru-RU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Экономи</a:t>
            </a: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 и бухгалтерский учет (по отраслям),</a:t>
            </a:r>
          </a:p>
          <a:p>
            <a:pPr algn="ctr">
              <a:spcBef>
                <a:spcPts val="0"/>
              </a:spcBef>
              <a:defRPr/>
            </a:pPr>
            <a:r>
              <a:rPr lang="ru-RU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09.02.03 Программирование в компьютерных системах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7663" y="5773738"/>
            <a:ext cx="3908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2014 г.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1275" y="1920875"/>
            <a:ext cx="3894656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5 конфет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04875" y="1685925"/>
            <a:ext cx="75168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00"/>
                </a:solidFill>
                <a:effectLst/>
              </a:rPr>
              <a:t>Найдите закономерность и закончите числовой ряд:</a:t>
            </a:r>
          </a:p>
          <a:p>
            <a:pPr algn="ctr"/>
            <a:endParaRPr lang="ru-RU" sz="4400">
              <a:solidFill>
                <a:srgbClr val="FF0000"/>
              </a:solidFill>
              <a:effectLst/>
            </a:endParaRPr>
          </a:p>
          <a:p>
            <a:pPr algn="ctr"/>
            <a:r>
              <a:rPr lang="ru-RU" sz="4400">
                <a:solidFill>
                  <a:srgbClr val="FF0000"/>
                </a:solidFill>
                <a:effectLst/>
              </a:rPr>
              <a:t>0,  3,  8,  15,  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7700" y="412750"/>
            <a:ext cx="5791200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Прибавляем по 3, 5, 7, 9. Получаем: 0, 3, 8, 15, 24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904875" y="1204913"/>
            <a:ext cx="74549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Подсчитаем количество баллов у каждой команды!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904875" y="1204913"/>
            <a:ext cx="74549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Поздравляем победителей!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игру.</a:t>
            </a:r>
          </a:p>
          <a:p>
            <a:pPr algn="ctr">
              <a:spcBef>
                <a:spcPct val="50000"/>
              </a:spcBef>
              <a:defRPr/>
            </a:pP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88925" y="111125"/>
            <a:ext cx="86582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Win95BT" pitchFamily="18" charset="0"/>
              </a:rPr>
              <a:t>Математический марафон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Win95BT" pitchFamily="18" charset="0"/>
              </a:rPr>
              <a:t>разработала и провела </a:t>
            </a:r>
          </a:p>
          <a:p>
            <a:pPr algn="ctr"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Win95BT" pitchFamily="18" charset="0"/>
              </a:rPr>
              <a:t>преподаватель информатики и ИКТ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ГБОУ СПО МО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«Магаданский политехнический техникум»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Кропачева Т.Е.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askerville Win95BT" pitchFamily="18" charset="0"/>
              </a:rPr>
              <a:t>2014 год</a:t>
            </a:r>
            <a:endParaRPr lang="ru-RU" sz="4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skerville Win95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8640763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  <a:effectLst/>
              </a:rPr>
              <a:t>Когда младенца Кузю поцарапала кошка, он орал 5 мин, когда его укусила оса, он орал на 3мин больше, но когда собственная мать набросилась на него и начала мыть с мылом Кузя орал в 2 раза дольше, чем после укуса осы. Мама мыла Кузю 11 минут. Сколько минут орал уже вымытый Кузя?</a:t>
            </a:r>
            <a:r>
              <a:rPr lang="ru-RU" sz="440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1275" y="1920875"/>
            <a:ext cx="348524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5 минут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864076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  <a:effectLst/>
              </a:rPr>
              <a:t>Один мальчик охотился в кухне на тараканов и убил пятерых, а ранил в три раза больше. Трех тараканов мальчик ранил смертельно и они погибли от ран, а остальные тараканы выздоровели, но обиделись на мальчика и навсегда ушли к соседям. Сколько тараканов ушло к соседям навсегда? 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75" y="2222500"/>
            <a:ext cx="568931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12 тараканов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3213" y="842963"/>
            <a:ext cx="86407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0000"/>
                </a:solidFill>
                <a:effectLst/>
                <a:latin typeface="Monotype Corsiva" pitchFamily="66" charset="0"/>
              </a:rPr>
              <a:t>Вопрос - аукцион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23863" y="422275"/>
            <a:ext cx="8296275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Коле и Толе купили по 5 пирожных. Коля съел свои за 6 минут и стал сходить с ума </a:t>
            </a:r>
            <a:br>
              <a:rPr lang="ru-RU" sz="4400">
                <a:solidFill>
                  <a:srgbClr val="FF0000"/>
                </a:solidFill>
                <a:effectLst/>
              </a:rPr>
            </a:br>
            <a:r>
              <a:rPr lang="ru-RU" sz="4400">
                <a:solidFill>
                  <a:srgbClr val="FF0000"/>
                </a:solidFill>
                <a:effectLst/>
              </a:rPr>
              <a:t>       от зависти глядя, как Толя ест каждое пирожное по 4 минуты. Долго ли будет </a:t>
            </a:r>
            <a:br>
              <a:rPr lang="ru-RU" sz="4400">
                <a:solidFill>
                  <a:srgbClr val="FF0000"/>
                </a:solidFill>
                <a:effectLst/>
              </a:rPr>
            </a:br>
            <a:r>
              <a:rPr lang="ru-RU" sz="4400">
                <a:solidFill>
                  <a:srgbClr val="FF0000"/>
                </a:solidFill>
                <a:effectLst/>
              </a:rPr>
              <a:t>       сходить с ума от  зависти Коля?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75" y="2222500"/>
            <a:ext cx="394691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20 минут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В древности такого термина не было. Его ввел в 17 веке французский математик Франсуа Виет, в переводе с латинского он означает «спица колеса». Что это? 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3875" y="2222500"/>
            <a:ext cx="305288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Радиус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49250" y="955675"/>
            <a:ext cx="85979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tabLst>
                <a:tab pos="498475" algn="l"/>
              </a:tabLst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FF"/>
                </a:solidFill>
                <a:effectLst/>
                <a:latin typeface="Monotype Corsiva" pitchFamily="66" charset="0"/>
              </a:rPr>
              <a:t>Цели математического марафона:</a:t>
            </a:r>
            <a:endParaRPr lang="ru-RU" sz="2800" dirty="0">
              <a:solidFill>
                <a:srgbClr val="0000FF"/>
              </a:solidFill>
              <a:effectLst/>
              <a:latin typeface="Monotype Corsiva" pitchFamily="66" charset="0"/>
            </a:endParaRPr>
          </a:p>
          <a:p>
            <a:pPr marL="342900" indent="-342900">
              <a:buFontTx/>
              <a:buAutoNum type="arabicPeriod"/>
              <a:tabLst>
                <a:tab pos="498475" algn="l"/>
              </a:tabLst>
              <a:defRPr/>
            </a:pPr>
            <a:r>
              <a:rPr lang="ru-RU" sz="2800" dirty="0">
                <a:solidFill>
                  <a:srgbClr val="FF0066"/>
                </a:solidFill>
                <a:effectLst/>
                <a:latin typeface="Monotype Corsiva" pitchFamily="66" charset="0"/>
              </a:rPr>
              <a:t>Повышение познавательного интереса к предметам математики и информатики.</a:t>
            </a:r>
          </a:p>
          <a:p>
            <a:pPr marL="342900" indent="-342900">
              <a:buFontTx/>
              <a:buAutoNum type="arabicPeriod"/>
              <a:tabLst>
                <a:tab pos="498475" algn="l"/>
              </a:tabLst>
              <a:defRPr/>
            </a:pPr>
            <a:r>
              <a:rPr lang="ru-RU" sz="2800" dirty="0">
                <a:solidFill>
                  <a:srgbClr val="FF0066"/>
                </a:solidFill>
                <a:effectLst/>
                <a:latin typeface="Monotype Corsiva" pitchFamily="66" charset="0"/>
              </a:rPr>
              <a:t>Способствовать воспитанию "чувства локтя" и дружбы среди учащихся.</a:t>
            </a:r>
          </a:p>
          <a:p>
            <a:pPr marL="342900" indent="-342900">
              <a:buFontTx/>
              <a:buAutoNum type="arabicPeriod"/>
              <a:tabLst>
                <a:tab pos="498475" algn="l"/>
              </a:tabLst>
              <a:defRPr/>
            </a:pPr>
            <a:r>
              <a:rPr lang="ru-RU" sz="2800" dirty="0">
                <a:solidFill>
                  <a:srgbClr val="FF0066"/>
                </a:solidFill>
                <a:effectLst/>
                <a:latin typeface="Monotype Corsiva" pitchFamily="66" charset="0"/>
              </a:rPr>
              <a:t>Способствовать побуждению каждого учащегося к творческому поиску и размышлениям, раскрытию своего творческого потенциала.</a:t>
            </a:r>
          </a:p>
          <a:p>
            <a:pPr marL="342900" indent="-342900">
              <a:buFontTx/>
              <a:buAutoNum type="arabicPeriod"/>
              <a:tabLst>
                <a:tab pos="498475" algn="l"/>
              </a:tabLst>
              <a:defRPr/>
            </a:pPr>
            <a:r>
              <a:rPr lang="ru-RU" sz="2800" dirty="0">
                <a:solidFill>
                  <a:srgbClr val="FF0066"/>
                </a:solidFill>
                <a:effectLst/>
                <a:latin typeface="Monotype Corsiva" pitchFamily="66" charset="0"/>
              </a:rPr>
              <a:t>Способствовать развитию кругозора учащихся, математической  и информационной речи и грамотности.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Arial" pitchFamily="34" charset="0"/>
              </a:rPr>
              <a:t>Эта точка находится на пересечении биссектрис углов треугольника.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Центр описанной окружности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0763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Arial" pitchFamily="34" charset="0"/>
              </a:rPr>
              <a:t>Чтоб окружность верно счесть</a:t>
            </a:r>
          </a:p>
          <a:p>
            <a:pPr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Arial" pitchFamily="34" charset="0"/>
              </a:rPr>
              <a:t>Надо только постараться</a:t>
            </a:r>
          </a:p>
          <a:p>
            <a:pPr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Arial" pitchFamily="34" charset="0"/>
              </a:rPr>
              <a:t>И запомнить все как есть:</a:t>
            </a:r>
          </a:p>
          <a:p>
            <a:pPr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Arial" pitchFamily="34" charset="0"/>
              </a:rPr>
              <a:t>Три – четырнадцать – пятнадцать – девяносто два и шесть.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Пи   3,1415926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640763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Как расположить эти две окружности, чтобы они назывались концентрическими?</a:t>
            </a: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835150" y="3500438"/>
            <a:ext cx="1584325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003800" y="3068638"/>
            <a:ext cx="2376488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587625" y="427037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6196013" y="427037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Совместить центры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 </a:t>
            </a:r>
            <a:r>
              <a:rPr lang="ru-RU" sz="4400" b="1" i="1">
                <a:solidFill>
                  <a:srgbClr val="FF0000"/>
                </a:solidFill>
                <a:effectLst/>
              </a:rPr>
              <a:t>К</a:t>
            </a:r>
            <a:r>
              <a:rPr lang="ru-RU" sz="4400" i="1">
                <a:solidFill>
                  <a:srgbClr val="FF0000"/>
                </a:solidFill>
                <a:effectLst/>
                <a:latin typeface="Arial" pitchFamily="34" charset="0"/>
              </a:rPr>
              <a:t>от в мешке</a:t>
            </a:r>
            <a:r>
              <a:rPr lang="ru-RU" sz="4400">
                <a:solidFill>
                  <a:srgbClr val="FF0000"/>
                </a:solidFill>
                <a:effectLst/>
              </a:rPr>
              <a:t> </a:t>
            </a:r>
          </a:p>
        </p:txBody>
      </p:sp>
      <p:sp>
        <p:nvSpPr>
          <p:cNvPr id="16397" name="Freeform 13"/>
          <p:cNvSpPr>
            <a:spLocks/>
          </p:cNvSpPr>
          <p:nvPr/>
        </p:nvSpPr>
        <p:spPr bwMode="auto">
          <a:xfrm>
            <a:off x="2387600" y="2425700"/>
            <a:ext cx="3784600" cy="3597275"/>
          </a:xfrm>
          <a:custGeom>
            <a:avLst/>
            <a:gdLst/>
            <a:ahLst/>
            <a:cxnLst>
              <a:cxn ang="0">
                <a:pos x="1576" y="232"/>
              </a:cxn>
              <a:cxn ang="0">
                <a:pos x="1480" y="304"/>
              </a:cxn>
              <a:cxn ang="0">
                <a:pos x="1328" y="376"/>
              </a:cxn>
              <a:cxn ang="0">
                <a:pos x="992" y="496"/>
              </a:cxn>
              <a:cxn ang="0">
                <a:pos x="840" y="560"/>
              </a:cxn>
              <a:cxn ang="0">
                <a:pos x="728" y="640"/>
              </a:cxn>
              <a:cxn ang="0">
                <a:pos x="616" y="736"/>
              </a:cxn>
              <a:cxn ang="0">
                <a:pos x="536" y="856"/>
              </a:cxn>
              <a:cxn ang="0">
                <a:pos x="464" y="976"/>
              </a:cxn>
              <a:cxn ang="0">
                <a:pos x="384" y="1184"/>
              </a:cxn>
              <a:cxn ang="0">
                <a:pos x="336" y="1304"/>
              </a:cxn>
              <a:cxn ang="0">
                <a:pos x="304" y="1400"/>
              </a:cxn>
              <a:cxn ang="0">
                <a:pos x="200" y="1760"/>
              </a:cxn>
              <a:cxn ang="0">
                <a:pos x="176" y="1832"/>
              </a:cxn>
              <a:cxn ang="0">
                <a:pos x="120" y="1984"/>
              </a:cxn>
              <a:cxn ang="0">
                <a:pos x="40" y="2040"/>
              </a:cxn>
              <a:cxn ang="0">
                <a:pos x="344" y="2144"/>
              </a:cxn>
              <a:cxn ang="0">
                <a:pos x="688" y="2128"/>
              </a:cxn>
              <a:cxn ang="0">
                <a:pos x="936" y="2184"/>
              </a:cxn>
              <a:cxn ang="0">
                <a:pos x="1768" y="2232"/>
              </a:cxn>
              <a:cxn ang="0">
                <a:pos x="2240" y="2104"/>
              </a:cxn>
              <a:cxn ang="0">
                <a:pos x="2344" y="2072"/>
              </a:cxn>
              <a:cxn ang="0">
                <a:pos x="2280" y="1728"/>
              </a:cxn>
              <a:cxn ang="0">
                <a:pos x="2240" y="1688"/>
              </a:cxn>
              <a:cxn ang="0">
                <a:pos x="2184" y="1632"/>
              </a:cxn>
              <a:cxn ang="0">
                <a:pos x="2064" y="1536"/>
              </a:cxn>
              <a:cxn ang="0">
                <a:pos x="1968" y="1424"/>
              </a:cxn>
              <a:cxn ang="0">
                <a:pos x="1816" y="1144"/>
              </a:cxn>
              <a:cxn ang="0">
                <a:pos x="1696" y="664"/>
              </a:cxn>
              <a:cxn ang="0">
                <a:pos x="1160" y="376"/>
              </a:cxn>
              <a:cxn ang="0">
                <a:pos x="896" y="288"/>
              </a:cxn>
              <a:cxn ang="0">
                <a:pos x="816" y="200"/>
              </a:cxn>
              <a:cxn ang="0">
                <a:pos x="784" y="152"/>
              </a:cxn>
              <a:cxn ang="0">
                <a:pos x="840" y="120"/>
              </a:cxn>
              <a:cxn ang="0">
                <a:pos x="1000" y="136"/>
              </a:cxn>
              <a:cxn ang="0">
                <a:pos x="1344" y="64"/>
              </a:cxn>
              <a:cxn ang="0">
                <a:pos x="1592" y="0"/>
              </a:cxn>
              <a:cxn ang="0">
                <a:pos x="1840" y="32"/>
              </a:cxn>
              <a:cxn ang="0">
                <a:pos x="1872" y="72"/>
              </a:cxn>
              <a:cxn ang="0">
                <a:pos x="1776" y="104"/>
              </a:cxn>
            </a:cxnLst>
            <a:rect l="0" t="0" r="r" b="b"/>
            <a:pathLst>
              <a:path w="2384" h="2266">
                <a:moveTo>
                  <a:pt x="1784" y="112"/>
                </a:moveTo>
                <a:cubicBezTo>
                  <a:pt x="1692" y="130"/>
                  <a:pt x="1650" y="183"/>
                  <a:pt x="1576" y="232"/>
                </a:cubicBezTo>
                <a:cubicBezTo>
                  <a:pt x="1551" y="249"/>
                  <a:pt x="1529" y="271"/>
                  <a:pt x="1504" y="288"/>
                </a:cubicBezTo>
                <a:cubicBezTo>
                  <a:pt x="1496" y="293"/>
                  <a:pt x="1480" y="304"/>
                  <a:pt x="1480" y="304"/>
                </a:cubicBezTo>
                <a:cubicBezTo>
                  <a:pt x="1475" y="312"/>
                  <a:pt x="1472" y="323"/>
                  <a:pt x="1464" y="328"/>
                </a:cubicBezTo>
                <a:cubicBezTo>
                  <a:pt x="1442" y="342"/>
                  <a:pt x="1346" y="371"/>
                  <a:pt x="1328" y="376"/>
                </a:cubicBezTo>
                <a:cubicBezTo>
                  <a:pt x="1275" y="389"/>
                  <a:pt x="1225" y="418"/>
                  <a:pt x="1176" y="440"/>
                </a:cubicBezTo>
                <a:cubicBezTo>
                  <a:pt x="1116" y="467"/>
                  <a:pt x="1056" y="484"/>
                  <a:pt x="992" y="496"/>
                </a:cubicBezTo>
                <a:cubicBezTo>
                  <a:pt x="960" y="502"/>
                  <a:pt x="915" y="510"/>
                  <a:pt x="888" y="528"/>
                </a:cubicBezTo>
                <a:cubicBezTo>
                  <a:pt x="872" y="539"/>
                  <a:pt x="856" y="549"/>
                  <a:pt x="840" y="560"/>
                </a:cubicBezTo>
                <a:cubicBezTo>
                  <a:pt x="832" y="565"/>
                  <a:pt x="816" y="576"/>
                  <a:pt x="816" y="576"/>
                </a:cubicBezTo>
                <a:cubicBezTo>
                  <a:pt x="795" y="607"/>
                  <a:pt x="761" y="624"/>
                  <a:pt x="728" y="640"/>
                </a:cubicBezTo>
                <a:cubicBezTo>
                  <a:pt x="700" y="654"/>
                  <a:pt x="682" y="679"/>
                  <a:pt x="656" y="696"/>
                </a:cubicBezTo>
                <a:cubicBezTo>
                  <a:pt x="613" y="760"/>
                  <a:pt x="669" y="683"/>
                  <a:pt x="616" y="736"/>
                </a:cubicBezTo>
                <a:cubicBezTo>
                  <a:pt x="578" y="774"/>
                  <a:pt x="618" y="745"/>
                  <a:pt x="592" y="784"/>
                </a:cubicBezTo>
                <a:cubicBezTo>
                  <a:pt x="575" y="809"/>
                  <a:pt x="553" y="831"/>
                  <a:pt x="536" y="856"/>
                </a:cubicBezTo>
                <a:cubicBezTo>
                  <a:pt x="525" y="872"/>
                  <a:pt x="510" y="886"/>
                  <a:pt x="504" y="904"/>
                </a:cubicBezTo>
                <a:cubicBezTo>
                  <a:pt x="494" y="935"/>
                  <a:pt x="476" y="940"/>
                  <a:pt x="464" y="976"/>
                </a:cubicBezTo>
                <a:cubicBezTo>
                  <a:pt x="446" y="1029"/>
                  <a:pt x="425" y="1079"/>
                  <a:pt x="400" y="1128"/>
                </a:cubicBezTo>
                <a:cubicBezTo>
                  <a:pt x="384" y="1159"/>
                  <a:pt x="399" y="1148"/>
                  <a:pt x="384" y="1184"/>
                </a:cubicBezTo>
                <a:cubicBezTo>
                  <a:pt x="380" y="1193"/>
                  <a:pt x="372" y="1199"/>
                  <a:pt x="368" y="1208"/>
                </a:cubicBezTo>
                <a:cubicBezTo>
                  <a:pt x="355" y="1238"/>
                  <a:pt x="346" y="1273"/>
                  <a:pt x="336" y="1304"/>
                </a:cubicBezTo>
                <a:cubicBezTo>
                  <a:pt x="328" y="1328"/>
                  <a:pt x="320" y="1352"/>
                  <a:pt x="312" y="1376"/>
                </a:cubicBezTo>
                <a:cubicBezTo>
                  <a:pt x="309" y="1384"/>
                  <a:pt x="304" y="1400"/>
                  <a:pt x="304" y="1400"/>
                </a:cubicBezTo>
                <a:cubicBezTo>
                  <a:pt x="288" y="1509"/>
                  <a:pt x="267" y="1582"/>
                  <a:pt x="224" y="1680"/>
                </a:cubicBezTo>
                <a:cubicBezTo>
                  <a:pt x="207" y="1719"/>
                  <a:pt x="211" y="1724"/>
                  <a:pt x="200" y="1760"/>
                </a:cubicBezTo>
                <a:cubicBezTo>
                  <a:pt x="195" y="1776"/>
                  <a:pt x="189" y="1792"/>
                  <a:pt x="184" y="1808"/>
                </a:cubicBezTo>
                <a:cubicBezTo>
                  <a:pt x="181" y="1816"/>
                  <a:pt x="176" y="1832"/>
                  <a:pt x="176" y="1832"/>
                </a:cubicBezTo>
                <a:cubicBezTo>
                  <a:pt x="172" y="1871"/>
                  <a:pt x="169" y="1933"/>
                  <a:pt x="144" y="1968"/>
                </a:cubicBezTo>
                <a:cubicBezTo>
                  <a:pt x="138" y="1976"/>
                  <a:pt x="127" y="1977"/>
                  <a:pt x="120" y="1984"/>
                </a:cubicBezTo>
                <a:cubicBezTo>
                  <a:pt x="111" y="1993"/>
                  <a:pt x="106" y="2007"/>
                  <a:pt x="96" y="2016"/>
                </a:cubicBezTo>
                <a:cubicBezTo>
                  <a:pt x="80" y="2029"/>
                  <a:pt x="58" y="2031"/>
                  <a:pt x="40" y="2040"/>
                </a:cubicBezTo>
                <a:cubicBezTo>
                  <a:pt x="23" y="2066"/>
                  <a:pt x="10" y="2091"/>
                  <a:pt x="0" y="2120"/>
                </a:cubicBezTo>
                <a:cubicBezTo>
                  <a:pt x="152" y="2181"/>
                  <a:pt x="4" y="2154"/>
                  <a:pt x="344" y="2144"/>
                </a:cubicBezTo>
                <a:cubicBezTo>
                  <a:pt x="410" y="2131"/>
                  <a:pt x="476" y="2126"/>
                  <a:pt x="544" y="2120"/>
                </a:cubicBezTo>
                <a:cubicBezTo>
                  <a:pt x="592" y="2123"/>
                  <a:pt x="640" y="2123"/>
                  <a:pt x="688" y="2128"/>
                </a:cubicBezTo>
                <a:cubicBezTo>
                  <a:pt x="725" y="2132"/>
                  <a:pt x="763" y="2155"/>
                  <a:pt x="800" y="2160"/>
                </a:cubicBezTo>
                <a:cubicBezTo>
                  <a:pt x="846" y="2167"/>
                  <a:pt x="891" y="2175"/>
                  <a:pt x="936" y="2184"/>
                </a:cubicBezTo>
                <a:cubicBezTo>
                  <a:pt x="1073" y="2211"/>
                  <a:pt x="1214" y="2225"/>
                  <a:pt x="1352" y="2248"/>
                </a:cubicBezTo>
                <a:cubicBezTo>
                  <a:pt x="1491" y="2245"/>
                  <a:pt x="1633" y="2266"/>
                  <a:pt x="1768" y="2232"/>
                </a:cubicBezTo>
                <a:cubicBezTo>
                  <a:pt x="1830" y="2216"/>
                  <a:pt x="1884" y="2179"/>
                  <a:pt x="1936" y="2144"/>
                </a:cubicBezTo>
                <a:cubicBezTo>
                  <a:pt x="2008" y="2096"/>
                  <a:pt x="2190" y="2106"/>
                  <a:pt x="2240" y="2104"/>
                </a:cubicBezTo>
                <a:cubicBezTo>
                  <a:pt x="2288" y="2092"/>
                  <a:pt x="2262" y="2099"/>
                  <a:pt x="2320" y="2080"/>
                </a:cubicBezTo>
                <a:cubicBezTo>
                  <a:pt x="2328" y="2077"/>
                  <a:pt x="2344" y="2072"/>
                  <a:pt x="2344" y="2072"/>
                </a:cubicBezTo>
                <a:cubicBezTo>
                  <a:pt x="2357" y="2032"/>
                  <a:pt x="2375" y="2003"/>
                  <a:pt x="2384" y="1960"/>
                </a:cubicBezTo>
                <a:cubicBezTo>
                  <a:pt x="2376" y="1867"/>
                  <a:pt x="2362" y="1783"/>
                  <a:pt x="2280" y="1728"/>
                </a:cubicBezTo>
                <a:cubicBezTo>
                  <a:pt x="2275" y="1720"/>
                  <a:pt x="2271" y="1711"/>
                  <a:pt x="2264" y="1704"/>
                </a:cubicBezTo>
                <a:cubicBezTo>
                  <a:pt x="2257" y="1697"/>
                  <a:pt x="2246" y="1696"/>
                  <a:pt x="2240" y="1688"/>
                </a:cubicBezTo>
                <a:cubicBezTo>
                  <a:pt x="2209" y="1649"/>
                  <a:pt x="2260" y="1673"/>
                  <a:pt x="2208" y="1656"/>
                </a:cubicBezTo>
                <a:cubicBezTo>
                  <a:pt x="2200" y="1648"/>
                  <a:pt x="2193" y="1639"/>
                  <a:pt x="2184" y="1632"/>
                </a:cubicBezTo>
                <a:cubicBezTo>
                  <a:pt x="2174" y="1625"/>
                  <a:pt x="2161" y="1624"/>
                  <a:pt x="2152" y="1616"/>
                </a:cubicBezTo>
                <a:cubicBezTo>
                  <a:pt x="2120" y="1589"/>
                  <a:pt x="2110" y="1551"/>
                  <a:pt x="2064" y="1536"/>
                </a:cubicBezTo>
                <a:cubicBezTo>
                  <a:pt x="2015" y="1462"/>
                  <a:pt x="2082" y="1552"/>
                  <a:pt x="2024" y="1504"/>
                </a:cubicBezTo>
                <a:cubicBezTo>
                  <a:pt x="2015" y="1496"/>
                  <a:pt x="1969" y="1426"/>
                  <a:pt x="1968" y="1424"/>
                </a:cubicBezTo>
                <a:cubicBezTo>
                  <a:pt x="1935" y="1380"/>
                  <a:pt x="1905" y="1332"/>
                  <a:pt x="1872" y="1288"/>
                </a:cubicBezTo>
                <a:cubicBezTo>
                  <a:pt x="1861" y="1235"/>
                  <a:pt x="1833" y="1195"/>
                  <a:pt x="1816" y="1144"/>
                </a:cubicBezTo>
                <a:cubicBezTo>
                  <a:pt x="1795" y="1080"/>
                  <a:pt x="1790" y="1010"/>
                  <a:pt x="1752" y="952"/>
                </a:cubicBezTo>
                <a:cubicBezTo>
                  <a:pt x="1739" y="858"/>
                  <a:pt x="1729" y="753"/>
                  <a:pt x="1696" y="664"/>
                </a:cubicBezTo>
                <a:cubicBezTo>
                  <a:pt x="1676" y="610"/>
                  <a:pt x="1639" y="575"/>
                  <a:pt x="1600" y="536"/>
                </a:cubicBezTo>
                <a:cubicBezTo>
                  <a:pt x="1480" y="416"/>
                  <a:pt x="1322" y="391"/>
                  <a:pt x="1160" y="376"/>
                </a:cubicBezTo>
                <a:cubicBezTo>
                  <a:pt x="1095" y="360"/>
                  <a:pt x="1031" y="349"/>
                  <a:pt x="968" y="328"/>
                </a:cubicBezTo>
                <a:cubicBezTo>
                  <a:pt x="942" y="319"/>
                  <a:pt x="922" y="297"/>
                  <a:pt x="896" y="288"/>
                </a:cubicBezTo>
                <a:cubicBezTo>
                  <a:pt x="841" y="205"/>
                  <a:pt x="929" y="329"/>
                  <a:pt x="848" y="248"/>
                </a:cubicBezTo>
                <a:cubicBezTo>
                  <a:pt x="834" y="234"/>
                  <a:pt x="827" y="216"/>
                  <a:pt x="816" y="200"/>
                </a:cubicBezTo>
                <a:cubicBezTo>
                  <a:pt x="811" y="192"/>
                  <a:pt x="805" y="184"/>
                  <a:pt x="800" y="176"/>
                </a:cubicBezTo>
                <a:cubicBezTo>
                  <a:pt x="795" y="168"/>
                  <a:pt x="784" y="152"/>
                  <a:pt x="784" y="152"/>
                </a:cubicBezTo>
                <a:cubicBezTo>
                  <a:pt x="787" y="133"/>
                  <a:pt x="782" y="112"/>
                  <a:pt x="792" y="96"/>
                </a:cubicBezTo>
                <a:cubicBezTo>
                  <a:pt x="799" y="86"/>
                  <a:pt x="821" y="110"/>
                  <a:pt x="840" y="120"/>
                </a:cubicBezTo>
                <a:cubicBezTo>
                  <a:pt x="870" y="135"/>
                  <a:pt x="895" y="145"/>
                  <a:pt x="928" y="152"/>
                </a:cubicBezTo>
                <a:cubicBezTo>
                  <a:pt x="941" y="150"/>
                  <a:pt x="983" y="145"/>
                  <a:pt x="1000" y="136"/>
                </a:cubicBezTo>
                <a:cubicBezTo>
                  <a:pt x="1049" y="109"/>
                  <a:pt x="1090" y="66"/>
                  <a:pt x="1144" y="48"/>
                </a:cubicBezTo>
                <a:cubicBezTo>
                  <a:pt x="1211" y="52"/>
                  <a:pt x="1277" y="64"/>
                  <a:pt x="1344" y="64"/>
                </a:cubicBezTo>
                <a:cubicBezTo>
                  <a:pt x="1393" y="64"/>
                  <a:pt x="1441" y="32"/>
                  <a:pt x="1488" y="24"/>
                </a:cubicBezTo>
                <a:cubicBezTo>
                  <a:pt x="1524" y="18"/>
                  <a:pt x="1557" y="12"/>
                  <a:pt x="1592" y="0"/>
                </a:cubicBezTo>
                <a:cubicBezTo>
                  <a:pt x="1672" y="5"/>
                  <a:pt x="1725" y="12"/>
                  <a:pt x="1800" y="24"/>
                </a:cubicBezTo>
                <a:cubicBezTo>
                  <a:pt x="1813" y="26"/>
                  <a:pt x="1827" y="28"/>
                  <a:pt x="1840" y="32"/>
                </a:cubicBezTo>
                <a:cubicBezTo>
                  <a:pt x="1856" y="36"/>
                  <a:pt x="1888" y="48"/>
                  <a:pt x="1888" y="48"/>
                </a:cubicBezTo>
                <a:cubicBezTo>
                  <a:pt x="1883" y="56"/>
                  <a:pt x="1880" y="67"/>
                  <a:pt x="1872" y="72"/>
                </a:cubicBezTo>
                <a:cubicBezTo>
                  <a:pt x="1872" y="72"/>
                  <a:pt x="1812" y="92"/>
                  <a:pt x="1800" y="96"/>
                </a:cubicBezTo>
                <a:cubicBezTo>
                  <a:pt x="1792" y="99"/>
                  <a:pt x="1770" y="98"/>
                  <a:pt x="1776" y="104"/>
                </a:cubicBezTo>
                <a:cubicBezTo>
                  <a:pt x="1779" y="107"/>
                  <a:pt x="1781" y="109"/>
                  <a:pt x="1784" y="112"/>
                </a:cubicBez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1026" name="Object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046288" y="1925638"/>
          <a:ext cx="5111750" cy="2405062"/>
        </p:xfrm>
        <a:graphic>
          <a:graphicData uri="http://schemas.openxmlformats.org/presentationml/2006/ole">
            <p:oleObj spid="_x0000_s1026" name="Формула" r:id="rId4" imgW="787058" imgH="393529" progId="Equation.3">
              <p:embed/>
            </p:oleObj>
          </a:graphicData>
        </a:graphic>
      </p:graphicFrame>
      <p:sp>
        <p:nvSpPr>
          <p:cNvPr id="4" name="Прямоугольник 3">
            <a:hlinkClick r:id="rId5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-1/3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2050" name="Object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1023938" y="1685925"/>
          <a:ext cx="7215187" cy="2586038"/>
        </p:xfrm>
        <a:graphic>
          <a:graphicData uri="http://schemas.openxmlformats.org/presentationml/2006/ole">
            <p:oleObj spid="_x0000_s2050" name="Формула" r:id="rId4" imgW="1053643" imgH="317362" progId="Equation.3">
              <p:embed/>
            </p:oleObj>
          </a:graphicData>
        </a:graphic>
      </p:graphicFrame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9575" y="0"/>
            <a:ext cx="8477250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itz Quadrata Cyrillic" pitchFamily="18" charset="0"/>
              </a:rPr>
              <a:t>Правила игры: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 команды , 2 консультанта</a:t>
            </a: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Задача каждой команды  - набрать как можно большее количество баллов</a:t>
            </a: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На обдумывание  - 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пол минуты</a:t>
            </a: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Отвечает та команда, которая быстрее поднимет руку </a:t>
            </a: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На </a:t>
            </a:r>
            <a:r>
              <a:rPr lang="ru-R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вопрос – аукцион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право ответа имеет та команда, которая назначит большую сумму</a:t>
            </a: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На вопрос </a:t>
            </a:r>
            <a:r>
              <a:rPr lang="ru-RU" sz="24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кот в мешке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команда получает бонусные баллы и теряет ход.</a:t>
            </a:r>
          </a:p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финальной игре (Своя игра) команды выбирают номинацию и ставят свою сумму баллов, если отвечают правильно, то баллы прибавляются, неправильно – отнимаются.</a:t>
            </a: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5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3074" name="Object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663575" y="1444625"/>
          <a:ext cx="7877175" cy="2886075"/>
        </p:xfrm>
        <a:graphic>
          <a:graphicData uri="http://schemas.openxmlformats.org/presentationml/2006/ole">
            <p:oleObj spid="_x0000_s3074" name="Формула" r:id="rId4" imgW="1155700" imgH="393700" progId="Equation.3">
              <p:embed/>
            </p:oleObj>
          </a:graphicData>
        </a:graphic>
      </p:graphicFrame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82563" y="2346325"/>
            <a:ext cx="86407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0000"/>
                </a:solidFill>
                <a:effectLst/>
              </a:rPr>
              <a:t>2·</a:t>
            </a:r>
            <a:r>
              <a:rPr lang="en-US" sz="4800">
                <a:solidFill>
                  <a:srgbClr val="FF0000"/>
                </a:solidFill>
                <a:effectLst/>
              </a:rPr>
              <a:t>sin</a:t>
            </a:r>
            <a:r>
              <a:rPr lang="ru-RU" sz="4800">
                <a:solidFill>
                  <a:srgbClr val="FF0000"/>
                </a:solidFill>
                <a:effectLst/>
              </a:rPr>
              <a:t>П/2·</a:t>
            </a:r>
            <a:r>
              <a:rPr lang="en-US" sz="4800">
                <a:solidFill>
                  <a:srgbClr val="FF0000"/>
                </a:solidFill>
                <a:effectLst/>
              </a:rPr>
              <a:t>sin</a:t>
            </a:r>
            <a:r>
              <a:rPr lang="ru-RU" sz="4800">
                <a:solidFill>
                  <a:srgbClr val="FF0000"/>
                </a:solidFill>
                <a:effectLst/>
              </a:rPr>
              <a:t>0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0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0000"/>
                </a:solidFill>
                <a:effectLst/>
                <a:latin typeface="Monotype Corsiva" pitchFamily="66" charset="0"/>
              </a:rPr>
              <a:t>Вопрос - аукцион</a:t>
            </a: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385888" y="2046288"/>
            <a:ext cx="6673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rgbClr val="FF0000"/>
                </a:solidFill>
                <a:effectLst/>
              </a:rPr>
              <a:t>8</a:t>
            </a:r>
            <a:r>
              <a:rPr lang="ru-RU" sz="6600">
                <a:solidFill>
                  <a:srgbClr val="FF0000"/>
                </a:solidFill>
                <a:effectLst/>
              </a:rPr>
              <a:t> </a:t>
            </a:r>
            <a:r>
              <a:rPr lang="en-US" sz="6600">
                <a:solidFill>
                  <a:srgbClr val="FF0000"/>
                </a:solidFill>
                <a:effectLst/>
              </a:rPr>
              <a:t>·</a:t>
            </a:r>
            <a:r>
              <a:rPr lang="ru-RU" sz="6600">
                <a:solidFill>
                  <a:srgbClr val="FF0000"/>
                </a:solidFill>
                <a:effectLst/>
              </a:rPr>
              <a:t> </a:t>
            </a:r>
            <a:r>
              <a:rPr lang="en-US" sz="6600">
                <a:solidFill>
                  <a:srgbClr val="FF0000"/>
                </a:solidFill>
                <a:effectLst/>
              </a:rPr>
              <a:t>1</a:t>
            </a:r>
            <a:r>
              <a:rPr lang="ru-RU" sz="6600">
                <a:solidFill>
                  <a:srgbClr val="FF0000"/>
                </a:solidFill>
                <a:effectLst/>
              </a:rPr>
              <a:t>10 / 8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110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Груша тяжелее, чем яблоко, а яблоко тяжелее персика. Что тяжелее груша или персик?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Груша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260350"/>
            <a:ext cx="4249738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4000">
                <a:solidFill>
                  <a:srgbClr val="FF0000"/>
                </a:solidFill>
                <a:effectLst/>
                <a:latin typeface="Baskerville Win95BT" pitchFamily="18" charset="0"/>
              </a:rPr>
              <a:t>1-й тур</a:t>
            </a:r>
          </a:p>
          <a:p>
            <a:pPr marL="342900" indent="-342900"/>
            <a:r>
              <a:rPr lang="ru-RU" sz="3200">
                <a:solidFill>
                  <a:srgbClr val="FF33CC"/>
                </a:solidFill>
                <a:effectLst/>
                <a:latin typeface="Arial" pitchFamily="34" charset="0"/>
              </a:rPr>
              <a:t>Темы: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3200">
                <a:solidFill>
                  <a:schemeClr val="accent2"/>
                </a:solidFill>
                <a:effectLst/>
                <a:latin typeface="Arial" pitchFamily="34" charset="0"/>
              </a:rPr>
              <a:t>Дети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3200">
                <a:solidFill>
                  <a:schemeClr val="accent2"/>
                </a:solidFill>
                <a:effectLst/>
                <a:latin typeface="Arial" pitchFamily="34" charset="0"/>
              </a:rPr>
              <a:t>Окружность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3200">
                <a:solidFill>
                  <a:schemeClr val="accent2"/>
                </a:solidFill>
                <a:effectLst/>
                <a:latin typeface="Arial" pitchFamily="34" charset="0"/>
              </a:rPr>
              <a:t>Считаю устно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3200">
                <a:solidFill>
                  <a:schemeClr val="accent2"/>
                </a:solidFill>
                <a:effectLst/>
                <a:latin typeface="Arial" pitchFamily="34" charset="0"/>
              </a:rPr>
              <a:t>Логика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30700" y="171450"/>
            <a:ext cx="48133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4000">
                <a:solidFill>
                  <a:srgbClr val="FF0000"/>
                </a:solidFill>
                <a:effectLst/>
                <a:latin typeface="Baskerville Win95BT" pitchFamily="18" charset="0"/>
              </a:rPr>
              <a:t>2-й тур</a:t>
            </a:r>
            <a:endParaRPr lang="ru-RU" sz="4000">
              <a:effectLst/>
              <a:latin typeface="Baskerville Win95BT" pitchFamily="18" charset="0"/>
            </a:endParaRPr>
          </a:p>
          <a:p>
            <a:pPr marL="342900" indent="-342900"/>
            <a:r>
              <a:rPr lang="ru-RU" sz="3200">
                <a:solidFill>
                  <a:srgbClr val="FF33CC"/>
                </a:solidFill>
                <a:effectLst/>
                <a:latin typeface="Arial" pitchFamily="34" charset="0"/>
              </a:rPr>
              <a:t>Темы: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2800">
                <a:solidFill>
                  <a:schemeClr val="accent2"/>
                </a:solidFill>
                <a:effectLst/>
                <a:latin typeface="Arial" pitchFamily="34" charset="0"/>
              </a:rPr>
              <a:t>Шутка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2800">
                <a:solidFill>
                  <a:schemeClr val="accent2"/>
                </a:solidFill>
                <a:effectLst/>
                <a:latin typeface="Arial" pitchFamily="34" charset="0"/>
              </a:rPr>
              <a:t>Числа</a:t>
            </a: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2800">
                <a:solidFill>
                  <a:schemeClr val="accent2"/>
                </a:solidFill>
                <a:effectLst/>
                <a:latin typeface="Arial" pitchFamily="34" charset="0"/>
              </a:rPr>
              <a:t>Древние математики</a:t>
            </a:r>
            <a:endParaRPr lang="ru-RU" sz="2800">
              <a:effectLst/>
              <a:latin typeface="Arial" pitchFamily="34" charset="0"/>
            </a:endParaRPr>
          </a:p>
          <a:p>
            <a:pPr marL="1257300" lvl="2" indent="-342900">
              <a:buClr>
                <a:srgbClr val="FF33CC"/>
              </a:buClr>
              <a:buFontTx/>
              <a:buAutoNum type="arabicPeriod"/>
            </a:pPr>
            <a:r>
              <a:rPr lang="ru-RU" sz="2800">
                <a:effectLst/>
                <a:latin typeface="Arial" pitchFamily="34" charset="0"/>
              </a:rPr>
              <a:t> </a:t>
            </a:r>
            <a:r>
              <a:rPr lang="ru-RU" sz="2800">
                <a:solidFill>
                  <a:schemeClr val="accent2"/>
                </a:solidFill>
                <a:effectLst/>
                <a:latin typeface="Arial" pitchFamily="34" charset="0"/>
              </a:rPr>
              <a:t>Уравнения</a:t>
            </a:r>
            <a:endParaRPr lang="ru-RU" sz="2400">
              <a:solidFill>
                <a:schemeClr val="accent2"/>
              </a:solidFill>
              <a:effectLst/>
              <a:latin typeface="Arial" pitchFamily="34" charset="0"/>
            </a:endParaRPr>
          </a:p>
        </p:txBody>
      </p:sp>
      <p:grpSp>
        <p:nvGrpSpPr>
          <p:cNvPr id="9220" name="Group 16"/>
          <p:cNvGrpSpPr>
            <a:grpSpLocks/>
          </p:cNvGrpSpPr>
          <p:nvPr/>
        </p:nvGrpSpPr>
        <p:grpSpPr bwMode="auto">
          <a:xfrm>
            <a:off x="0" y="2997200"/>
            <a:ext cx="9144000" cy="571500"/>
            <a:chOff x="0" y="2024"/>
            <a:chExt cx="5760" cy="360"/>
          </a:xfrm>
        </p:grpSpPr>
        <p:pic>
          <p:nvPicPr>
            <p:cNvPr id="9229" name="Picture 13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024"/>
              <a:ext cx="274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5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2744" y="2024"/>
              <a:ext cx="301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221" name="Group 17"/>
          <p:cNvGrpSpPr>
            <a:grpSpLocks/>
          </p:cNvGrpSpPr>
          <p:nvPr/>
        </p:nvGrpSpPr>
        <p:grpSpPr bwMode="auto">
          <a:xfrm flipV="1">
            <a:off x="0" y="0"/>
            <a:ext cx="9144000" cy="571500"/>
            <a:chOff x="0" y="2024"/>
            <a:chExt cx="5760" cy="360"/>
          </a:xfrm>
        </p:grpSpPr>
        <p:pic>
          <p:nvPicPr>
            <p:cNvPr id="9227" name="Picture 18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024"/>
              <a:ext cx="274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9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2744" y="2024"/>
              <a:ext cx="301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051050" y="3573463"/>
            <a:ext cx="58991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>
                <a:solidFill>
                  <a:srgbClr val="FF0000"/>
                </a:solidFill>
                <a:effectLst/>
                <a:latin typeface="Baskerville Win95BT" pitchFamily="18" charset="0"/>
              </a:rPr>
              <a:t>Финальная игра – Своя игра</a:t>
            </a:r>
            <a:r>
              <a:rPr lang="en-US" sz="2800" b="1" u="sng">
                <a:solidFill>
                  <a:srgbClr val="FF0000"/>
                </a:solidFill>
                <a:effectLst/>
                <a:latin typeface="Baskerville Win95BT" pitchFamily="18" charset="0"/>
              </a:rPr>
              <a:t>:</a:t>
            </a:r>
            <a:endParaRPr lang="ru-RU" sz="2800" b="1" u="sng">
              <a:solidFill>
                <a:srgbClr val="FF0000"/>
              </a:solidFill>
              <a:effectLst/>
              <a:latin typeface="Baskerville Win95BT" pitchFamily="18" charset="0"/>
            </a:endParaRPr>
          </a:p>
          <a:p>
            <a:pPr algn="ctr"/>
            <a:r>
              <a:rPr lang="ru-RU" sz="2800">
                <a:solidFill>
                  <a:srgbClr val="FF0000"/>
                </a:solidFill>
                <a:effectLst/>
                <a:latin typeface="Baskerville Win95BT" pitchFamily="18" charset="0"/>
              </a:rPr>
              <a:t>1. Шифровки </a:t>
            </a:r>
          </a:p>
          <a:p>
            <a:pPr algn="ctr"/>
            <a:r>
              <a:rPr lang="ru-RU" sz="2800">
                <a:solidFill>
                  <a:srgbClr val="FF0000"/>
                </a:solidFill>
                <a:effectLst/>
                <a:latin typeface="Baskerville Win95BT" pitchFamily="18" charset="0"/>
              </a:rPr>
              <a:t>2. Шарады</a:t>
            </a:r>
          </a:p>
          <a:p>
            <a:pPr algn="ctr"/>
            <a:r>
              <a:rPr lang="ru-RU" sz="2800">
                <a:solidFill>
                  <a:srgbClr val="FF0000"/>
                </a:solidFill>
                <a:effectLst/>
                <a:latin typeface="Baskerville Win95BT" pitchFamily="18" charset="0"/>
              </a:rPr>
              <a:t>3. Надрез</a:t>
            </a:r>
          </a:p>
          <a:p>
            <a:pPr algn="ctr"/>
            <a:r>
              <a:rPr lang="ru-RU" sz="2800">
                <a:solidFill>
                  <a:srgbClr val="FF0000"/>
                </a:solidFill>
                <a:effectLst/>
                <a:latin typeface="Baskerville Win95BT" pitchFamily="18" charset="0"/>
              </a:rPr>
              <a:t>4.Бизнес</a:t>
            </a:r>
          </a:p>
          <a:p>
            <a:pPr algn="ctr"/>
            <a:r>
              <a:rPr lang="ru-RU" sz="2800">
                <a:solidFill>
                  <a:srgbClr val="FF0000"/>
                </a:solidFill>
                <a:effectLst/>
                <a:latin typeface="Baskerville Win95BT" pitchFamily="18" charset="0"/>
              </a:rPr>
              <a:t>5. Закономерность </a:t>
            </a:r>
          </a:p>
        </p:txBody>
      </p:sp>
      <p:pic>
        <p:nvPicPr>
          <p:cNvPr id="9223" name="Picture 21" descr="blenav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88913"/>
            <a:ext cx="571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4" name="Group 22"/>
          <p:cNvGrpSpPr>
            <a:grpSpLocks/>
          </p:cNvGrpSpPr>
          <p:nvPr/>
        </p:nvGrpSpPr>
        <p:grpSpPr bwMode="auto">
          <a:xfrm>
            <a:off x="0" y="6286500"/>
            <a:ext cx="9144000" cy="571500"/>
            <a:chOff x="0" y="2024"/>
            <a:chExt cx="5760" cy="360"/>
          </a:xfrm>
        </p:grpSpPr>
        <p:pic>
          <p:nvPicPr>
            <p:cNvPr id="9225" name="Picture 23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024"/>
              <a:ext cx="274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24" descr="blebann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2744" y="2024"/>
              <a:ext cx="301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9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Отец и сын попали в автокатастрофу. Отец погиб, сын в больнице. В палату входит врач и говорит</a:t>
            </a:r>
            <a:r>
              <a:rPr lang="en-US" sz="4400">
                <a:solidFill>
                  <a:srgbClr val="FF0000"/>
                </a:solidFill>
                <a:effectLst/>
              </a:rPr>
              <a:t>:</a:t>
            </a:r>
            <a:r>
              <a:rPr lang="ru-RU" sz="4400">
                <a:solidFill>
                  <a:srgbClr val="FF0000"/>
                </a:solidFill>
                <a:effectLst/>
              </a:rPr>
              <a:t> «Это мой сын». 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Может быть такое?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Да, врачом может быть мать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Найдите лишнюю фигуру: </a:t>
            </a: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363538" y="4511675"/>
            <a:ext cx="847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/>
              <a:latin typeface="Arial" pitchFamily="34" charset="0"/>
            </a:endParaRPr>
          </a:p>
        </p:txBody>
      </p:sp>
      <p:sp>
        <p:nvSpPr>
          <p:cNvPr id="45060" name="Text Box 9"/>
          <p:cNvSpPr txBox="1">
            <a:spLocks noChangeArrowheads="1"/>
          </p:cNvSpPr>
          <p:nvPr/>
        </p:nvSpPr>
        <p:spPr bwMode="auto">
          <a:xfrm>
            <a:off x="482600" y="4270375"/>
            <a:ext cx="805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  <a:latin typeface="Arial" pitchFamily="34" charset="0"/>
              </a:rPr>
              <a:t>   1                         2                           3                          4                         5</a:t>
            </a: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242888" y="2947988"/>
            <a:ext cx="1443037" cy="102235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97" name="AutoShape 21"/>
          <p:cNvSpPr>
            <a:spLocks noChangeArrowheads="1"/>
          </p:cNvSpPr>
          <p:nvPr/>
        </p:nvSpPr>
        <p:spPr bwMode="auto">
          <a:xfrm flipH="1">
            <a:off x="5233988" y="2947988"/>
            <a:ext cx="1443037" cy="102235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 rot="8050106">
            <a:off x="7187406" y="2797969"/>
            <a:ext cx="1443038" cy="102235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 rot="6310011">
            <a:off x="3639344" y="3037682"/>
            <a:ext cx="1443037" cy="102235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600" name="AutoShape 24"/>
          <p:cNvSpPr>
            <a:spLocks noChangeArrowheads="1"/>
          </p:cNvSpPr>
          <p:nvPr/>
        </p:nvSpPr>
        <p:spPr bwMode="auto">
          <a:xfrm rot="2233546">
            <a:off x="1866900" y="2887663"/>
            <a:ext cx="1443038" cy="102235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№ 4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Два мальчика играли на гитарах, а один на балалайке. На чем играл Юра, если Миша с Петей и Петя с Юрой играли на разных инструментах. 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Юра играл на гитаре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i="1">
                <a:solidFill>
                  <a:srgbClr val="FF0000"/>
                </a:solidFill>
                <a:effectLst/>
                <a:latin typeface="Arial" pitchFamily="34" charset="0"/>
              </a:rPr>
              <a:t>Кот в мешке</a:t>
            </a:r>
            <a:r>
              <a:rPr lang="ru-RU"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  <a:endParaRPr lang="ru-RU" sz="4400">
              <a:solidFill>
                <a:srgbClr val="FF0000"/>
              </a:solidFill>
              <a:effectLst/>
            </a:endParaRPr>
          </a:p>
        </p:txBody>
      </p:sp>
      <p:sp>
        <p:nvSpPr>
          <p:cNvPr id="26627" name="Freeform 3"/>
          <p:cNvSpPr>
            <a:spLocks/>
          </p:cNvSpPr>
          <p:nvPr/>
        </p:nvSpPr>
        <p:spPr bwMode="auto">
          <a:xfrm>
            <a:off x="2387600" y="2425700"/>
            <a:ext cx="3784600" cy="3597275"/>
          </a:xfrm>
          <a:custGeom>
            <a:avLst/>
            <a:gdLst/>
            <a:ahLst/>
            <a:cxnLst>
              <a:cxn ang="0">
                <a:pos x="1576" y="232"/>
              </a:cxn>
              <a:cxn ang="0">
                <a:pos x="1480" y="304"/>
              </a:cxn>
              <a:cxn ang="0">
                <a:pos x="1328" y="376"/>
              </a:cxn>
              <a:cxn ang="0">
                <a:pos x="992" y="496"/>
              </a:cxn>
              <a:cxn ang="0">
                <a:pos x="840" y="560"/>
              </a:cxn>
              <a:cxn ang="0">
                <a:pos x="728" y="640"/>
              </a:cxn>
              <a:cxn ang="0">
                <a:pos x="616" y="736"/>
              </a:cxn>
              <a:cxn ang="0">
                <a:pos x="536" y="856"/>
              </a:cxn>
              <a:cxn ang="0">
                <a:pos x="464" y="976"/>
              </a:cxn>
              <a:cxn ang="0">
                <a:pos x="384" y="1184"/>
              </a:cxn>
              <a:cxn ang="0">
                <a:pos x="336" y="1304"/>
              </a:cxn>
              <a:cxn ang="0">
                <a:pos x="304" y="1400"/>
              </a:cxn>
              <a:cxn ang="0">
                <a:pos x="200" y="1760"/>
              </a:cxn>
              <a:cxn ang="0">
                <a:pos x="176" y="1832"/>
              </a:cxn>
              <a:cxn ang="0">
                <a:pos x="120" y="1984"/>
              </a:cxn>
              <a:cxn ang="0">
                <a:pos x="40" y="2040"/>
              </a:cxn>
              <a:cxn ang="0">
                <a:pos x="344" y="2144"/>
              </a:cxn>
              <a:cxn ang="0">
                <a:pos x="688" y="2128"/>
              </a:cxn>
              <a:cxn ang="0">
                <a:pos x="936" y="2184"/>
              </a:cxn>
              <a:cxn ang="0">
                <a:pos x="1768" y="2232"/>
              </a:cxn>
              <a:cxn ang="0">
                <a:pos x="2240" y="2104"/>
              </a:cxn>
              <a:cxn ang="0">
                <a:pos x="2344" y="2072"/>
              </a:cxn>
              <a:cxn ang="0">
                <a:pos x="2280" y="1728"/>
              </a:cxn>
              <a:cxn ang="0">
                <a:pos x="2240" y="1688"/>
              </a:cxn>
              <a:cxn ang="0">
                <a:pos x="2184" y="1632"/>
              </a:cxn>
              <a:cxn ang="0">
                <a:pos x="2064" y="1536"/>
              </a:cxn>
              <a:cxn ang="0">
                <a:pos x="1968" y="1424"/>
              </a:cxn>
              <a:cxn ang="0">
                <a:pos x="1816" y="1144"/>
              </a:cxn>
              <a:cxn ang="0">
                <a:pos x="1696" y="664"/>
              </a:cxn>
              <a:cxn ang="0">
                <a:pos x="1160" y="376"/>
              </a:cxn>
              <a:cxn ang="0">
                <a:pos x="896" y="288"/>
              </a:cxn>
              <a:cxn ang="0">
                <a:pos x="816" y="200"/>
              </a:cxn>
              <a:cxn ang="0">
                <a:pos x="784" y="152"/>
              </a:cxn>
              <a:cxn ang="0">
                <a:pos x="840" y="120"/>
              </a:cxn>
              <a:cxn ang="0">
                <a:pos x="1000" y="136"/>
              </a:cxn>
              <a:cxn ang="0">
                <a:pos x="1344" y="64"/>
              </a:cxn>
              <a:cxn ang="0">
                <a:pos x="1592" y="0"/>
              </a:cxn>
              <a:cxn ang="0">
                <a:pos x="1840" y="32"/>
              </a:cxn>
              <a:cxn ang="0">
                <a:pos x="1872" y="72"/>
              </a:cxn>
              <a:cxn ang="0">
                <a:pos x="1776" y="104"/>
              </a:cxn>
            </a:cxnLst>
            <a:rect l="0" t="0" r="r" b="b"/>
            <a:pathLst>
              <a:path w="2384" h="2266">
                <a:moveTo>
                  <a:pt x="1784" y="112"/>
                </a:moveTo>
                <a:cubicBezTo>
                  <a:pt x="1692" y="130"/>
                  <a:pt x="1650" y="183"/>
                  <a:pt x="1576" y="232"/>
                </a:cubicBezTo>
                <a:cubicBezTo>
                  <a:pt x="1551" y="249"/>
                  <a:pt x="1529" y="271"/>
                  <a:pt x="1504" y="288"/>
                </a:cubicBezTo>
                <a:cubicBezTo>
                  <a:pt x="1496" y="293"/>
                  <a:pt x="1480" y="304"/>
                  <a:pt x="1480" y="304"/>
                </a:cubicBezTo>
                <a:cubicBezTo>
                  <a:pt x="1475" y="312"/>
                  <a:pt x="1472" y="323"/>
                  <a:pt x="1464" y="328"/>
                </a:cubicBezTo>
                <a:cubicBezTo>
                  <a:pt x="1442" y="342"/>
                  <a:pt x="1346" y="371"/>
                  <a:pt x="1328" y="376"/>
                </a:cubicBezTo>
                <a:cubicBezTo>
                  <a:pt x="1275" y="389"/>
                  <a:pt x="1225" y="418"/>
                  <a:pt x="1176" y="440"/>
                </a:cubicBezTo>
                <a:cubicBezTo>
                  <a:pt x="1116" y="467"/>
                  <a:pt x="1056" y="484"/>
                  <a:pt x="992" y="496"/>
                </a:cubicBezTo>
                <a:cubicBezTo>
                  <a:pt x="960" y="502"/>
                  <a:pt x="915" y="510"/>
                  <a:pt x="888" y="528"/>
                </a:cubicBezTo>
                <a:cubicBezTo>
                  <a:pt x="872" y="539"/>
                  <a:pt x="856" y="549"/>
                  <a:pt x="840" y="560"/>
                </a:cubicBezTo>
                <a:cubicBezTo>
                  <a:pt x="832" y="565"/>
                  <a:pt x="816" y="576"/>
                  <a:pt x="816" y="576"/>
                </a:cubicBezTo>
                <a:cubicBezTo>
                  <a:pt x="795" y="607"/>
                  <a:pt x="761" y="624"/>
                  <a:pt x="728" y="640"/>
                </a:cubicBezTo>
                <a:cubicBezTo>
                  <a:pt x="700" y="654"/>
                  <a:pt x="682" y="679"/>
                  <a:pt x="656" y="696"/>
                </a:cubicBezTo>
                <a:cubicBezTo>
                  <a:pt x="613" y="760"/>
                  <a:pt x="669" y="683"/>
                  <a:pt x="616" y="736"/>
                </a:cubicBezTo>
                <a:cubicBezTo>
                  <a:pt x="578" y="774"/>
                  <a:pt x="618" y="745"/>
                  <a:pt x="592" y="784"/>
                </a:cubicBezTo>
                <a:cubicBezTo>
                  <a:pt x="575" y="809"/>
                  <a:pt x="553" y="831"/>
                  <a:pt x="536" y="856"/>
                </a:cubicBezTo>
                <a:cubicBezTo>
                  <a:pt x="525" y="872"/>
                  <a:pt x="510" y="886"/>
                  <a:pt x="504" y="904"/>
                </a:cubicBezTo>
                <a:cubicBezTo>
                  <a:pt x="494" y="935"/>
                  <a:pt x="476" y="940"/>
                  <a:pt x="464" y="976"/>
                </a:cubicBezTo>
                <a:cubicBezTo>
                  <a:pt x="446" y="1029"/>
                  <a:pt x="425" y="1079"/>
                  <a:pt x="400" y="1128"/>
                </a:cubicBezTo>
                <a:cubicBezTo>
                  <a:pt x="384" y="1159"/>
                  <a:pt x="399" y="1148"/>
                  <a:pt x="384" y="1184"/>
                </a:cubicBezTo>
                <a:cubicBezTo>
                  <a:pt x="380" y="1193"/>
                  <a:pt x="372" y="1199"/>
                  <a:pt x="368" y="1208"/>
                </a:cubicBezTo>
                <a:cubicBezTo>
                  <a:pt x="355" y="1238"/>
                  <a:pt x="346" y="1273"/>
                  <a:pt x="336" y="1304"/>
                </a:cubicBezTo>
                <a:cubicBezTo>
                  <a:pt x="328" y="1328"/>
                  <a:pt x="320" y="1352"/>
                  <a:pt x="312" y="1376"/>
                </a:cubicBezTo>
                <a:cubicBezTo>
                  <a:pt x="309" y="1384"/>
                  <a:pt x="304" y="1400"/>
                  <a:pt x="304" y="1400"/>
                </a:cubicBezTo>
                <a:cubicBezTo>
                  <a:pt x="288" y="1509"/>
                  <a:pt x="267" y="1582"/>
                  <a:pt x="224" y="1680"/>
                </a:cubicBezTo>
                <a:cubicBezTo>
                  <a:pt x="207" y="1719"/>
                  <a:pt x="211" y="1724"/>
                  <a:pt x="200" y="1760"/>
                </a:cubicBezTo>
                <a:cubicBezTo>
                  <a:pt x="195" y="1776"/>
                  <a:pt x="189" y="1792"/>
                  <a:pt x="184" y="1808"/>
                </a:cubicBezTo>
                <a:cubicBezTo>
                  <a:pt x="181" y="1816"/>
                  <a:pt x="176" y="1832"/>
                  <a:pt x="176" y="1832"/>
                </a:cubicBezTo>
                <a:cubicBezTo>
                  <a:pt x="172" y="1871"/>
                  <a:pt x="169" y="1933"/>
                  <a:pt x="144" y="1968"/>
                </a:cubicBezTo>
                <a:cubicBezTo>
                  <a:pt x="138" y="1976"/>
                  <a:pt x="127" y="1977"/>
                  <a:pt x="120" y="1984"/>
                </a:cubicBezTo>
                <a:cubicBezTo>
                  <a:pt x="111" y="1993"/>
                  <a:pt x="106" y="2007"/>
                  <a:pt x="96" y="2016"/>
                </a:cubicBezTo>
                <a:cubicBezTo>
                  <a:pt x="80" y="2029"/>
                  <a:pt x="58" y="2031"/>
                  <a:pt x="40" y="2040"/>
                </a:cubicBezTo>
                <a:cubicBezTo>
                  <a:pt x="23" y="2066"/>
                  <a:pt x="10" y="2091"/>
                  <a:pt x="0" y="2120"/>
                </a:cubicBezTo>
                <a:cubicBezTo>
                  <a:pt x="152" y="2181"/>
                  <a:pt x="4" y="2154"/>
                  <a:pt x="344" y="2144"/>
                </a:cubicBezTo>
                <a:cubicBezTo>
                  <a:pt x="410" y="2131"/>
                  <a:pt x="476" y="2126"/>
                  <a:pt x="544" y="2120"/>
                </a:cubicBezTo>
                <a:cubicBezTo>
                  <a:pt x="592" y="2123"/>
                  <a:pt x="640" y="2123"/>
                  <a:pt x="688" y="2128"/>
                </a:cubicBezTo>
                <a:cubicBezTo>
                  <a:pt x="725" y="2132"/>
                  <a:pt x="763" y="2155"/>
                  <a:pt x="800" y="2160"/>
                </a:cubicBezTo>
                <a:cubicBezTo>
                  <a:pt x="846" y="2167"/>
                  <a:pt x="891" y="2175"/>
                  <a:pt x="936" y="2184"/>
                </a:cubicBezTo>
                <a:cubicBezTo>
                  <a:pt x="1073" y="2211"/>
                  <a:pt x="1214" y="2225"/>
                  <a:pt x="1352" y="2248"/>
                </a:cubicBezTo>
                <a:cubicBezTo>
                  <a:pt x="1491" y="2245"/>
                  <a:pt x="1633" y="2266"/>
                  <a:pt x="1768" y="2232"/>
                </a:cubicBezTo>
                <a:cubicBezTo>
                  <a:pt x="1830" y="2216"/>
                  <a:pt x="1884" y="2179"/>
                  <a:pt x="1936" y="2144"/>
                </a:cubicBezTo>
                <a:cubicBezTo>
                  <a:pt x="2008" y="2096"/>
                  <a:pt x="2190" y="2106"/>
                  <a:pt x="2240" y="2104"/>
                </a:cubicBezTo>
                <a:cubicBezTo>
                  <a:pt x="2288" y="2092"/>
                  <a:pt x="2262" y="2099"/>
                  <a:pt x="2320" y="2080"/>
                </a:cubicBezTo>
                <a:cubicBezTo>
                  <a:pt x="2328" y="2077"/>
                  <a:pt x="2344" y="2072"/>
                  <a:pt x="2344" y="2072"/>
                </a:cubicBezTo>
                <a:cubicBezTo>
                  <a:pt x="2357" y="2032"/>
                  <a:pt x="2375" y="2003"/>
                  <a:pt x="2384" y="1960"/>
                </a:cubicBezTo>
                <a:cubicBezTo>
                  <a:pt x="2376" y="1867"/>
                  <a:pt x="2362" y="1783"/>
                  <a:pt x="2280" y="1728"/>
                </a:cubicBezTo>
                <a:cubicBezTo>
                  <a:pt x="2275" y="1720"/>
                  <a:pt x="2271" y="1711"/>
                  <a:pt x="2264" y="1704"/>
                </a:cubicBezTo>
                <a:cubicBezTo>
                  <a:pt x="2257" y="1697"/>
                  <a:pt x="2246" y="1696"/>
                  <a:pt x="2240" y="1688"/>
                </a:cubicBezTo>
                <a:cubicBezTo>
                  <a:pt x="2209" y="1649"/>
                  <a:pt x="2260" y="1673"/>
                  <a:pt x="2208" y="1656"/>
                </a:cubicBezTo>
                <a:cubicBezTo>
                  <a:pt x="2200" y="1648"/>
                  <a:pt x="2193" y="1639"/>
                  <a:pt x="2184" y="1632"/>
                </a:cubicBezTo>
                <a:cubicBezTo>
                  <a:pt x="2174" y="1625"/>
                  <a:pt x="2161" y="1624"/>
                  <a:pt x="2152" y="1616"/>
                </a:cubicBezTo>
                <a:cubicBezTo>
                  <a:pt x="2120" y="1589"/>
                  <a:pt x="2110" y="1551"/>
                  <a:pt x="2064" y="1536"/>
                </a:cubicBezTo>
                <a:cubicBezTo>
                  <a:pt x="2015" y="1462"/>
                  <a:pt x="2082" y="1552"/>
                  <a:pt x="2024" y="1504"/>
                </a:cubicBezTo>
                <a:cubicBezTo>
                  <a:pt x="2015" y="1496"/>
                  <a:pt x="1969" y="1426"/>
                  <a:pt x="1968" y="1424"/>
                </a:cubicBezTo>
                <a:cubicBezTo>
                  <a:pt x="1935" y="1380"/>
                  <a:pt x="1905" y="1332"/>
                  <a:pt x="1872" y="1288"/>
                </a:cubicBezTo>
                <a:cubicBezTo>
                  <a:pt x="1861" y="1235"/>
                  <a:pt x="1833" y="1195"/>
                  <a:pt x="1816" y="1144"/>
                </a:cubicBezTo>
                <a:cubicBezTo>
                  <a:pt x="1795" y="1080"/>
                  <a:pt x="1790" y="1010"/>
                  <a:pt x="1752" y="952"/>
                </a:cubicBezTo>
                <a:cubicBezTo>
                  <a:pt x="1739" y="858"/>
                  <a:pt x="1729" y="753"/>
                  <a:pt x="1696" y="664"/>
                </a:cubicBezTo>
                <a:cubicBezTo>
                  <a:pt x="1676" y="610"/>
                  <a:pt x="1639" y="575"/>
                  <a:pt x="1600" y="536"/>
                </a:cubicBezTo>
                <a:cubicBezTo>
                  <a:pt x="1480" y="416"/>
                  <a:pt x="1322" y="391"/>
                  <a:pt x="1160" y="376"/>
                </a:cubicBezTo>
                <a:cubicBezTo>
                  <a:pt x="1095" y="360"/>
                  <a:pt x="1031" y="349"/>
                  <a:pt x="968" y="328"/>
                </a:cubicBezTo>
                <a:cubicBezTo>
                  <a:pt x="942" y="319"/>
                  <a:pt x="922" y="297"/>
                  <a:pt x="896" y="288"/>
                </a:cubicBezTo>
                <a:cubicBezTo>
                  <a:pt x="841" y="205"/>
                  <a:pt x="929" y="329"/>
                  <a:pt x="848" y="248"/>
                </a:cubicBezTo>
                <a:cubicBezTo>
                  <a:pt x="834" y="234"/>
                  <a:pt x="827" y="216"/>
                  <a:pt x="816" y="200"/>
                </a:cubicBezTo>
                <a:cubicBezTo>
                  <a:pt x="811" y="192"/>
                  <a:pt x="805" y="184"/>
                  <a:pt x="800" y="176"/>
                </a:cubicBezTo>
                <a:cubicBezTo>
                  <a:pt x="795" y="168"/>
                  <a:pt x="784" y="152"/>
                  <a:pt x="784" y="152"/>
                </a:cubicBezTo>
                <a:cubicBezTo>
                  <a:pt x="787" y="133"/>
                  <a:pt x="782" y="112"/>
                  <a:pt x="792" y="96"/>
                </a:cubicBezTo>
                <a:cubicBezTo>
                  <a:pt x="799" y="86"/>
                  <a:pt x="821" y="110"/>
                  <a:pt x="840" y="120"/>
                </a:cubicBezTo>
                <a:cubicBezTo>
                  <a:pt x="870" y="135"/>
                  <a:pt x="895" y="145"/>
                  <a:pt x="928" y="152"/>
                </a:cubicBezTo>
                <a:cubicBezTo>
                  <a:pt x="941" y="150"/>
                  <a:pt x="983" y="145"/>
                  <a:pt x="1000" y="136"/>
                </a:cubicBezTo>
                <a:cubicBezTo>
                  <a:pt x="1049" y="109"/>
                  <a:pt x="1090" y="66"/>
                  <a:pt x="1144" y="48"/>
                </a:cubicBezTo>
                <a:cubicBezTo>
                  <a:pt x="1211" y="52"/>
                  <a:pt x="1277" y="64"/>
                  <a:pt x="1344" y="64"/>
                </a:cubicBezTo>
                <a:cubicBezTo>
                  <a:pt x="1393" y="64"/>
                  <a:pt x="1441" y="32"/>
                  <a:pt x="1488" y="24"/>
                </a:cubicBezTo>
                <a:cubicBezTo>
                  <a:pt x="1524" y="18"/>
                  <a:pt x="1557" y="12"/>
                  <a:pt x="1592" y="0"/>
                </a:cubicBezTo>
                <a:cubicBezTo>
                  <a:pt x="1672" y="5"/>
                  <a:pt x="1725" y="12"/>
                  <a:pt x="1800" y="24"/>
                </a:cubicBezTo>
                <a:cubicBezTo>
                  <a:pt x="1813" y="26"/>
                  <a:pt x="1827" y="28"/>
                  <a:pt x="1840" y="32"/>
                </a:cubicBezTo>
                <a:cubicBezTo>
                  <a:pt x="1856" y="36"/>
                  <a:pt x="1888" y="48"/>
                  <a:pt x="1888" y="48"/>
                </a:cubicBezTo>
                <a:cubicBezTo>
                  <a:pt x="1883" y="56"/>
                  <a:pt x="1880" y="67"/>
                  <a:pt x="1872" y="72"/>
                </a:cubicBezTo>
                <a:cubicBezTo>
                  <a:pt x="1872" y="72"/>
                  <a:pt x="1812" y="92"/>
                  <a:pt x="1800" y="96"/>
                </a:cubicBezTo>
                <a:cubicBezTo>
                  <a:pt x="1792" y="99"/>
                  <a:pt x="1770" y="98"/>
                  <a:pt x="1776" y="104"/>
                </a:cubicBezTo>
                <a:cubicBezTo>
                  <a:pt x="1779" y="107"/>
                  <a:pt x="1781" y="109"/>
                  <a:pt x="1784" y="112"/>
                </a:cubicBez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 rot="-164179">
            <a:off x="900113" y="188913"/>
            <a:ext cx="7200900" cy="51847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5292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2 тур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33" name="Group 61"/>
          <p:cNvGraphicFramePr>
            <a:graphicFrameLocks noGrp="1"/>
          </p:cNvGraphicFramePr>
          <p:nvPr/>
        </p:nvGraphicFramePr>
        <p:xfrm>
          <a:off x="250825" y="692150"/>
          <a:ext cx="8640763" cy="5273675"/>
        </p:xfrm>
        <a:graphic>
          <a:graphicData uri="http://schemas.openxmlformats.org/drawingml/2006/table">
            <a:tbl>
              <a:tblPr/>
              <a:tblGrid>
                <a:gridCol w="3016250"/>
                <a:gridCol w="1139825"/>
                <a:gridCol w="1141413"/>
                <a:gridCol w="1143000"/>
                <a:gridCol w="1141412"/>
                <a:gridCol w="1058863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Шутка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Числа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Древние математики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Уравнения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1" name="Text Box 3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28712" name="Text Box 4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28713" name="Text Box 41">
            <a:hlinkClick r:id="rId4" action="ppaction://hlinksldjump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651500" y="105251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28714" name="Text Box 4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105251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28715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28716" name="Text Box 4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28717" name="Text Box 45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28718" name="Text Box 46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23495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28719" name="Text Box 47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23495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28720" name="Text Box 48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28721" name="Text Box 49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28722" name="Text Box 50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28723" name="Text Box 51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36449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28724" name="Text Box 52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36449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28725" name="Text Box 53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28726" name="Text Box 54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28727" name="Text Box 55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28728" name="Text Box 56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49482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28729" name="Text Box 57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49482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28730" name="Text Box 58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51259" name="AutoShape 62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78500" y="6143625"/>
            <a:ext cx="3132138" cy="54927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  <a:effectLst/>
                <a:latin typeface="Baskerville Win95BT" pitchFamily="18" charset="0"/>
              </a:rPr>
              <a:t>Финальный тур</a:t>
            </a: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7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8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8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8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8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8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8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1"/>
                  </p:tgtEl>
                </p:cond>
              </p:nextCondLst>
            </p:seq>
          </p:childTnLst>
        </p:cTn>
      </p:par>
    </p:tnLst>
    <p:bldLst>
      <p:bldP spid="28711" grpId="0"/>
      <p:bldP spid="28712" grpId="0"/>
      <p:bldP spid="28713" grpId="0"/>
      <p:bldP spid="28714" grpId="0"/>
      <p:bldP spid="28715" grpId="0"/>
      <p:bldP spid="28716" grpId="0"/>
      <p:bldP spid="28717" grpId="0"/>
      <p:bldP spid="28718" grpId="0"/>
      <p:bldP spid="28719" grpId="0"/>
      <p:bldP spid="28720" grpId="0"/>
      <p:bldP spid="28721" grpId="0"/>
      <p:bldP spid="28722" grpId="0"/>
      <p:bldP spid="28723" grpId="0"/>
      <p:bldP spid="28724" grpId="0"/>
      <p:bldP spid="28725" grpId="0"/>
      <p:bldP spid="28726" grpId="0"/>
      <p:bldP spid="28727" grpId="0"/>
      <p:bldP spid="28728" grpId="0"/>
      <p:bldP spid="28729" grpId="0"/>
      <p:bldP spid="287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Полтора судака стоят 1,5 рубля. Сколько стоят 13 судаков?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-164179">
            <a:off x="900113" y="188913"/>
            <a:ext cx="7200900" cy="51847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5292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1 тур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13 рублей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У семерых братьев – по одной сестрице. 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Сколько всего сестер?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 сестра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Monotype Corsiva" pitchFamily="66" charset="0"/>
              </a:rPr>
              <a:t>Вопрос – аукцион</a:t>
            </a:r>
            <a:r>
              <a:rPr lang="ru-RU" sz="4400">
                <a:solidFill>
                  <a:srgbClr val="FF0000"/>
                </a:solidFill>
                <a:effectLst/>
              </a:rPr>
              <a:t>  </a:t>
            </a: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3250" y="1565275"/>
            <a:ext cx="79978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Что в человеке есть одно, а у вороны двое, в лисе не встретится оно, а в огороде – трое?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Буква "О"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У трех шоферов был брат Андрей., а у Андрея братьев не было. 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Могло ли это быть?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Да, шоферы были женщины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5 + 7 будет одиннадцать или адиннадцать?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12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87" name="Group 167"/>
          <p:cNvGraphicFramePr>
            <a:graphicFrameLocks noGrp="1"/>
          </p:cNvGraphicFramePr>
          <p:nvPr/>
        </p:nvGraphicFramePr>
        <p:xfrm>
          <a:off x="250825" y="692150"/>
          <a:ext cx="8640763" cy="5279391"/>
        </p:xfrm>
        <a:graphic>
          <a:graphicData uri="http://schemas.openxmlformats.org/drawingml/2006/table">
            <a:tbl>
              <a:tblPr/>
              <a:tblGrid>
                <a:gridCol w="3016250"/>
                <a:gridCol w="1139825"/>
                <a:gridCol w="1141413"/>
                <a:gridCol w="1143000"/>
                <a:gridCol w="1141412"/>
                <a:gridCol w="1058863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Дети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Окружность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Считаю устно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Arial" charset="0"/>
                        </a:rPr>
                        <a:t>Логика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63" name="Text Box 14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5265" name="Text Box 14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5266" name="Text Box 146">
            <a:hlinkClick r:id="rId4" action="ppaction://hlinksldjump"/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651500" y="105251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5267" name="Text Box 14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105251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5268" name="Text Box 14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1052513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5269" name="Text Box 14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5270" name="Text Box 15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5271" name="Text Box 15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23495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5272" name="Text Box 152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23495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5273" name="Text Box 15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23495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5274" name="Text Box 154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5275" name="Text Box 155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5276" name="Text Box 156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36449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5277" name="Text Box 157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36449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5278" name="Text Box 158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3644900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5279" name="Text Box 159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348038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100</a:t>
            </a:r>
          </a:p>
        </p:txBody>
      </p:sp>
      <p:sp>
        <p:nvSpPr>
          <p:cNvPr id="5280" name="Text Box 16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200</a:t>
            </a:r>
          </a:p>
        </p:txBody>
      </p:sp>
      <p:sp>
        <p:nvSpPr>
          <p:cNvPr id="5281" name="Text Box 161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5651500" y="49482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300</a:t>
            </a:r>
          </a:p>
        </p:txBody>
      </p:sp>
      <p:sp>
        <p:nvSpPr>
          <p:cNvPr id="5282" name="Text Box 162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49482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400</a:t>
            </a:r>
          </a:p>
        </p:txBody>
      </p:sp>
      <p:sp>
        <p:nvSpPr>
          <p:cNvPr id="5283" name="Text Box 163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7885113" y="4948238"/>
            <a:ext cx="1008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33CC"/>
                </a:solidFill>
                <a:effectLst/>
                <a:latin typeface="Arial" pitchFamily="34" charset="0"/>
              </a:rPr>
              <a:t>500</a:t>
            </a:r>
          </a:p>
        </p:txBody>
      </p:sp>
      <p:sp>
        <p:nvSpPr>
          <p:cNvPr id="11323" name="AutoShape 16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7013" y="6308725"/>
            <a:ext cx="1296987" cy="54927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0000"/>
                </a:solidFill>
                <a:effectLst/>
                <a:latin typeface="Baskerville Win95BT" pitchFamily="18" charset="0"/>
              </a:rPr>
              <a:t>2 тур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6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4"/>
                  </p:tgtEl>
                </p:cond>
              </p:nextCondLst>
            </p:seq>
          </p:childTnLst>
        </p:cTn>
      </p:par>
    </p:tnLst>
    <p:bldLst>
      <p:bldP spid="5263" grpId="0"/>
      <p:bldP spid="5265" grpId="0"/>
      <p:bldP spid="5266" grpId="0"/>
      <p:bldP spid="5267" grpId="0"/>
      <p:bldP spid="5268" grpId="0"/>
      <p:bldP spid="5269" grpId="0"/>
      <p:bldP spid="5270" grpId="0"/>
      <p:bldP spid="5271" grpId="0"/>
      <p:bldP spid="5272" grpId="0"/>
      <p:bldP spid="5273" grpId="0"/>
      <p:bldP spid="5274" grpId="0"/>
      <p:bldP spid="5275" grpId="0"/>
      <p:bldP spid="5276" grpId="0"/>
      <p:bldP spid="5277" grpId="0"/>
      <p:bldP spid="5278" grpId="0"/>
      <p:bldP spid="5279" grpId="0"/>
      <p:bldP spid="5280" grpId="0"/>
      <p:bldP spid="5281" grpId="0"/>
      <p:bldP spid="5282" grpId="0"/>
      <p:bldP spid="528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539750" y="2574925"/>
            <a:ext cx="820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Найдите 1% от числа 240?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2,4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539750" y="2574925"/>
            <a:ext cx="820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Вычислите 3,5*6,8+3,5*3,2?</a:t>
            </a:r>
            <a:r>
              <a:rPr lang="ru-RU" sz="3200" b="1" dirty="0">
                <a:latin typeface="Tahoma" pitchFamily="34" charset="0"/>
              </a:rPr>
              <a:t> 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35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8313" y="2587625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3x-8=x-6</a:t>
            </a:r>
            <a:r>
              <a:rPr lang="ru-RU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x=1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9388" y="1601788"/>
            <a:ext cx="89646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Что больше  два в кубе или три в квадрате?</a:t>
            </a: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Три в квадрате = 9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28800" y="2519363"/>
            <a:ext cx="51450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Упростите выражение: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 8х-6</a:t>
            </a:r>
            <a:r>
              <a:rPr lang="en-US" sz="3200" b="1" dirty="0">
                <a:solidFill>
                  <a:srgbClr val="0033CC"/>
                </a:solidFill>
                <a:latin typeface="Tahoma" pitchFamily="34" charset="0"/>
              </a:rPr>
              <a:t>y+7x-2y</a:t>
            </a:r>
            <a:endParaRPr lang="ru-RU" sz="3200" b="1" dirty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13x-8y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В доме 12 чашек и 9 блюдечек. Дети разбили половину чашек и </a:t>
            </a:r>
            <a:br>
              <a:rPr lang="ru-RU" sz="4400">
                <a:solidFill>
                  <a:srgbClr val="FF0000"/>
                </a:solidFill>
                <a:effectLst/>
              </a:rPr>
            </a:br>
            <a:r>
              <a:rPr lang="ru-RU" sz="4400">
                <a:solidFill>
                  <a:srgbClr val="FF0000"/>
                </a:solidFill>
                <a:effectLst/>
              </a:rPr>
              <a:t>7 блюдечек. Сколько чашек осталось без блюдечек?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502400" y="53594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</a:t>
            </a: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714375"/>
            <a:ext cx="7643813" cy="255428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dirty="0"/>
              <a:t>Древнегреческий математик, живший на рубеже </a:t>
            </a:r>
            <a:r>
              <a:rPr lang="en-US" sz="3200" dirty="0"/>
              <a:t>IV-III</a:t>
            </a:r>
            <a:r>
              <a:rPr lang="ru-RU" sz="3200" dirty="0"/>
              <a:t> вв. до н. э., автор знаменитого трактата «Начала», посвященного элементарной геометрии?</a:t>
            </a:r>
          </a:p>
        </p:txBody>
      </p:sp>
      <p:pic>
        <p:nvPicPr>
          <p:cNvPr id="4" name="Рисунок 3" descr="Евкли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3357563"/>
            <a:ext cx="2786063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Евклид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  <a:latin typeface="Monotype Corsiva" pitchFamily="66" charset="0"/>
              </a:rPr>
              <a:t>Вопрос – аукцион</a:t>
            </a:r>
            <a:r>
              <a:rPr lang="ru-RU" sz="4400">
                <a:solidFill>
                  <a:srgbClr val="FF0000"/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42875" y="1071563"/>
            <a:ext cx="882808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Как называют изобретение древнего математика </a:t>
            </a:r>
            <a:r>
              <a:rPr lang="ru-RU" sz="3200" b="1" dirty="0" err="1">
                <a:solidFill>
                  <a:srgbClr val="0033CC"/>
                </a:solidFill>
                <a:latin typeface="Tahoma" pitchFamily="34" charset="0"/>
              </a:rPr>
              <a:t>Муххамеда</a:t>
            </a: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 Бен </a:t>
            </a:r>
            <a:r>
              <a:rPr lang="ru-RU" sz="3200" b="1" dirty="0" err="1">
                <a:solidFill>
                  <a:srgbClr val="0033CC"/>
                </a:solidFill>
                <a:latin typeface="Tahoma" pitchFamily="34" charset="0"/>
              </a:rPr>
              <a:t>Аль-Хорезми</a:t>
            </a: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, которое используется в математике, а изучается на информатике?</a:t>
            </a:r>
            <a:r>
              <a:rPr lang="ru-RU" dirty="0"/>
              <a:t> </a:t>
            </a:r>
          </a:p>
        </p:txBody>
      </p:sp>
      <p:pic>
        <p:nvPicPr>
          <p:cNvPr id="76803" name="Рисунок 7" descr="Хорезм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643313"/>
            <a:ext cx="185737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Алгоритм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69900" y="1679575"/>
            <a:ext cx="82677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200" b="1" dirty="0">
                <a:solidFill>
                  <a:srgbClr val="0033CC"/>
                </a:solidFill>
                <a:latin typeface="Tahoma" pitchFamily="34" charset="0"/>
              </a:rPr>
              <a:t>Назовите математика, известного из древности ещё и как философа, художника, первого изобретателя летательного аппарата?</a:t>
            </a:r>
            <a:endParaRPr lang="ru-RU" sz="3200" dirty="0">
              <a:solidFill>
                <a:srgbClr val="0033CC"/>
              </a:solidFill>
              <a:latin typeface="Tahoma" pitchFamily="34" charset="0"/>
            </a:endParaRPr>
          </a:p>
        </p:txBody>
      </p:sp>
      <p:pic>
        <p:nvPicPr>
          <p:cNvPr id="4" name="Рисунок 3" descr="Леонард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9650" y="3300413"/>
            <a:ext cx="15605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Леонардо </a:t>
            </a:r>
          </a:p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да Винчи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90550" y="1257300"/>
            <a:ext cx="78454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0099"/>
                </a:solidFill>
                <a:latin typeface="Tahoma" pitchFamily="34" charset="0"/>
              </a:rPr>
              <a:t>Он доказал теорему, которая носит его имя, а также был основателем школы, которая также носила его имя? </a:t>
            </a:r>
          </a:p>
        </p:txBody>
      </p:sp>
      <p:pic>
        <p:nvPicPr>
          <p:cNvPr id="80899" name="Рисунок 7" descr="Пифаго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1488" y="2849563"/>
            <a:ext cx="2286000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Пифагор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85750" y="1000125"/>
            <a:ext cx="83359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200" b="1" dirty="0">
                <a:solidFill>
                  <a:srgbClr val="000099"/>
                </a:solidFill>
                <a:latin typeface="Tahoma" pitchFamily="34" charset="0"/>
              </a:rPr>
              <a:t>Какой французский философ, математик и физик разработал метод координат и тем самым осуществил связь алгебры с геометрией?</a:t>
            </a:r>
            <a:r>
              <a:rPr lang="ru-RU" sz="3200" dirty="0">
                <a:latin typeface="Tahoma" pitchFamily="34" charset="0"/>
              </a:rPr>
              <a:t> </a:t>
            </a:r>
          </a:p>
        </p:txBody>
      </p:sp>
      <p:pic>
        <p:nvPicPr>
          <p:cNvPr id="82947" name="Рисунок 7" descr="Декарт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2857500"/>
            <a:ext cx="2239962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1275" y="1920875"/>
            <a:ext cx="370325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4 чашки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Рене Декарт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Так называют квадратное уравнение, если в нем коэффициенты </a:t>
            </a:r>
            <a:r>
              <a:rPr lang="en-US" sz="4400" i="1">
                <a:solidFill>
                  <a:srgbClr val="FF0000"/>
                </a:solidFill>
                <a:effectLst/>
              </a:rPr>
              <a:t>b</a:t>
            </a:r>
            <a:r>
              <a:rPr lang="ru-RU" sz="4400">
                <a:solidFill>
                  <a:srgbClr val="FF0000"/>
                </a:solidFill>
                <a:effectLst/>
              </a:rPr>
              <a:t> и (или) </a:t>
            </a:r>
            <a:r>
              <a:rPr lang="en-US" sz="4400" i="1">
                <a:solidFill>
                  <a:srgbClr val="FF0000"/>
                </a:solidFill>
                <a:effectLst/>
              </a:rPr>
              <a:t>c</a:t>
            </a:r>
            <a:r>
              <a:rPr lang="ru-RU" sz="4400">
                <a:solidFill>
                  <a:srgbClr val="FF0000"/>
                </a:solidFill>
                <a:effectLst/>
              </a:rPr>
              <a:t> равны нулю.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920875"/>
            <a:ext cx="61531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Неоднородное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Бутылка с пробкой стоит 11 рублей. Бутылка на 10 рублей дороже пробки. Сколько стоит пробка? 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42925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 рубль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i="1">
                <a:solidFill>
                  <a:srgbClr val="FF0000"/>
                </a:solidFill>
                <a:effectLst/>
                <a:latin typeface="Arial" pitchFamily="34" charset="0"/>
              </a:rPr>
              <a:t>Кот в мешке</a:t>
            </a:r>
          </a:p>
        </p:txBody>
      </p:sp>
      <p:sp>
        <p:nvSpPr>
          <p:cNvPr id="57347" name="Freeform 3"/>
          <p:cNvSpPr>
            <a:spLocks/>
          </p:cNvSpPr>
          <p:nvPr/>
        </p:nvSpPr>
        <p:spPr bwMode="auto">
          <a:xfrm>
            <a:off x="2387600" y="2425700"/>
            <a:ext cx="3784600" cy="3597275"/>
          </a:xfrm>
          <a:custGeom>
            <a:avLst/>
            <a:gdLst/>
            <a:ahLst/>
            <a:cxnLst>
              <a:cxn ang="0">
                <a:pos x="1576" y="232"/>
              </a:cxn>
              <a:cxn ang="0">
                <a:pos x="1480" y="304"/>
              </a:cxn>
              <a:cxn ang="0">
                <a:pos x="1328" y="376"/>
              </a:cxn>
              <a:cxn ang="0">
                <a:pos x="992" y="496"/>
              </a:cxn>
              <a:cxn ang="0">
                <a:pos x="840" y="560"/>
              </a:cxn>
              <a:cxn ang="0">
                <a:pos x="728" y="640"/>
              </a:cxn>
              <a:cxn ang="0">
                <a:pos x="616" y="736"/>
              </a:cxn>
              <a:cxn ang="0">
                <a:pos x="536" y="856"/>
              </a:cxn>
              <a:cxn ang="0">
                <a:pos x="464" y="976"/>
              </a:cxn>
              <a:cxn ang="0">
                <a:pos x="384" y="1184"/>
              </a:cxn>
              <a:cxn ang="0">
                <a:pos x="336" y="1304"/>
              </a:cxn>
              <a:cxn ang="0">
                <a:pos x="304" y="1400"/>
              </a:cxn>
              <a:cxn ang="0">
                <a:pos x="200" y="1760"/>
              </a:cxn>
              <a:cxn ang="0">
                <a:pos x="176" y="1832"/>
              </a:cxn>
              <a:cxn ang="0">
                <a:pos x="120" y="1984"/>
              </a:cxn>
              <a:cxn ang="0">
                <a:pos x="40" y="2040"/>
              </a:cxn>
              <a:cxn ang="0">
                <a:pos x="344" y="2144"/>
              </a:cxn>
              <a:cxn ang="0">
                <a:pos x="688" y="2128"/>
              </a:cxn>
              <a:cxn ang="0">
                <a:pos x="936" y="2184"/>
              </a:cxn>
              <a:cxn ang="0">
                <a:pos x="1768" y="2232"/>
              </a:cxn>
              <a:cxn ang="0">
                <a:pos x="2240" y="2104"/>
              </a:cxn>
              <a:cxn ang="0">
                <a:pos x="2344" y="2072"/>
              </a:cxn>
              <a:cxn ang="0">
                <a:pos x="2280" y="1728"/>
              </a:cxn>
              <a:cxn ang="0">
                <a:pos x="2240" y="1688"/>
              </a:cxn>
              <a:cxn ang="0">
                <a:pos x="2184" y="1632"/>
              </a:cxn>
              <a:cxn ang="0">
                <a:pos x="2064" y="1536"/>
              </a:cxn>
              <a:cxn ang="0">
                <a:pos x="1968" y="1424"/>
              </a:cxn>
              <a:cxn ang="0">
                <a:pos x="1816" y="1144"/>
              </a:cxn>
              <a:cxn ang="0">
                <a:pos x="1696" y="664"/>
              </a:cxn>
              <a:cxn ang="0">
                <a:pos x="1160" y="376"/>
              </a:cxn>
              <a:cxn ang="0">
                <a:pos x="896" y="288"/>
              </a:cxn>
              <a:cxn ang="0">
                <a:pos x="816" y="200"/>
              </a:cxn>
              <a:cxn ang="0">
                <a:pos x="784" y="152"/>
              </a:cxn>
              <a:cxn ang="0">
                <a:pos x="840" y="120"/>
              </a:cxn>
              <a:cxn ang="0">
                <a:pos x="1000" y="136"/>
              </a:cxn>
              <a:cxn ang="0">
                <a:pos x="1344" y="64"/>
              </a:cxn>
              <a:cxn ang="0">
                <a:pos x="1592" y="0"/>
              </a:cxn>
              <a:cxn ang="0">
                <a:pos x="1840" y="32"/>
              </a:cxn>
              <a:cxn ang="0">
                <a:pos x="1872" y="72"/>
              </a:cxn>
              <a:cxn ang="0">
                <a:pos x="1776" y="104"/>
              </a:cxn>
            </a:cxnLst>
            <a:rect l="0" t="0" r="r" b="b"/>
            <a:pathLst>
              <a:path w="2384" h="2266">
                <a:moveTo>
                  <a:pt x="1784" y="112"/>
                </a:moveTo>
                <a:cubicBezTo>
                  <a:pt x="1692" y="130"/>
                  <a:pt x="1650" y="183"/>
                  <a:pt x="1576" y="232"/>
                </a:cubicBezTo>
                <a:cubicBezTo>
                  <a:pt x="1551" y="249"/>
                  <a:pt x="1529" y="271"/>
                  <a:pt x="1504" y="288"/>
                </a:cubicBezTo>
                <a:cubicBezTo>
                  <a:pt x="1496" y="293"/>
                  <a:pt x="1480" y="304"/>
                  <a:pt x="1480" y="304"/>
                </a:cubicBezTo>
                <a:cubicBezTo>
                  <a:pt x="1475" y="312"/>
                  <a:pt x="1472" y="323"/>
                  <a:pt x="1464" y="328"/>
                </a:cubicBezTo>
                <a:cubicBezTo>
                  <a:pt x="1442" y="342"/>
                  <a:pt x="1346" y="371"/>
                  <a:pt x="1328" y="376"/>
                </a:cubicBezTo>
                <a:cubicBezTo>
                  <a:pt x="1275" y="389"/>
                  <a:pt x="1225" y="418"/>
                  <a:pt x="1176" y="440"/>
                </a:cubicBezTo>
                <a:cubicBezTo>
                  <a:pt x="1116" y="467"/>
                  <a:pt x="1056" y="484"/>
                  <a:pt x="992" y="496"/>
                </a:cubicBezTo>
                <a:cubicBezTo>
                  <a:pt x="960" y="502"/>
                  <a:pt x="915" y="510"/>
                  <a:pt x="888" y="528"/>
                </a:cubicBezTo>
                <a:cubicBezTo>
                  <a:pt x="872" y="539"/>
                  <a:pt x="856" y="549"/>
                  <a:pt x="840" y="560"/>
                </a:cubicBezTo>
                <a:cubicBezTo>
                  <a:pt x="832" y="565"/>
                  <a:pt x="816" y="576"/>
                  <a:pt x="816" y="576"/>
                </a:cubicBezTo>
                <a:cubicBezTo>
                  <a:pt x="795" y="607"/>
                  <a:pt x="761" y="624"/>
                  <a:pt x="728" y="640"/>
                </a:cubicBezTo>
                <a:cubicBezTo>
                  <a:pt x="700" y="654"/>
                  <a:pt x="682" y="679"/>
                  <a:pt x="656" y="696"/>
                </a:cubicBezTo>
                <a:cubicBezTo>
                  <a:pt x="613" y="760"/>
                  <a:pt x="669" y="683"/>
                  <a:pt x="616" y="736"/>
                </a:cubicBezTo>
                <a:cubicBezTo>
                  <a:pt x="578" y="774"/>
                  <a:pt x="618" y="745"/>
                  <a:pt x="592" y="784"/>
                </a:cubicBezTo>
                <a:cubicBezTo>
                  <a:pt x="575" y="809"/>
                  <a:pt x="553" y="831"/>
                  <a:pt x="536" y="856"/>
                </a:cubicBezTo>
                <a:cubicBezTo>
                  <a:pt x="525" y="872"/>
                  <a:pt x="510" y="886"/>
                  <a:pt x="504" y="904"/>
                </a:cubicBezTo>
                <a:cubicBezTo>
                  <a:pt x="494" y="935"/>
                  <a:pt x="476" y="940"/>
                  <a:pt x="464" y="976"/>
                </a:cubicBezTo>
                <a:cubicBezTo>
                  <a:pt x="446" y="1029"/>
                  <a:pt x="425" y="1079"/>
                  <a:pt x="400" y="1128"/>
                </a:cubicBezTo>
                <a:cubicBezTo>
                  <a:pt x="384" y="1159"/>
                  <a:pt x="399" y="1148"/>
                  <a:pt x="384" y="1184"/>
                </a:cubicBezTo>
                <a:cubicBezTo>
                  <a:pt x="380" y="1193"/>
                  <a:pt x="372" y="1199"/>
                  <a:pt x="368" y="1208"/>
                </a:cubicBezTo>
                <a:cubicBezTo>
                  <a:pt x="355" y="1238"/>
                  <a:pt x="346" y="1273"/>
                  <a:pt x="336" y="1304"/>
                </a:cubicBezTo>
                <a:cubicBezTo>
                  <a:pt x="328" y="1328"/>
                  <a:pt x="320" y="1352"/>
                  <a:pt x="312" y="1376"/>
                </a:cubicBezTo>
                <a:cubicBezTo>
                  <a:pt x="309" y="1384"/>
                  <a:pt x="304" y="1400"/>
                  <a:pt x="304" y="1400"/>
                </a:cubicBezTo>
                <a:cubicBezTo>
                  <a:pt x="288" y="1509"/>
                  <a:pt x="267" y="1582"/>
                  <a:pt x="224" y="1680"/>
                </a:cubicBezTo>
                <a:cubicBezTo>
                  <a:pt x="207" y="1719"/>
                  <a:pt x="211" y="1724"/>
                  <a:pt x="200" y="1760"/>
                </a:cubicBezTo>
                <a:cubicBezTo>
                  <a:pt x="195" y="1776"/>
                  <a:pt x="189" y="1792"/>
                  <a:pt x="184" y="1808"/>
                </a:cubicBezTo>
                <a:cubicBezTo>
                  <a:pt x="181" y="1816"/>
                  <a:pt x="176" y="1832"/>
                  <a:pt x="176" y="1832"/>
                </a:cubicBezTo>
                <a:cubicBezTo>
                  <a:pt x="172" y="1871"/>
                  <a:pt x="169" y="1933"/>
                  <a:pt x="144" y="1968"/>
                </a:cubicBezTo>
                <a:cubicBezTo>
                  <a:pt x="138" y="1976"/>
                  <a:pt x="127" y="1977"/>
                  <a:pt x="120" y="1984"/>
                </a:cubicBezTo>
                <a:cubicBezTo>
                  <a:pt x="111" y="1993"/>
                  <a:pt x="106" y="2007"/>
                  <a:pt x="96" y="2016"/>
                </a:cubicBezTo>
                <a:cubicBezTo>
                  <a:pt x="80" y="2029"/>
                  <a:pt x="58" y="2031"/>
                  <a:pt x="40" y="2040"/>
                </a:cubicBezTo>
                <a:cubicBezTo>
                  <a:pt x="23" y="2066"/>
                  <a:pt x="10" y="2091"/>
                  <a:pt x="0" y="2120"/>
                </a:cubicBezTo>
                <a:cubicBezTo>
                  <a:pt x="152" y="2181"/>
                  <a:pt x="4" y="2154"/>
                  <a:pt x="344" y="2144"/>
                </a:cubicBezTo>
                <a:cubicBezTo>
                  <a:pt x="410" y="2131"/>
                  <a:pt x="476" y="2126"/>
                  <a:pt x="544" y="2120"/>
                </a:cubicBezTo>
                <a:cubicBezTo>
                  <a:pt x="592" y="2123"/>
                  <a:pt x="640" y="2123"/>
                  <a:pt x="688" y="2128"/>
                </a:cubicBezTo>
                <a:cubicBezTo>
                  <a:pt x="725" y="2132"/>
                  <a:pt x="763" y="2155"/>
                  <a:pt x="800" y="2160"/>
                </a:cubicBezTo>
                <a:cubicBezTo>
                  <a:pt x="846" y="2167"/>
                  <a:pt x="891" y="2175"/>
                  <a:pt x="936" y="2184"/>
                </a:cubicBezTo>
                <a:cubicBezTo>
                  <a:pt x="1073" y="2211"/>
                  <a:pt x="1214" y="2225"/>
                  <a:pt x="1352" y="2248"/>
                </a:cubicBezTo>
                <a:cubicBezTo>
                  <a:pt x="1491" y="2245"/>
                  <a:pt x="1633" y="2266"/>
                  <a:pt x="1768" y="2232"/>
                </a:cubicBezTo>
                <a:cubicBezTo>
                  <a:pt x="1830" y="2216"/>
                  <a:pt x="1884" y="2179"/>
                  <a:pt x="1936" y="2144"/>
                </a:cubicBezTo>
                <a:cubicBezTo>
                  <a:pt x="2008" y="2096"/>
                  <a:pt x="2190" y="2106"/>
                  <a:pt x="2240" y="2104"/>
                </a:cubicBezTo>
                <a:cubicBezTo>
                  <a:pt x="2288" y="2092"/>
                  <a:pt x="2262" y="2099"/>
                  <a:pt x="2320" y="2080"/>
                </a:cubicBezTo>
                <a:cubicBezTo>
                  <a:pt x="2328" y="2077"/>
                  <a:pt x="2344" y="2072"/>
                  <a:pt x="2344" y="2072"/>
                </a:cubicBezTo>
                <a:cubicBezTo>
                  <a:pt x="2357" y="2032"/>
                  <a:pt x="2375" y="2003"/>
                  <a:pt x="2384" y="1960"/>
                </a:cubicBezTo>
                <a:cubicBezTo>
                  <a:pt x="2376" y="1867"/>
                  <a:pt x="2362" y="1783"/>
                  <a:pt x="2280" y="1728"/>
                </a:cubicBezTo>
                <a:cubicBezTo>
                  <a:pt x="2275" y="1720"/>
                  <a:pt x="2271" y="1711"/>
                  <a:pt x="2264" y="1704"/>
                </a:cubicBezTo>
                <a:cubicBezTo>
                  <a:pt x="2257" y="1697"/>
                  <a:pt x="2246" y="1696"/>
                  <a:pt x="2240" y="1688"/>
                </a:cubicBezTo>
                <a:cubicBezTo>
                  <a:pt x="2209" y="1649"/>
                  <a:pt x="2260" y="1673"/>
                  <a:pt x="2208" y="1656"/>
                </a:cubicBezTo>
                <a:cubicBezTo>
                  <a:pt x="2200" y="1648"/>
                  <a:pt x="2193" y="1639"/>
                  <a:pt x="2184" y="1632"/>
                </a:cubicBezTo>
                <a:cubicBezTo>
                  <a:pt x="2174" y="1625"/>
                  <a:pt x="2161" y="1624"/>
                  <a:pt x="2152" y="1616"/>
                </a:cubicBezTo>
                <a:cubicBezTo>
                  <a:pt x="2120" y="1589"/>
                  <a:pt x="2110" y="1551"/>
                  <a:pt x="2064" y="1536"/>
                </a:cubicBezTo>
                <a:cubicBezTo>
                  <a:pt x="2015" y="1462"/>
                  <a:pt x="2082" y="1552"/>
                  <a:pt x="2024" y="1504"/>
                </a:cubicBezTo>
                <a:cubicBezTo>
                  <a:pt x="2015" y="1496"/>
                  <a:pt x="1969" y="1426"/>
                  <a:pt x="1968" y="1424"/>
                </a:cubicBezTo>
                <a:cubicBezTo>
                  <a:pt x="1935" y="1380"/>
                  <a:pt x="1905" y="1332"/>
                  <a:pt x="1872" y="1288"/>
                </a:cubicBezTo>
                <a:cubicBezTo>
                  <a:pt x="1861" y="1235"/>
                  <a:pt x="1833" y="1195"/>
                  <a:pt x="1816" y="1144"/>
                </a:cubicBezTo>
                <a:cubicBezTo>
                  <a:pt x="1795" y="1080"/>
                  <a:pt x="1790" y="1010"/>
                  <a:pt x="1752" y="952"/>
                </a:cubicBezTo>
                <a:cubicBezTo>
                  <a:pt x="1739" y="858"/>
                  <a:pt x="1729" y="753"/>
                  <a:pt x="1696" y="664"/>
                </a:cubicBezTo>
                <a:cubicBezTo>
                  <a:pt x="1676" y="610"/>
                  <a:pt x="1639" y="575"/>
                  <a:pt x="1600" y="536"/>
                </a:cubicBezTo>
                <a:cubicBezTo>
                  <a:pt x="1480" y="416"/>
                  <a:pt x="1322" y="391"/>
                  <a:pt x="1160" y="376"/>
                </a:cubicBezTo>
                <a:cubicBezTo>
                  <a:pt x="1095" y="360"/>
                  <a:pt x="1031" y="349"/>
                  <a:pt x="968" y="328"/>
                </a:cubicBezTo>
                <a:cubicBezTo>
                  <a:pt x="942" y="319"/>
                  <a:pt x="922" y="297"/>
                  <a:pt x="896" y="288"/>
                </a:cubicBezTo>
                <a:cubicBezTo>
                  <a:pt x="841" y="205"/>
                  <a:pt x="929" y="329"/>
                  <a:pt x="848" y="248"/>
                </a:cubicBezTo>
                <a:cubicBezTo>
                  <a:pt x="834" y="234"/>
                  <a:pt x="827" y="216"/>
                  <a:pt x="816" y="200"/>
                </a:cubicBezTo>
                <a:cubicBezTo>
                  <a:pt x="811" y="192"/>
                  <a:pt x="805" y="184"/>
                  <a:pt x="800" y="176"/>
                </a:cubicBezTo>
                <a:cubicBezTo>
                  <a:pt x="795" y="168"/>
                  <a:pt x="784" y="152"/>
                  <a:pt x="784" y="152"/>
                </a:cubicBezTo>
                <a:cubicBezTo>
                  <a:pt x="787" y="133"/>
                  <a:pt x="782" y="112"/>
                  <a:pt x="792" y="96"/>
                </a:cubicBezTo>
                <a:cubicBezTo>
                  <a:pt x="799" y="86"/>
                  <a:pt x="821" y="110"/>
                  <a:pt x="840" y="120"/>
                </a:cubicBezTo>
                <a:cubicBezTo>
                  <a:pt x="870" y="135"/>
                  <a:pt x="895" y="145"/>
                  <a:pt x="928" y="152"/>
                </a:cubicBezTo>
                <a:cubicBezTo>
                  <a:pt x="941" y="150"/>
                  <a:pt x="983" y="145"/>
                  <a:pt x="1000" y="136"/>
                </a:cubicBezTo>
                <a:cubicBezTo>
                  <a:pt x="1049" y="109"/>
                  <a:pt x="1090" y="66"/>
                  <a:pt x="1144" y="48"/>
                </a:cubicBezTo>
                <a:cubicBezTo>
                  <a:pt x="1211" y="52"/>
                  <a:pt x="1277" y="64"/>
                  <a:pt x="1344" y="64"/>
                </a:cubicBezTo>
                <a:cubicBezTo>
                  <a:pt x="1393" y="64"/>
                  <a:pt x="1441" y="32"/>
                  <a:pt x="1488" y="24"/>
                </a:cubicBezTo>
                <a:cubicBezTo>
                  <a:pt x="1524" y="18"/>
                  <a:pt x="1557" y="12"/>
                  <a:pt x="1592" y="0"/>
                </a:cubicBezTo>
                <a:cubicBezTo>
                  <a:pt x="1672" y="5"/>
                  <a:pt x="1725" y="12"/>
                  <a:pt x="1800" y="24"/>
                </a:cubicBezTo>
                <a:cubicBezTo>
                  <a:pt x="1813" y="26"/>
                  <a:pt x="1827" y="28"/>
                  <a:pt x="1840" y="32"/>
                </a:cubicBezTo>
                <a:cubicBezTo>
                  <a:pt x="1856" y="36"/>
                  <a:pt x="1888" y="48"/>
                  <a:pt x="1888" y="48"/>
                </a:cubicBezTo>
                <a:cubicBezTo>
                  <a:pt x="1883" y="56"/>
                  <a:pt x="1880" y="67"/>
                  <a:pt x="1872" y="72"/>
                </a:cubicBezTo>
                <a:cubicBezTo>
                  <a:pt x="1872" y="72"/>
                  <a:pt x="1812" y="92"/>
                  <a:pt x="1800" y="96"/>
                </a:cubicBezTo>
                <a:cubicBezTo>
                  <a:pt x="1792" y="99"/>
                  <a:pt x="1770" y="98"/>
                  <a:pt x="1776" y="104"/>
                </a:cubicBezTo>
                <a:cubicBezTo>
                  <a:pt x="1779" y="107"/>
                  <a:pt x="1781" y="109"/>
                  <a:pt x="1784" y="112"/>
                </a:cubicBezTo>
                <a:close/>
              </a:path>
            </a:pathLst>
          </a:cu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Этот способ решения уравнения не всегда дает точные значения корней и требует чертежных навыков от решающего. 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7912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Графический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Найдите корни уравнения:</a:t>
            </a: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0000"/>
              </a:solidFill>
              <a:effectLst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graphicFrame>
        <p:nvGraphicFramePr>
          <p:cNvPr id="4098" name="Object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259013" y="2584450"/>
          <a:ext cx="4610100" cy="2163763"/>
        </p:xfrm>
        <a:graphic>
          <a:graphicData uri="http://schemas.openxmlformats.org/presentationml/2006/ole">
            <p:oleObj spid="_x0000_s4098" name="Формула" r:id="rId4" imgW="876240" imgH="419040" progId="Equation.3">
              <p:embed/>
            </p:oleObj>
          </a:graphicData>
        </a:graphic>
      </p:graphicFrame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5750" y="1619250"/>
            <a:ext cx="57912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x=</a:t>
            </a: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П/2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У старшего брата 2 конфеты, а у младшего 12 конфет. Сколько конфет должен отнять старший у младшего, чтобы справедливость восторжествовала, и между братьями наступило равенство.</a:t>
            </a: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623050" y="5600700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 rot="-164179">
            <a:off x="900113" y="620713"/>
            <a:ext cx="7200900" cy="51847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2134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Своя игра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3309938" y="541338"/>
            <a:ext cx="52911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 dirty="0">
                <a:solidFill>
                  <a:srgbClr val="FF0000"/>
                </a:solidFill>
                <a:effectLst/>
                <a:latin typeface="Monotype Corsiva" pitchFamily="66" charset="0"/>
              </a:rPr>
              <a:t>Шифровки </a:t>
            </a:r>
            <a:r>
              <a:rPr lang="ru-RU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3309938" y="1565275"/>
            <a:ext cx="4630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 dirty="0">
                <a:solidFill>
                  <a:srgbClr val="FF0000"/>
                </a:solidFill>
                <a:effectLst/>
                <a:latin typeface="Monotype Corsiva" pitchFamily="66" charset="0"/>
              </a:rPr>
              <a:t>Шарады</a:t>
            </a:r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61502" name="Text Box 62"/>
          <p:cNvSpPr txBox="1">
            <a:spLocks noChangeArrowheads="1"/>
          </p:cNvSpPr>
          <p:nvPr/>
        </p:nvSpPr>
        <p:spPr bwMode="auto">
          <a:xfrm>
            <a:off x="3309938" y="2587625"/>
            <a:ext cx="2765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  <a:effectLst/>
                <a:latin typeface="Monotype Corsiva" pitchFamily="66" charset="0"/>
              </a:rPr>
              <a:t>Надрез</a:t>
            </a:r>
          </a:p>
        </p:txBody>
      </p:sp>
      <p:sp>
        <p:nvSpPr>
          <p:cNvPr id="61503" name="Text Box 63"/>
          <p:cNvSpPr txBox="1">
            <a:spLocks noChangeArrowheads="1"/>
          </p:cNvSpPr>
          <p:nvPr/>
        </p:nvSpPr>
        <p:spPr bwMode="auto">
          <a:xfrm>
            <a:off x="3309938" y="4632325"/>
            <a:ext cx="5351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  <a:effectLst/>
                <a:latin typeface="Monotype Corsiva" pitchFamily="66" charset="0"/>
              </a:rPr>
              <a:t>Закономерность</a:t>
            </a:r>
          </a:p>
        </p:txBody>
      </p:sp>
      <p:sp>
        <p:nvSpPr>
          <p:cNvPr id="61504" name="Text Box 64"/>
          <p:cNvSpPr txBox="1">
            <a:spLocks noChangeArrowheads="1"/>
          </p:cNvSpPr>
          <p:nvPr/>
        </p:nvSpPr>
        <p:spPr bwMode="auto">
          <a:xfrm>
            <a:off x="3309938" y="3609975"/>
            <a:ext cx="2886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solidFill>
                  <a:srgbClr val="FF0000"/>
                </a:solidFill>
                <a:effectLst/>
                <a:latin typeface="Monotype Corsiva" pitchFamily="66" charset="0"/>
              </a:rPr>
              <a:t>Бизнес</a:t>
            </a:r>
          </a:p>
        </p:txBody>
      </p:sp>
      <p:sp>
        <p:nvSpPr>
          <p:cNvPr id="61505" name="Text Box 6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7588" y="542925"/>
            <a:ext cx="962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1.</a:t>
            </a:r>
          </a:p>
        </p:txBody>
      </p:sp>
      <p:sp>
        <p:nvSpPr>
          <p:cNvPr id="61506" name="Text Box 6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7588" y="1565275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2.</a:t>
            </a:r>
          </a:p>
        </p:txBody>
      </p:sp>
      <p:sp>
        <p:nvSpPr>
          <p:cNvPr id="61507" name="Text Box 6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287588" y="2587625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3.</a:t>
            </a:r>
          </a:p>
        </p:txBody>
      </p:sp>
      <p:sp>
        <p:nvSpPr>
          <p:cNvPr id="61508" name="Text Box 6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287588" y="3609975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4.</a:t>
            </a:r>
          </a:p>
        </p:txBody>
      </p:sp>
      <p:sp>
        <p:nvSpPr>
          <p:cNvPr id="61509" name="Text Box 6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287588" y="4632325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5.</a:t>
            </a: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6623050" y="5540375"/>
            <a:ext cx="21135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8" action="ppaction://hlinksldjump"/>
              </a:rPr>
              <a:t>Итоги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1"/>
                  </p:tgtEl>
                </p:cond>
              </p:nextCondLst>
            </p:seq>
          </p:childTnLst>
        </p:cTn>
      </p:par>
    </p:tnLst>
    <p:bldLst>
      <p:bldP spid="61500" grpId="0"/>
      <p:bldP spid="61501" grpId="0"/>
      <p:bldP spid="61502" grpId="0"/>
      <p:bldP spid="61503" grpId="0"/>
      <p:bldP spid="6150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985963" y="603250"/>
            <a:ext cx="52911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66"/>
                </a:solidFill>
                <a:effectLst/>
              </a:rPr>
              <a:t>Расшифруйте слова и назовите лишнее:</a:t>
            </a:r>
          </a:p>
        </p:txBody>
      </p:sp>
      <p:sp>
        <p:nvSpPr>
          <p:cNvPr id="8295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54213" y="2406650"/>
            <a:ext cx="51435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>
                <a:solidFill>
                  <a:srgbClr val="FF0066"/>
                </a:solidFill>
                <a:effectLst/>
                <a:latin typeface="Monotype Corsiva" pitchFamily="66" charset="0"/>
              </a:rPr>
              <a:t>б  к  у</a:t>
            </a:r>
          </a:p>
          <a:p>
            <a:pPr algn="ctr">
              <a:defRPr/>
            </a:pPr>
            <a:r>
              <a:rPr lang="ru-RU" sz="4400">
                <a:solidFill>
                  <a:srgbClr val="FF0066"/>
                </a:solidFill>
                <a:effectLst/>
                <a:latin typeface="Monotype Corsiva" pitchFamily="66" charset="0"/>
              </a:rPr>
              <a:t>л  о  п  с  о  т  ь  к  с</a:t>
            </a:r>
          </a:p>
          <a:p>
            <a:pPr algn="ctr">
              <a:defRPr/>
            </a:pPr>
            <a:r>
              <a:rPr lang="ru-RU" sz="4400">
                <a:solidFill>
                  <a:srgbClr val="FF0066"/>
                </a:solidFill>
                <a:effectLst/>
                <a:latin typeface="Monotype Corsiva" pitchFamily="66" charset="0"/>
              </a:rPr>
              <a:t>а  т  ч  о  к</a:t>
            </a:r>
          </a:p>
          <a:p>
            <a:pPr algn="ctr">
              <a:defRPr/>
            </a:pPr>
            <a:r>
              <a:rPr lang="ru-RU" sz="4400">
                <a:solidFill>
                  <a:srgbClr val="FF0066"/>
                </a:solidFill>
                <a:effectLst/>
                <a:latin typeface="Monotype Corsiva" pitchFamily="66" charset="0"/>
              </a:rPr>
              <a:t>я м  а  я  п  р</a:t>
            </a:r>
          </a:p>
          <a:p>
            <a:pPr>
              <a:defRPr/>
            </a:pPr>
            <a:endParaRPr lang="ru-RU" sz="4400">
              <a:effectLst>
                <a:outerShdw blurRad="38100" dist="38100" dir="2700000" algn="tl">
                  <a:srgbClr val="FFFFFF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7700" y="835025"/>
            <a:ext cx="5791200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Куб, плоскость, точка, прямая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0" y="2765425"/>
            <a:ext cx="8537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dirty="0">
                <a:solidFill>
                  <a:srgbClr val="FF0066"/>
                </a:solidFill>
                <a:effectLst/>
              </a:rPr>
              <a:t>3, 14 + 100 ЛЕТ = ?</a:t>
            </a:r>
            <a:endParaRPr lang="ru-RU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7700" y="2343150"/>
            <a:ext cx="57912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Пистолет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4550" y="1204913"/>
            <a:ext cx="7515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66"/>
                </a:solidFill>
                <a:effectLst/>
              </a:rPr>
              <a:t>Сколько надрезов надо сделать, чтобы разделить бревно на 12 частей?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75" y="2222500"/>
            <a:ext cx="57912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11 надрезов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90550" y="352425"/>
            <a:ext cx="79375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effectLst/>
              </a:rPr>
              <a:t>Вася печет пирожки и продает их на рынке. В первый день он продал 100 пирожков по цене 1 рубль за один пирожок. На следующий день он снизил цену на 10 </a:t>
            </a:r>
            <a:r>
              <a:rPr lang="ru-RU" sz="4400">
                <a:solidFill>
                  <a:srgbClr val="FF0000"/>
                </a:solidFill>
                <a:effectLst/>
                <a:sym typeface="Symbol" pitchFamily="18" charset="2"/>
              </a:rPr>
              <a:t></a:t>
            </a:r>
            <a:r>
              <a:rPr lang="ru-RU" sz="4400">
                <a:solidFill>
                  <a:srgbClr val="FF0000"/>
                </a:solidFill>
                <a:effectLst/>
              </a:rPr>
              <a:t> и продал 110 пирожков. В какой день он заработал больше и на сколько?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6623050" y="5540375"/>
            <a:ext cx="208422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Ответ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17700" y="412750"/>
            <a:ext cx="5791200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Больше Вася заработал в 1-й день - 100 руб., во 2-й - 99 руб.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1398</TotalTime>
  <Words>1212</Words>
  <Application>Microsoft PowerPoint</Application>
  <PresentationFormat>Экран (4:3)</PresentationFormat>
  <Paragraphs>264</Paragraphs>
  <Slides>104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104</vt:i4>
      </vt:variant>
    </vt:vector>
  </HeadingPairs>
  <TitlesOfParts>
    <vt:vector size="114" baseType="lpstr">
      <vt:lpstr>Times New Roman</vt:lpstr>
      <vt:lpstr>Arial</vt:lpstr>
      <vt:lpstr>Calibri</vt:lpstr>
      <vt:lpstr>Fritz Quadrata Cyrillic</vt:lpstr>
      <vt:lpstr>Monotype Corsiva</vt:lpstr>
      <vt:lpstr>Baskerville Win95BT</vt:lpstr>
      <vt:lpstr>Tahoma</vt:lpstr>
      <vt:lpstr>Symbol</vt:lpstr>
      <vt:lpstr>Оформление по умолчанию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11</cp:lastModifiedBy>
  <cp:revision>108</cp:revision>
  <dcterms:created xsi:type="dcterms:W3CDTF">2005-11-13T10:47:53Z</dcterms:created>
  <dcterms:modified xsi:type="dcterms:W3CDTF">2014-12-11T00:36:46Z</dcterms:modified>
</cp:coreProperties>
</file>