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84" r:id="rId5"/>
    <p:sldId id="283" r:id="rId6"/>
    <p:sldId id="285" r:id="rId7"/>
    <p:sldId id="286" r:id="rId8"/>
    <p:sldId id="287" r:id="rId9"/>
    <p:sldId id="288" r:id="rId10"/>
    <p:sldId id="267" r:id="rId11"/>
    <p:sldId id="279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0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35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4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1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83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41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4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9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0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71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6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40000">
              <a:srgbClr val="21D6E0"/>
            </a:gs>
            <a:gs pos="40413">
              <a:srgbClr val="15B9E2"/>
            </a:gs>
            <a:gs pos="89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52BB-4EFC-4B7A-8501-8FDBF5D5FC68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C1A0F-5D03-48EC-BE26-74B638E38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85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15189" y="82171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Урок математики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5733256"/>
            <a:ext cx="52639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Презентация к уроку подготовлена учителем математики ГБОУ СОШ № 138</a:t>
            </a:r>
          </a:p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Кожаковой</a:t>
            </a:r>
            <a:r>
              <a:rPr lang="ru-RU" sz="2000" b="1" dirty="0" smtClean="0">
                <a:solidFill>
                  <a:schemeClr val="bg1"/>
                </a:solidFill>
              </a:rPr>
              <a:t> Н.В.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22048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Длина окружности</a:t>
            </a:r>
          </a:p>
        </p:txBody>
      </p:sp>
    </p:spTree>
    <p:extLst>
      <p:ext uri="{BB962C8B-B14F-4D97-AF65-F5344CB8AC3E}">
        <p14:creationId xmlns:p14="http://schemas.microsoft.com/office/powerpoint/2010/main" val="3361729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793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длины окружности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8543" y="1916832"/>
            <a:ext cx="2707793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l-GR" sz="6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π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57621" y="2845385"/>
            <a:ext cx="2106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 </a:t>
            </a:r>
            <a:r>
              <a:rPr lang="en-US" sz="4400" dirty="0" smtClean="0"/>
              <a:t>d </a:t>
            </a:r>
            <a:r>
              <a:rPr lang="en-US" sz="4400" dirty="0"/>
              <a:t>= 2r </a:t>
            </a:r>
            <a:r>
              <a:rPr lang="en-US" sz="6000" dirty="0"/>
              <a:t> </a:t>
            </a:r>
            <a:r>
              <a:rPr lang="en-US" sz="6000" b="1" dirty="0" smtClean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13202" y="3861048"/>
            <a:ext cx="2783134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 </a:t>
            </a: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2</a:t>
            </a:r>
            <a:r>
              <a:rPr lang="el-GR" sz="6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π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 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1547664" y="472514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Задача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4437112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№№ 851,</a:t>
            </a:r>
          </a:p>
          <a:p>
            <a:r>
              <a:rPr lang="ru-RU" sz="3600" dirty="0" smtClean="0"/>
              <a:t>          852</a:t>
            </a:r>
          </a:p>
          <a:p>
            <a:r>
              <a:rPr lang="ru-RU" sz="3600" dirty="0" smtClean="0"/>
              <a:t> 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63688" y="1907421"/>
                <a:ext cx="86409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</m:t>
                          </m:r>
                        </m:num>
                        <m:den>
                          <m:r>
                            <a:rPr lang="en-US" sz="3200" i="1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m:rPr>
                          <m:nor/>
                        </m:rPr>
                        <a:rPr lang="ru-RU" sz="3200" b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907421"/>
                <a:ext cx="864096" cy="1017523"/>
              </a:xfrm>
              <a:prstGeom prst="rect">
                <a:avLst/>
              </a:prstGeom>
              <a:blipFill rotWithShape="1">
                <a:blip r:embed="rId3"/>
                <a:stretch>
                  <a:fillRect b="-1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483768" y="1888956"/>
            <a:ext cx="1656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  <a:cs typeface="Arabic Typesetting" panose="03020402040406030203" pitchFamily="66" charset="-78"/>
              </a:rPr>
              <a:t>π</a:t>
            </a:r>
            <a:r>
              <a:rPr lang="ru-RU" sz="6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  <a:cs typeface="Arabic Typesetting" panose="03020402040406030203" pitchFamily="66" charset="-78"/>
              </a:rPr>
              <a:t> 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335078" y="2416182"/>
            <a:ext cx="1740978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04276" y="1916832"/>
            <a:ext cx="1899972" cy="163121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</a:t>
            </a:r>
          </a:p>
          <a:p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69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7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0" grpId="0" animBg="1"/>
      <p:bldP spid="7" grpId="0"/>
      <p:bldP spid="7" grpId="1"/>
      <p:bldP spid="9" grpId="0"/>
      <p:bldP spid="15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429000"/>
            <a:ext cx="5472608" cy="1817043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Творческое задание:</a:t>
            </a:r>
            <a:br>
              <a:rPr lang="ru-RU" alt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alt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измерив длину окружности у любых трех предметов</a:t>
            </a:r>
            <a:r>
              <a:rPr lang="ru-RU" altLang="ru-RU" sz="36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ru-RU" altLang="ru-RU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вычислить </a:t>
            </a:r>
            <a:r>
              <a:rPr lang="ru-RU" alt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их </a:t>
            </a:r>
            <a:r>
              <a:rPr lang="ru-RU" alt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диаметр </a:t>
            </a:r>
            <a:r>
              <a:rPr lang="ru-RU" alt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и радиус;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оформить на листе формата А4</a:t>
            </a:r>
            <a:endParaRPr lang="ru-RU" alt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№</a:t>
            </a:r>
            <a:r>
              <a:rPr lang="ru-RU" alt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868,</a:t>
            </a:r>
            <a:endParaRPr lang="ru-RU" alt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</a:rPr>
              <a:t>№869,</a:t>
            </a:r>
            <a:endParaRPr lang="ru-RU" alt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3196340"/>
            <a:ext cx="280831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6700" i="0" u="none" strike="noStrike" kern="1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/>
            </a:r>
            <a:br>
              <a:rPr kumimoji="0" lang="ru-RU" sz="6700" i="0" u="none" strike="noStrike" kern="1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</a:br>
            <a:r>
              <a:rPr kumimoji="0" lang="ru-RU" sz="6700" i="0" u="none" strike="noStrike" kern="1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Мы сегодня хорошо поработали.</a:t>
            </a:r>
            <a:r>
              <a:rPr kumimoji="0" lang="ru-RU" sz="3600" i="0" u="none" strike="noStrike" kern="1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/>
            </a:r>
            <a:br>
              <a:rPr kumimoji="0" lang="ru-RU" sz="3600" i="0" u="none" strike="noStrike" kern="1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000" i="0" u="none" strike="noStrike" kern="1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/>
                <a:cs typeface="Times New Roman"/>
              </a:rPr>
              <a:t>Спасибо за внимание!</a:t>
            </a:r>
            <a:endParaRPr kumimoji="0" lang="ru-RU" sz="6000" i="0" u="none" strike="noStrike" kern="1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15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b="1" spc="150" dirty="0" smtClean="0">
                <a:ln w="11430"/>
                <a:solidFill>
                  <a:prstClr val="white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14826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украшения цирковой арены к </a:t>
            </a:r>
            <a:r>
              <a:rPr lang="ru-RU" dirty="0" smtClean="0"/>
              <a:t>Новому году требуется </a:t>
            </a:r>
            <a:r>
              <a:rPr lang="ru-RU" dirty="0"/>
              <a:t>изготовить гирлянду,  которая будет проложена </a:t>
            </a:r>
            <a:r>
              <a:rPr lang="ru-RU" dirty="0" smtClean="0"/>
              <a:t>по окружности вдоль </a:t>
            </a:r>
            <a:r>
              <a:rPr lang="ru-RU" dirty="0"/>
              <a:t>всего барьера. </a:t>
            </a:r>
            <a:endParaRPr lang="ru-RU" dirty="0" smtClean="0"/>
          </a:p>
          <a:p>
            <a:pPr marL="0" indent="0" algn="ctr">
              <a:buNone/>
            </a:pPr>
            <a:r>
              <a:rPr lang="ru-RU" alt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Какой </a:t>
            </a:r>
            <a:r>
              <a:rPr lang="ru-RU" altLang="ru-RU" b="1" u="sng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длины надо взять </a:t>
            </a:r>
            <a:r>
              <a:rPr lang="ru-RU" alt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провод для гирлянды?  </a:t>
            </a:r>
          </a:p>
          <a:p>
            <a:pPr marL="0" indent="0" algn="ctr">
              <a:buNone/>
            </a:pPr>
            <a:endParaRPr lang="ru-RU" altLang="ru-RU" b="1" u="sng" dirty="0">
              <a:solidFill>
                <a:srgbClr val="00206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://www.topauthor.ru/uploads/2013-05/original/861a02de8250541782abf178a319a3eb.jpeg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104" t="29458" r="16454" b="4675"/>
          <a:stretch/>
        </p:blipFill>
        <p:spPr bwMode="auto">
          <a:xfrm>
            <a:off x="2267744" y="2937871"/>
            <a:ext cx="4416017" cy="30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2708573" y="4235836"/>
            <a:ext cx="3744416" cy="136815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5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0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296144"/>
          </a:xfrm>
        </p:spPr>
        <p:txBody>
          <a:bodyPr>
            <a:normAutofit/>
          </a:bodyPr>
          <a:lstStyle/>
          <a:p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>Практическая работа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412776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/>
            <a:r>
              <a:rPr lang="ru-RU" sz="2800" b="1" dirty="0" smtClean="0"/>
              <a:t>1</a:t>
            </a:r>
            <a:r>
              <a:rPr lang="ru-RU" sz="2800" dirty="0" smtClean="0"/>
              <a:t>. </a:t>
            </a:r>
            <a:r>
              <a:rPr lang="ru-RU" sz="2800" dirty="0"/>
              <a:t>С помощью циркуля начертите  </a:t>
            </a:r>
            <a:r>
              <a:rPr lang="ru-RU" sz="2800" dirty="0" smtClean="0"/>
              <a:t>в тетради окружность</a:t>
            </a:r>
            <a:endParaRPr lang="ru-RU" sz="28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26360"/>
            <a:ext cx="2523356" cy="282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4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296144"/>
          </a:xfrm>
        </p:spPr>
        <p:txBody>
          <a:bodyPr>
            <a:normAutofit/>
          </a:bodyPr>
          <a:lstStyle/>
          <a:p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>Практическая работа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052736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/>
            <a:r>
              <a:rPr lang="ru-RU" sz="2800" b="1" dirty="0" smtClean="0"/>
              <a:t>2</a:t>
            </a:r>
            <a:r>
              <a:rPr lang="ru-RU" sz="2800" dirty="0"/>
              <a:t>. С помощью линейки измерьте радиус окружности (приложив циркуль к шкале)  </a:t>
            </a:r>
            <a:endParaRPr lang="ru-RU" sz="2800" dirty="0" smtClean="0"/>
          </a:p>
          <a:p>
            <a:endParaRPr lang="ru-RU" sz="2400" dirty="0" smtClean="0"/>
          </a:p>
          <a:p>
            <a:r>
              <a:rPr lang="ru-RU" sz="2400" dirty="0" smtClean="0"/>
              <a:t>Запишите значение</a:t>
            </a:r>
          </a:p>
          <a:p>
            <a:r>
              <a:rPr lang="ru-RU" sz="2400" dirty="0" smtClean="0"/>
              <a:t>радиуса в </a:t>
            </a:r>
            <a:r>
              <a:rPr lang="ru-RU" sz="2400" dirty="0"/>
              <a:t>тетрадь  </a:t>
            </a:r>
            <a:endParaRPr lang="ru-RU" sz="2400" dirty="0" smtClean="0"/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</a:t>
            </a: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=… </a:t>
            </a: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  <a:t>см</a:t>
            </a:r>
            <a:endParaRPr lang="ru-RU" sz="4000" i="1" dirty="0">
              <a:latin typeface="Monotype Corsiva" panose="03010101010201010101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35"/>
          <a:stretch/>
        </p:blipFill>
        <p:spPr bwMode="auto">
          <a:xfrm>
            <a:off x="3491880" y="2636912"/>
            <a:ext cx="2592287" cy="330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1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296144"/>
          </a:xfrm>
        </p:spPr>
        <p:txBody>
          <a:bodyPr>
            <a:normAutofit/>
          </a:bodyPr>
          <a:lstStyle/>
          <a:p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>Практическая работа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75608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</a:t>
            </a:r>
            <a:r>
              <a:rPr lang="ru-RU" sz="2800" dirty="0"/>
              <a:t>. Вычислите диаметр  </a:t>
            </a:r>
            <a:r>
              <a:rPr lang="ru-RU" sz="2800" dirty="0" smtClean="0"/>
              <a:t>по формуле	</a:t>
            </a:r>
            <a:r>
              <a:rPr lang="ru-RU" sz="2400" dirty="0" smtClean="0"/>
              <a:t>					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 2</a:t>
            </a:r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</a:t>
            </a: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i="1" dirty="0" smtClean="0"/>
          </a:p>
          <a:p>
            <a:endParaRPr lang="ru-RU" sz="4000" i="1" dirty="0" smtClean="0"/>
          </a:p>
          <a:p>
            <a:r>
              <a:rPr lang="ru-RU" sz="2400" dirty="0"/>
              <a:t>Запишите </a:t>
            </a:r>
            <a:r>
              <a:rPr lang="ru-RU" sz="2400" dirty="0" smtClean="0"/>
              <a:t>значение, которое у вас получилось, </a:t>
            </a:r>
            <a:r>
              <a:rPr lang="ru-RU" sz="2400" dirty="0"/>
              <a:t>в тетрадь </a:t>
            </a:r>
            <a:r>
              <a:rPr lang="ru-RU" sz="4000" dirty="0" smtClean="0"/>
              <a:t>			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=…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  <a:t>см</a:t>
            </a:r>
            <a:endParaRPr lang="ru-RU" sz="4000" dirty="0">
              <a:latin typeface="Monotype Corsiva" panose="03010101010201010101" pitchFamily="66" charset="0"/>
            </a:endParaRPr>
          </a:p>
          <a:p>
            <a:endParaRPr lang="ru-RU" sz="6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9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296144"/>
          </a:xfrm>
        </p:spPr>
        <p:txBody>
          <a:bodyPr>
            <a:normAutofit/>
          </a:bodyPr>
          <a:lstStyle/>
          <a:p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>Практическая работа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ru-RU" sz="2400" b="1" dirty="0" smtClean="0"/>
              <a:t>4</a:t>
            </a:r>
            <a:r>
              <a:rPr lang="ru-RU" sz="2400" dirty="0"/>
              <a:t>. Возьмите </a:t>
            </a:r>
            <a:r>
              <a:rPr lang="ru-RU" sz="2400" dirty="0" smtClean="0"/>
              <a:t>нить, максимально точно наложите ее на окружность,  окружность, сделайте ручкой или фломастером засечки на нити</a:t>
            </a:r>
            <a:endParaRPr lang="ru-RU" sz="2400" dirty="0"/>
          </a:p>
        </p:txBody>
      </p:sp>
      <p:pic>
        <p:nvPicPr>
          <p:cNvPr id="4098" name="Picture 2" descr="C:\Users\138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760"/>
            <a:ext cx="3459857" cy="259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3779912" y="2507644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31840" y="2522392"/>
            <a:ext cx="10081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41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1536" y="0"/>
            <a:ext cx="7772400" cy="1296144"/>
          </a:xfrm>
        </p:spPr>
        <p:txBody>
          <a:bodyPr>
            <a:normAutofit/>
          </a:bodyPr>
          <a:lstStyle/>
          <a:p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>Практическая работа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19675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ru-RU" sz="2400" b="1" dirty="0"/>
              <a:t>5</a:t>
            </a:r>
            <a:r>
              <a:rPr lang="ru-RU" sz="2400" dirty="0"/>
              <a:t>. Измерьте длину нити между засечками – это и будет длина окружности.</a:t>
            </a:r>
          </a:p>
          <a:p>
            <a:endParaRPr lang="ru-RU" sz="2400" dirty="0" smtClean="0"/>
          </a:p>
        </p:txBody>
      </p:sp>
      <p:pic>
        <p:nvPicPr>
          <p:cNvPr id="5122" name="Picture 2" descr="C:\Users\138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16832"/>
            <a:ext cx="324802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Группа 19"/>
          <p:cNvGrpSpPr/>
          <p:nvPr/>
        </p:nvGrpSpPr>
        <p:grpSpPr>
          <a:xfrm>
            <a:off x="2642532" y="1988840"/>
            <a:ext cx="3109360" cy="2498177"/>
            <a:chOff x="2642532" y="2212219"/>
            <a:chExt cx="3109360" cy="2498177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2943580" y="2212219"/>
              <a:ext cx="2808312" cy="10580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2642532" y="2212219"/>
              <a:ext cx="1656184" cy="24981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Прямая соединительная линия 18"/>
          <p:cNvCxnSpPr/>
          <p:nvPr/>
        </p:nvCxnSpPr>
        <p:spPr>
          <a:xfrm>
            <a:off x="1187624" y="1988840"/>
            <a:ext cx="2448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7584" y="2492896"/>
            <a:ext cx="2520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Запишите в тетрадь </a:t>
            </a:r>
          </a:p>
          <a:p>
            <a:r>
              <a:rPr lang="ru-RU" sz="2400" dirty="0"/>
              <a:t>значение  длины </a:t>
            </a:r>
          </a:p>
          <a:p>
            <a:r>
              <a:rPr lang="ru-RU" sz="2400" dirty="0"/>
              <a:t>окружности </a:t>
            </a:r>
            <a:r>
              <a:rPr lang="ru-RU" sz="2800" b="1" dirty="0"/>
              <a:t>С</a:t>
            </a:r>
            <a:r>
              <a:rPr lang="ru-RU" sz="2400" dirty="0"/>
              <a:t>.  </a:t>
            </a:r>
          </a:p>
          <a:p>
            <a:endParaRPr lang="ru-RU" sz="2400" dirty="0"/>
          </a:p>
          <a:p>
            <a:r>
              <a:rPr lang="ru-RU" sz="2400" dirty="0"/>
              <a:t>  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С=… </a:t>
            </a:r>
            <a:r>
              <a:rPr lang="ru-RU" sz="4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  <a:t>см</a:t>
            </a:r>
            <a:endParaRPr lang="ru-RU" sz="4400" i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1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25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25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296144"/>
          </a:xfrm>
        </p:spPr>
        <p:txBody>
          <a:bodyPr>
            <a:normAutofit/>
          </a:bodyPr>
          <a:lstStyle/>
          <a:p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</a:rPr>
              <a:t>Практическая работа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ru-RU" sz="2400" b="1" dirty="0" smtClean="0"/>
              <a:t>6</a:t>
            </a:r>
            <a:r>
              <a:rPr lang="ru-RU" sz="2400" dirty="0" smtClean="0"/>
              <a:t>. </a:t>
            </a:r>
            <a:r>
              <a:rPr lang="ru-RU" sz="2400" dirty="0"/>
              <a:t>Вычислите отношение длины окружности к </a:t>
            </a:r>
            <a:r>
              <a:rPr lang="ru-RU" sz="2400" dirty="0" smtClean="0"/>
              <a:t>диаметру. Запишите в тетрадь.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87824" y="2276872"/>
                <a:ext cx="86409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</m:t>
                          </m:r>
                        </m:num>
                        <m:den>
                          <m:r>
                            <a:rPr lang="en-US" sz="3200" i="1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m:rPr>
                          <m:nor/>
                        </m:rPr>
                        <a:rPr lang="ru-RU" sz="3200" b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276872"/>
                <a:ext cx="864096" cy="1017523"/>
              </a:xfrm>
              <a:prstGeom prst="rect">
                <a:avLst/>
              </a:prstGeom>
              <a:blipFill rotWithShape="1">
                <a:blip r:embed="rId2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1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296144"/>
          </a:xfrm>
        </p:spPr>
        <p:txBody>
          <a:bodyPr>
            <a:norm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Число Пи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35896" y="1806029"/>
            <a:ext cx="45365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3,1415926535</a:t>
            </a:r>
            <a:r>
              <a:rPr lang="ru-RU" sz="4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816" y="2758599"/>
            <a:ext cx="468052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  <a:cs typeface="Arabic Typesetting" panose="03020402040406030203" pitchFamily="66" charset="-78"/>
              </a:rPr>
              <a:t>π</a:t>
            </a:r>
            <a:r>
              <a:rPr lang="ru-RU" sz="6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≈</a:t>
            </a: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3,1415926535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…</a:t>
            </a:r>
          </a:p>
          <a:p>
            <a:pPr>
              <a:lnSpc>
                <a:spcPct val="80000"/>
              </a:lnSpc>
            </a:pPr>
            <a:r>
              <a:rPr lang="el-GR" sz="6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  <a:cs typeface="Arabic Typesetting" panose="03020402040406030203" pitchFamily="66" charset="-78"/>
              </a:rPr>
              <a:t>π</a:t>
            </a:r>
            <a:r>
              <a:rPr lang="ru-RU" sz="6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≈ </a:t>
            </a: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3,14</a:t>
            </a:r>
          </a:p>
          <a:p>
            <a:pPr>
              <a:lnSpc>
                <a:spcPct val="80000"/>
              </a:lnSpc>
            </a:pPr>
            <a:r>
              <a:rPr lang="el-GR" sz="6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  <a:cs typeface="Arabic Typesetting" panose="03020402040406030203" pitchFamily="66" charset="-78"/>
              </a:rPr>
              <a:t>π</a:t>
            </a:r>
            <a:r>
              <a:rPr lang="ru-RU" sz="6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≈ </a:t>
            </a: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</a:t>
            </a:r>
          </a:p>
          <a:p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87824" y="1647265"/>
                <a:ext cx="86409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С</m:t>
                          </m:r>
                        </m:num>
                        <m:den>
                          <m:r>
                            <a:rPr lang="en-US" sz="3200" i="1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m:rPr>
                          <m:nor/>
                        </m:rPr>
                        <a:rPr lang="ru-RU" sz="3200" b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647265"/>
                <a:ext cx="864096" cy="1017523"/>
              </a:xfrm>
              <a:prstGeom prst="rect">
                <a:avLst/>
              </a:prstGeom>
              <a:blipFill rotWithShape="1">
                <a:blip r:embed="rId2"/>
                <a:stretch>
                  <a:fillRect b="-2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779912" y="1556792"/>
            <a:ext cx="1656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  <a:cs typeface="Arabic Typesetting" panose="03020402040406030203" pitchFamily="66" charset="-78"/>
              </a:rPr>
              <a:t>π</a:t>
            </a:r>
            <a:r>
              <a:rPr lang="ru-RU" sz="6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  <a:cs typeface="Arabic Typesetting" panose="03020402040406030203" pitchFamily="66" charset="-78"/>
              </a:rPr>
              <a:t> 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anose="03010101010201010101" pitchFamily="66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168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10" grpId="0" build="p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592</TotalTime>
  <Words>234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математики</vt:lpstr>
      <vt:lpstr>Задача</vt:lpstr>
      <vt:lpstr>Практическая работа </vt:lpstr>
      <vt:lpstr>Практическая работа </vt:lpstr>
      <vt:lpstr>Практическая работа </vt:lpstr>
      <vt:lpstr>Практическая работа </vt:lpstr>
      <vt:lpstr>Практическая работа </vt:lpstr>
      <vt:lpstr>Практическая работа </vt:lpstr>
      <vt:lpstr>Число Пи</vt:lpstr>
      <vt:lpstr>Формулы длины окружности</vt:lpstr>
      <vt:lpstr>Домашнее задание</vt:lpstr>
      <vt:lpstr> Мы сегодня хорошо поработали.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Narod</cp:lastModifiedBy>
  <cp:revision>62</cp:revision>
  <dcterms:created xsi:type="dcterms:W3CDTF">2014-03-16T12:11:39Z</dcterms:created>
  <dcterms:modified xsi:type="dcterms:W3CDTF">2014-10-28T11:10:33Z</dcterms:modified>
</cp:coreProperties>
</file>