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70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4339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340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4341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42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43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44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45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46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47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48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49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0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1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2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3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4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5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6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7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8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9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0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1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2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3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4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5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4366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4367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68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69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70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71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72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73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74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75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76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77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78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79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80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81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382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4383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84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385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4386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87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88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89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90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91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92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93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94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439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9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9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9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9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0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0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0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440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40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405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406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407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C9B8E6D-5E11-4639-AA11-91D5303080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39DDD-44A7-4D45-A662-B3EBA8B0EB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41BFB-850B-4874-90AB-AE58978095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1623D925-3E49-46AF-B62E-6E936B2143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429CD644-3380-41F9-91E7-3CCE41DB9A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8226425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5613" y="3922713"/>
            <a:ext cx="822642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0EAC9A6B-7E1C-45D7-B357-405C5093C4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8F73B-50C1-4530-80EF-4FEFFE49F2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3879B-BF8D-4C02-A75E-61EC260BC6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F2689-B23C-4FE7-AF55-7A065BE767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DA712-7D40-41D8-A2CE-555577B2E4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563F5-DF3D-4CB2-9D1D-65B088F7EA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3E643-D779-4EF9-B308-85F6E88A2E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04F37-71E0-48F2-B79A-EA4C8790AA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F9929-BA64-43F2-A830-0ADD881ED9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3315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31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3317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18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19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0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1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2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3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4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5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6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7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8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9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0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1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2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3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4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5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6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7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8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9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0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1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3342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3343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44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45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46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47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48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49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50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51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52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53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54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55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56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57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358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335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6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36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3362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63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64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65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66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67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68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69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70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3371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2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3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4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5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6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7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8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37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80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3381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3382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F50894F-1EFA-4544-82D1-6B9AF0836AE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3383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7.xml"/><Relationship Id="rId7" Type="http://schemas.openxmlformats.org/officeDocument/2006/relationships/image" Target="../media/image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05038"/>
            <a:ext cx="8362950" cy="2303462"/>
          </a:xfrm>
        </p:spPr>
        <p:txBody>
          <a:bodyPr/>
          <a:lstStyle/>
          <a:p>
            <a:r>
              <a:rPr lang="ru-RU">
                <a:solidFill>
                  <a:srgbClr val="000066"/>
                </a:solidFill>
              </a:rPr>
              <a:t>Основные компоненты компьютера и их свойства.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Звуковая карта.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ru-RU"/>
          </a:p>
          <a:p>
            <a:pPr algn="ctr">
              <a:buFont typeface="Wingdings" pitchFamily="2" charset="2"/>
              <a:buNone/>
            </a:pPr>
            <a:r>
              <a:rPr lang="ru-RU"/>
              <a:t>Устройство позволяющее воспроизводить  звуковую информацию через колонки или наушники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l="3917" t="15332" r="40105" b="5016"/>
          <a:stretch>
            <a:fillRect/>
          </a:stretch>
        </p:blipFill>
        <p:spPr>
          <a:xfrm>
            <a:off x="455613" y="1628775"/>
            <a:ext cx="4037012" cy="4464050"/>
          </a:xfrm>
          <a:noFill/>
          <a:ln/>
        </p:spPr>
      </p:pic>
      <p:sp>
        <p:nvSpPr>
          <p:cNvPr id="27656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260350"/>
            <a:ext cx="503238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Видеокарта.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ru-RU"/>
          </a:p>
          <a:p>
            <a:pPr algn="ctr">
              <a:buFont typeface="Wingdings" pitchFamily="2" charset="2"/>
              <a:buNone/>
            </a:pPr>
            <a:r>
              <a:rPr lang="ru-RU"/>
              <a:t>Устройство позволяющее отражать информацию на экране монитора</a:t>
            </a:r>
          </a:p>
        </p:txBody>
      </p:sp>
      <p:pic>
        <p:nvPicPr>
          <p:cNvPr id="29702" name="Picture 6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l="4103" t="15332" r="40103" b="5016"/>
          <a:stretch>
            <a:fillRect/>
          </a:stretch>
        </p:blipFill>
        <p:spPr>
          <a:xfrm>
            <a:off x="455613" y="1557338"/>
            <a:ext cx="4037012" cy="45354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300663"/>
            <a:ext cx="8226425" cy="1557337"/>
          </a:xfrm>
        </p:spPr>
        <p:txBody>
          <a:bodyPr/>
          <a:lstStyle/>
          <a:p>
            <a:r>
              <a:rPr lang="ru-RU" sz="2200"/>
              <a:t>В процессе программной обработки данных на компьютере пересылка данных и программ между отдельными устройствами компьютера осуществляется по магистрали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685800" y="350838"/>
            <a:ext cx="7772400" cy="715962"/>
          </a:xfrm>
          <a:prstGeom prst="rect">
            <a:avLst/>
          </a:prstGeom>
          <a:solidFill>
            <a:schemeClr val="bg1"/>
          </a:solidFill>
          <a:ln w="571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Структура ПК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85800" y="3200400"/>
            <a:ext cx="79248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FF99"/>
                </a:solidFill>
                <a:latin typeface="Times New Roman" pitchFamily="18" charset="0"/>
              </a:rPr>
              <a:t>Информационная магистраль (шина)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762000" y="1524000"/>
            <a:ext cx="3657600" cy="1066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процессор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755650" y="4437063"/>
            <a:ext cx="2232025" cy="100806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3200">
                <a:latin typeface="Times New Roman" pitchFamily="18" charset="0"/>
              </a:rPr>
              <a:t>Устройства ввода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3348038" y="4437063"/>
            <a:ext cx="2663825" cy="100806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3200">
                <a:latin typeface="Times New Roman" pitchFamily="18" charset="0"/>
              </a:rPr>
              <a:t>Долговременная память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4953000" y="1524000"/>
            <a:ext cx="3505200" cy="1066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Оперативная память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42003" name="Text Box 19"/>
          <p:cNvSpPr txBox="1">
            <a:spLocks noChangeArrowheads="1"/>
          </p:cNvSpPr>
          <p:nvPr>
            <p:ph type="body" idx="1"/>
          </p:nvPr>
        </p:nvSpPr>
        <p:spPr>
          <a:xfrm>
            <a:off x="6300788" y="4437063"/>
            <a:ext cx="2303462" cy="1008062"/>
          </a:xfrm>
          <a:solidFill>
            <a:schemeClr val="bg1"/>
          </a:solidFill>
          <a:ln w="38100">
            <a:solidFill>
              <a:srgbClr val="FFFFFF"/>
            </a:solidFill>
          </a:ln>
        </p:spPr>
        <p:txBody>
          <a:bodyPr/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sz="2800">
                <a:effectLst/>
              </a:rPr>
              <a:t>Устройства вывода</a:t>
            </a:r>
          </a:p>
        </p:txBody>
      </p:sp>
      <p:sp>
        <p:nvSpPr>
          <p:cNvPr id="42004" name="AutoShape 20"/>
          <p:cNvSpPr>
            <a:spLocks noChangeArrowheads="1"/>
          </p:cNvSpPr>
          <p:nvPr/>
        </p:nvSpPr>
        <p:spPr bwMode="auto">
          <a:xfrm>
            <a:off x="2051050" y="2636838"/>
            <a:ext cx="485775" cy="576262"/>
          </a:xfrm>
          <a:prstGeom prst="upDownArrow">
            <a:avLst>
              <a:gd name="adj1" fmla="val 50000"/>
              <a:gd name="adj2" fmla="val 23725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005" name="AutoShape 21"/>
          <p:cNvSpPr>
            <a:spLocks noChangeArrowheads="1"/>
          </p:cNvSpPr>
          <p:nvPr/>
        </p:nvSpPr>
        <p:spPr bwMode="auto">
          <a:xfrm>
            <a:off x="6443663" y="2636838"/>
            <a:ext cx="485775" cy="576262"/>
          </a:xfrm>
          <a:prstGeom prst="upDownArrow">
            <a:avLst>
              <a:gd name="adj1" fmla="val 50000"/>
              <a:gd name="adj2" fmla="val 23725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006" name="AutoShape 22"/>
          <p:cNvSpPr>
            <a:spLocks noChangeArrowheads="1"/>
          </p:cNvSpPr>
          <p:nvPr/>
        </p:nvSpPr>
        <p:spPr bwMode="auto">
          <a:xfrm>
            <a:off x="1331913" y="3860800"/>
            <a:ext cx="485775" cy="576263"/>
          </a:xfrm>
          <a:prstGeom prst="upDownArrow">
            <a:avLst>
              <a:gd name="adj1" fmla="val 50000"/>
              <a:gd name="adj2" fmla="val 23726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007" name="AutoShape 23"/>
          <p:cNvSpPr>
            <a:spLocks noChangeArrowheads="1"/>
          </p:cNvSpPr>
          <p:nvPr/>
        </p:nvSpPr>
        <p:spPr bwMode="auto">
          <a:xfrm>
            <a:off x="4067175" y="3860800"/>
            <a:ext cx="485775" cy="576263"/>
          </a:xfrm>
          <a:prstGeom prst="upDownArrow">
            <a:avLst>
              <a:gd name="adj1" fmla="val 50000"/>
              <a:gd name="adj2" fmla="val 23726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008" name="AutoShape 24"/>
          <p:cNvSpPr>
            <a:spLocks noChangeArrowheads="1"/>
          </p:cNvSpPr>
          <p:nvPr/>
        </p:nvSpPr>
        <p:spPr bwMode="auto">
          <a:xfrm>
            <a:off x="7019925" y="3860800"/>
            <a:ext cx="485775" cy="576263"/>
          </a:xfrm>
          <a:prstGeom prst="upDownArrow">
            <a:avLst>
              <a:gd name="adj1" fmla="val 50000"/>
              <a:gd name="adj2" fmla="val 23726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009" name="AutoShape 2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333375"/>
            <a:ext cx="503238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Монитор</a:t>
            </a:r>
            <a:br>
              <a:rPr lang="ru-RU" sz="4000"/>
            </a:br>
            <a:r>
              <a:rPr lang="ru-RU" sz="2400"/>
              <a:t>(Универсальное</a:t>
            </a:r>
            <a:r>
              <a:rPr lang="ru-RU" sz="4000"/>
              <a:t> </a:t>
            </a:r>
            <a:r>
              <a:rPr lang="ru-RU" sz="2400"/>
              <a:t>средство вывода информации)</a:t>
            </a:r>
            <a:r>
              <a:rPr lang="ru-RU" sz="4000"/>
              <a:t> .</a:t>
            </a:r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700213"/>
            <a:ext cx="3960812" cy="43957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/>
              <a:t>Мониторы на электронно–лучевой трубке. Подключаются к компьютеру с помощью аналогового входа </a:t>
            </a:r>
            <a:r>
              <a:rPr lang="en-US" sz="2400"/>
              <a:t>VGA</a:t>
            </a:r>
            <a:r>
              <a:rPr lang="ru-RU" sz="2400"/>
              <a:t>.</a:t>
            </a:r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700213"/>
            <a:ext cx="4248150" cy="43957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/>
              <a:t>Плоские мониторы на жидких кристаллах. Для подключения используется цифровой вход </a:t>
            </a:r>
            <a:r>
              <a:rPr lang="en-US" sz="2400"/>
              <a:t>DVI</a:t>
            </a:r>
            <a:r>
              <a:rPr lang="ru-RU" sz="2400"/>
              <a:t>.</a:t>
            </a:r>
          </a:p>
        </p:txBody>
      </p:sp>
      <p:sp>
        <p:nvSpPr>
          <p:cNvPr id="3174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260350"/>
            <a:ext cx="503238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H="1">
            <a:off x="2051050" y="1412875"/>
            <a:ext cx="14398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5219700" y="1412875"/>
            <a:ext cx="122555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468313" y="4076700"/>
            <a:ext cx="82264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ru-RU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Информация на экране монитора формируется в виде растрового изображения, которое формируется из отдельных точек (пикселей). Качество изображения  определяется разрешающей способностью монитора. Три основных типа: 800Х600, 1024Х768, 1280Х1024.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Клавиатура.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400"/>
              <a:t>Для ввода числовой и текстовой информации используется клавиатура. Стандартная клавиатура имеет 104 клавиши и 3 световых индикатора в правом верхнем углу, информирующих о режимах работы. Для подключения клавиатуры к настольному компьютеру обычно используется разъём </a:t>
            </a:r>
            <a:r>
              <a:rPr lang="en-US" sz="2400"/>
              <a:t>PS/2</a:t>
            </a:r>
            <a:endParaRPr lang="ru-RU" sz="2400"/>
          </a:p>
        </p:txBody>
      </p:sp>
      <p:sp>
        <p:nvSpPr>
          <p:cNvPr id="3584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260350"/>
            <a:ext cx="503238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5848" name="Picture 8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 l="1990" t="6616" b="5423"/>
          <a:stretch>
            <a:fillRect/>
          </a:stretch>
        </p:blipFill>
        <p:spPr>
          <a:xfrm>
            <a:off x="468313" y="1268413"/>
            <a:ext cx="8207375" cy="2736850"/>
          </a:xfr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852488"/>
          </a:xfrm>
        </p:spPr>
        <p:txBody>
          <a:bodyPr/>
          <a:lstStyle/>
          <a:p>
            <a:r>
              <a:rPr lang="ru-RU"/>
              <a:t>Манипулятор типа «мышь».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268413"/>
            <a:ext cx="4037012" cy="48275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/>
              <a:t>Оптико-механический.</a:t>
            </a:r>
          </a:p>
          <a:p>
            <a:pPr algn="ctr">
              <a:buFont typeface="Wingdings" pitchFamily="2" charset="2"/>
              <a:buNone/>
            </a:pPr>
            <a:r>
              <a:rPr lang="ru-RU" sz="2400"/>
              <a:t>Основной рабочий орган – массивный шар, вращение которого преобразуется в движение указателя мыши на экране монитора.</a:t>
            </a:r>
            <a:r>
              <a:rPr lang="ru-RU"/>
              <a:t> 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268413"/>
            <a:ext cx="4037013" cy="48275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/>
              <a:t>Оптический.</a:t>
            </a:r>
          </a:p>
          <a:p>
            <a:pPr algn="ctr">
              <a:buFont typeface="Wingdings" pitchFamily="2" charset="2"/>
              <a:buNone/>
            </a:pPr>
            <a:r>
              <a:rPr lang="ru-RU" sz="2400"/>
              <a:t>Перемещение указателя мыши на экране происходит за счёт источника света, размещённого внутри манипулятора. </a:t>
            </a: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H="1">
            <a:off x="2051050" y="1052513"/>
            <a:ext cx="11525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5219700" y="1052513"/>
            <a:ext cx="12239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323850" y="4508500"/>
            <a:ext cx="82978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ru-RU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Манипуляторы обычно имеют две кнопки управления, которые используются при работе с графическим интерфейсом программ. Между кнопками располагается колёсико, которое предназначено для прокрутки вверх или вниз изображений и текстов, не умещающихся целиком на экране. Для подключения к компьютеру могут использоваться разъёмы </a:t>
            </a: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PS/2, COM, USB</a:t>
            </a:r>
            <a:endParaRPr lang="ru-RU" sz="2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57200" y="350838"/>
            <a:ext cx="8229600" cy="944562"/>
          </a:xfrm>
          <a:prstGeom prst="rect">
            <a:avLst/>
          </a:prstGeom>
          <a:solidFill>
            <a:schemeClr val="bg1"/>
          </a:solidFill>
          <a:ln w="571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Компьютер – модель человека</a:t>
            </a:r>
          </a:p>
        </p:txBody>
      </p:sp>
      <p:graphicFrame>
        <p:nvGraphicFramePr>
          <p:cNvPr id="2082" name="Group 34"/>
          <p:cNvGraphicFramePr>
            <a:graphicFrameLocks noGrp="1"/>
          </p:cNvGraphicFramePr>
          <p:nvPr/>
        </p:nvGraphicFramePr>
        <p:xfrm>
          <a:off x="381000" y="1752600"/>
          <a:ext cx="8305800" cy="4693920"/>
        </p:xfrm>
        <a:graphic>
          <a:graphicData uri="http://schemas.openxmlformats.org/drawingml/2006/table">
            <a:tbl>
              <a:tblPr/>
              <a:tblGrid>
                <a:gridCol w="3124200"/>
                <a:gridCol w="2514600"/>
                <a:gridCol w="26670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Функция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Компьютер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Хранение информации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Память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Устройства памяти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Обработка информации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Мышление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Процессор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Прием (ввод) информации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Органы чувств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Устройства ввода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Передача (вывод) информации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Речь, двигательная система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Устройства вывода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628775"/>
            <a:ext cx="4037013" cy="36718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/>
              <a:t>Минимальный комплект:</a:t>
            </a:r>
          </a:p>
          <a:p>
            <a:pPr>
              <a:buFont typeface="Wingdings" pitchFamily="2" charset="2"/>
              <a:buNone/>
            </a:pPr>
            <a:endParaRPr lang="ru-RU" sz="2400"/>
          </a:p>
          <a:p>
            <a:r>
              <a:rPr lang="ru-RU" sz="2800">
                <a:hlinkClick r:id="rId2" action="ppaction://hlinksldjump"/>
              </a:rPr>
              <a:t>Системный блок;</a:t>
            </a:r>
            <a:endParaRPr lang="ru-RU" sz="2800"/>
          </a:p>
          <a:p>
            <a:r>
              <a:rPr lang="ru-RU" sz="2800">
                <a:hlinkClick r:id="rId3" action="ppaction://hlinksldjump"/>
              </a:rPr>
              <a:t>Монитор;</a:t>
            </a:r>
            <a:endParaRPr lang="ru-RU" sz="2800"/>
          </a:p>
          <a:p>
            <a:r>
              <a:rPr lang="ru-RU" sz="2800">
                <a:hlinkClick r:id="rId4" action="ppaction://hlinksldjump"/>
              </a:rPr>
              <a:t>Клавиатура;</a:t>
            </a:r>
            <a:endParaRPr lang="ru-RU" sz="2800"/>
          </a:p>
          <a:p>
            <a:r>
              <a:rPr lang="ru-RU" sz="2800">
                <a:hlinkClick r:id="rId5" action="ppaction://hlinksldjump"/>
              </a:rPr>
              <a:t>Манипулятор типа «мышь».</a:t>
            </a:r>
            <a:endParaRPr lang="ru-RU" sz="2800"/>
          </a:p>
          <a:p>
            <a:endParaRPr lang="ru-RU" sz="2800"/>
          </a:p>
        </p:txBody>
      </p:sp>
      <p:pic>
        <p:nvPicPr>
          <p:cNvPr id="15368" name="Picture 8"/>
          <p:cNvPicPr>
            <a:picLocks noChangeAspect="1" noChangeArrowheads="1"/>
          </p:cNvPicPr>
          <p:nvPr>
            <p:ph sz="half" idx="1"/>
          </p:nvPr>
        </p:nvPicPr>
        <p:blipFill>
          <a:blip r:embed="rId6" cstate="print"/>
          <a:srcRect l="4097" t="15152" r="39653" b="6061"/>
          <a:stretch>
            <a:fillRect/>
          </a:stretch>
        </p:blipFill>
        <p:spPr>
          <a:xfrm>
            <a:off x="395288" y="1268413"/>
            <a:ext cx="4037012" cy="4464050"/>
          </a:xfrm>
          <a:noFill/>
          <a:ln/>
        </p:spPr>
      </p:pic>
      <p:sp>
        <p:nvSpPr>
          <p:cNvPr id="1536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ПК представляет  собой комплект устройств: </a:t>
            </a:r>
            <a:br>
              <a:rPr lang="ru-RU" sz="4000"/>
            </a:br>
            <a:endParaRPr lang="ru-RU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Системный блок.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635375" y="1341438"/>
            <a:ext cx="5046663" cy="5183187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ru-RU" sz="2800"/>
              <a:t>На передней панели системного блока находится кнопка для включения и выключения компьютера.   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sz="2800"/>
              <a:t>Прорезь дисковода для работы с дискетами.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sz="2800"/>
              <a:t>Здесь же находится устройство для обработки компакт -  дисков </a:t>
            </a:r>
            <a:r>
              <a:rPr lang="en-US" sz="2800"/>
              <a:t>CD – ROM</a:t>
            </a:r>
            <a:r>
              <a:rPr lang="ru-RU" sz="2800"/>
              <a:t>.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l="25104" t="14388" r="40115" b="2905"/>
          <a:stretch>
            <a:fillRect/>
          </a:stretch>
        </p:blipFill>
        <p:spPr>
          <a:xfrm>
            <a:off x="455613" y="1557338"/>
            <a:ext cx="3036887" cy="45354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620713"/>
            <a:ext cx="4037013" cy="5475287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ru-RU" sz="2400"/>
              <a:t>Внутри системного блока находится системная плата к которой подключаются:</a:t>
            </a:r>
          </a:p>
          <a:p>
            <a:pPr marL="533400" indent="-533400">
              <a:buFont typeface="Wingdings" pitchFamily="2" charset="2"/>
              <a:buNone/>
            </a:pPr>
            <a:endParaRPr lang="ru-RU" sz="2400"/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2400">
                <a:hlinkClick r:id="rId2" action="ppaction://hlinksldjump"/>
              </a:rPr>
              <a:t>Процессор;</a:t>
            </a:r>
            <a:endParaRPr lang="ru-RU" sz="2400"/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2400">
                <a:hlinkClick r:id="rId3" action="ppaction://hlinksldjump"/>
              </a:rPr>
              <a:t>Оперативное запоминающее устройство;</a:t>
            </a:r>
            <a:endParaRPr lang="ru-RU" sz="2400"/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2400">
                <a:hlinkClick r:id="rId4" action="ppaction://hlinksldjump"/>
              </a:rPr>
              <a:t>Жесткий магнитный диск;</a:t>
            </a:r>
            <a:endParaRPr lang="ru-RU" sz="2400"/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2400">
                <a:hlinkClick r:id="rId5" action="ppaction://hlinksldjump"/>
              </a:rPr>
              <a:t>Звуковая карта;</a:t>
            </a:r>
            <a:endParaRPr lang="ru-RU" sz="2400"/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2400">
                <a:hlinkClick r:id="rId6" action="ppaction://hlinksldjump"/>
              </a:rPr>
              <a:t>Видеокарта.</a:t>
            </a:r>
            <a:endParaRPr lang="ru-RU" sz="2400"/>
          </a:p>
          <a:p>
            <a:pPr marL="533400" indent="-533400">
              <a:buFont typeface="Wingdings" pitchFamily="2" charset="2"/>
              <a:buNone/>
            </a:pPr>
            <a:endParaRPr lang="ru-RU" sz="2400"/>
          </a:p>
          <a:p>
            <a:pPr marL="533400" indent="-533400"/>
            <a:endParaRPr lang="ru-RU" sz="2400"/>
          </a:p>
        </p:txBody>
      </p:sp>
      <p:pic>
        <p:nvPicPr>
          <p:cNvPr id="19466" name="Picture 10"/>
          <p:cNvPicPr>
            <a:picLocks noChangeAspect="1" noChangeArrowheads="1"/>
          </p:cNvPicPr>
          <p:nvPr>
            <p:ph sz="half" idx="1"/>
          </p:nvPr>
        </p:nvPicPr>
        <p:blipFill>
          <a:blip r:embed="rId7" cstate="print"/>
          <a:srcRect l="3917" t="15546" r="40105" b="4587"/>
          <a:stretch>
            <a:fillRect/>
          </a:stretch>
        </p:blipFill>
        <p:spPr>
          <a:xfrm>
            <a:off x="455613" y="1628775"/>
            <a:ext cx="4037012" cy="4321175"/>
          </a:xfrm>
          <a:noFill/>
          <a:ln/>
        </p:spPr>
      </p:pic>
      <p:sp>
        <p:nvSpPr>
          <p:cNvPr id="19467" name="AutoShape 1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260350"/>
            <a:ext cx="503238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Процессор.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Устройство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обработки информации.</a:t>
            </a:r>
            <a:r>
              <a:rPr lang="en-US" sz="2400"/>
              <a:t> </a:t>
            </a:r>
            <a:r>
              <a:rPr lang="ru-RU" sz="2400"/>
              <a:t>Производительность процессора зависит от</a:t>
            </a:r>
          </a:p>
          <a:p>
            <a:pPr algn="ctr">
              <a:lnSpc>
                <a:spcPct val="80000"/>
              </a:lnSpc>
            </a:pPr>
            <a:r>
              <a:rPr lang="ru-RU" sz="2400"/>
              <a:t> частоты (количества базовых операций, которые производит процессор за 1секунду) </a:t>
            </a:r>
          </a:p>
          <a:p>
            <a:pPr algn="ctr">
              <a:lnSpc>
                <a:spcPct val="80000"/>
              </a:lnSpc>
            </a:pPr>
            <a:r>
              <a:rPr lang="ru-RU" sz="2400"/>
              <a:t>разрядности (длина двоичного кода, который процессор может обрабатывать одновременно в процессе выполнения базовых операций). </a:t>
            </a:r>
          </a:p>
        </p:txBody>
      </p:sp>
      <p:pic>
        <p:nvPicPr>
          <p:cNvPr id="21511" name="Picture 7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l="3917" t="15546" r="40105" b="4587"/>
          <a:stretch>
            <a:fillRect/>
          </a:stretch>
        </p:blipFill>
        <p:spPr>
          <a:xfrm>
            <a:off x="455613" y="1700213"/>
            <a:ext cx="4037012" cy="4392612"/>
          </a:xfrm>
          <a:noFill/>
          <a:ln/>
        </p:spPr>
      </p:pic>
      <p:sp>
        <p:nvSpPr>
          <p:cNvPr id="21514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260350"/>
            <a:ext cx="503238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Оперативное запоминающее устройство (ОЗУ).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00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Память предназначенная для временного хранения программ и данных в момент работы компьютера, а также для постоянного хранения встроенного блока операционной системы.</a:t>
            </a:r>
          </a:p>
        </p:txBody>
      </p:sp>
      <p:pic>
        <p:nvPicPr>
          <p:cNvPr id="23559" name="Picture 7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l="3917" t="17902" r="40105" b="5016"/>
          <a:stretch>
            <a:fillRect/>
          </a:stretch>
        </p:blipFill>
        <p:spPr>
          <a:xfrm>
            <a:off x="455613" y="1628775"/>
            <a:ext cx="4037012" cy="43926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60350"/>
            <a:ext cx="4037013" cy="59055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/>
              <a:t>ОЗУ представляет собой последовательность пронумерованных, начиная с нуля ячеек. В каждой ячейке хранится двоичный код. Модули памяти обычно имеют информационную ёмкость 256, 512 или 1024 Мбайт.</a:t>
            </a:r>
          </a:p>
        </p:txBody>
      </p:sp>
      <p:graphicFrame>
        <p:nvGraphicFramePr>
          <p:cNvPr id="40008" name="Group 72"/>
          <p:cNvGraphicFramePr>
            <a:graphicFrameLocks noGrp="1"/>
          </p:cNvGraphicFramePr>
          <p:nvPr>
            <p:ph sz="half" idx="1"/>
          </p:nvPr>
        </p:nvGraphicFramePr>
        <p:xfrm>
          <a:off x="395288" y="908050"/>
          <a:ext cx="4037012" cy="4497388"/>
        </p:xfrm>
        <a:graphic>
          <a:graphicData uri="http://schemas.openxmlformats.org/drawingml/2006/table">
            <a:tbl>
              <a:tblPr/>
              <a:tblGrid>
                <a:gridCol w="1016000"/>
                <a:gridCol w="374650"/>
                <a:gridCol w="379412"/>
                <a:gridCol w="379413"/>
                <a:gridCol w="374650"/>
                <a:gridCol w="379412"/>
                <a:gridCol w="379413"/>
                <a:gridCol w="374650"/>
                <a:gridCol w="379412"/>
              </a:tblGrid>
              <a:tr h="80010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Структура внутренней памяти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Байты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Биты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0073" name="AutoShape 13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260350"/>
            <a:ext cx="503238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Жесткий магнитный диск (винчестер).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00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00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Устройство для долговременного хранения информации. Ёмкость жёстких дисков измеряется в байтах, обычно от 80 Гбайт до 1Тбайта.Как правило компьютер имеет один винчестер, однако можно встретить и с несколькими дисками.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l="3917" t="15118" r="40105" b="5644"/>
          <a:stretch>
            <a:fillRect/>
          </a:stretch>
        </p:blipFill>
        <p:spPr>
          <a:xfrm>
            <a:off x="455613" y="1628775"/>
            <a:ext cx="4037012" cy="4464050"/>
          </a:xfrm>
          <a:noFill/>
          <a:ln/>
        </p:spPr>
      </p:pic>
      <p:sp>
        <p:nvSpPr>
          <p:cNvPr id="25608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260350"/>
            <a:ext cx="503238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337</TotalTime>
  <Words>555</Words>
  <Application>Microsoft Office PowerPoint</Application>
  <PresentationFormat>Экран (4:3)</PresentationFormat>
  <Paragraphs>113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Wingdings</vt:lpstr>
      <vt:lpstr>Сетка с тенью</vt:lpstr>
      <vt:lpstr>Основные компоненты компьютера и их свойства.</vt:lpstr>
      <vt:lpstr>Слайд 2</vt:lpstr>
      <vt:lpstr>ПК представляет  собой комплект устройств:  </vt:lpstr>
      <vt:lpstr>Системный блок.</vt:lpstr>
      <vt:lpstr>Слайд 5</vt:lpstr>
      <vt:lpstr>Процессор.</vt:lpstr>
      <vt:lpstr>Оперативное запоминающее устройство (ОЗУ).</vt:lpstr>
      <vt:lpstr>Слайд 8</vt:lpstr>
      <vt:lpstr>Жесткий магнитный диск (винчестер).</vt:lpstr>
      <vt:lpstr>Звуковая карта.</vt:lpstr>
      <vt:lpstr>Видеокарта.</vt:lpstr>
      <vt:lpstr>В процессе программной обработки данных на компьютере пересылка данных и программ между отдельными устройствами компьютера осуществляется по магистрали</vt:lpstr>
      <vt:lpstr>Монитор (Универсальное средство вывода информации) .</vt:lpstr>
      <vt:lpstr>Клавиатура.</vt:lpstr>
      <vt:lpstr>Манипулятор типа «мышь».</vt:lpstr>
    </vt:vector>
  </TitlesOfParts>
  <Company>Sweet 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компоненты компьютера и их свойства.</dc:title>
  <dc:creator>Шевченко Т.В.</dc:creator>
  <cp:lastModifiedBy>Пользователь</cp:lastModifiedBy>
  <cp:revision>13</cp:revision>
  <dcterms:created xsi:type="dcterms:W3CDTF">2008-09-21T06:53:37Z</dcterms:created>
  <dcterms:modified xsi:type="dcterms:W3CDTF">2014-11-17T19:06:45Z</dcterms:modified>
</cp:coreProperties>
</file>