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0" r:id="rId4"/>
    <p:sldId id="257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08B8"/>
    <a:srgbClr val="BDD3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71668-7E54-427E-9469-5738816A1ED1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E1AA1-9866-4BB4-98F2-D43286DF0D4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E1AA1-9866-4BB4-98F2-D43286DF0D4A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gradFill flip="none" rotWithShape="1">
          <a:gsLst>
            <a:gs pos="37000">
              <a:srgbClr val="BDD3E7">
                <a:alpha val="42000"/>
              </a:srgb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3240" y="2928934"/>
            <a:ext cx="27250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0070C0"/>
                </a:solidFill>
              </a:rPr>
              <a:t>подобие</a:t>
            </a:r>
            <a:endParaRPr lang="ru-RU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8604"/>
            <a:ext cx="92928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Подобные – имеющие одинаковую форму  (</a:t>
            </a:r>
            <a:r>
              <a:rPr lang="ru-RU" sz="3200" dirty="0" err="1" smtClean="0"/>
              <a:t>энцикл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357158" y="1428736"/>
            <a:ext cx="928694" cy="928694"/>
            <a:chOff x="2928926" y="2500306"/>
            <a:chExt cx="928694" cy="928694"/>
          </a:xfrm>
        </p:grpSpPr>
        <p:sp>
          <p:nvSpPr>
            <p:cNvPr id="8" name="Овал 7"/>
            <p:cNvSpPr/>
            <p:nvPr/>
          </p:nvSpPr>
          <p:spPr>
            <a:xfrm>
              <a:off x="3428992" y="2786058"/>
              <a:ext cx="428628" cy="428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3" name="Овал 2"/>
            <p:cNvSpPr/>
            <p:nvPr/>
          </p:nvSpPr>
          <p:spPr>
            <a:xfrm>
              <a:off x="3286116" y="2500306"/>
              <a:ext cx="428628" cy="428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4" name="Овал 3"/>
            <p:cNvSpPr/>
            <p:nvPr/>
          </p:nvSpPr>
          <p:spPr>
            <a:xfrm>
              <a:off x="3214678" y="3000372"/>
              <a:ext cx="428628" cy="428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2928926" y="2857496"/>
              <a:ext cx="428628" cy="428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000364" y="2500306"/>
              <a:ext cx="428628" cy="428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3214678" y="2786058"/>
              <a:ext cx="285752" cy="28575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000496" y="2285992"/>
            <a:ext cx="642942" cy="928694"/>
            <a:chOff x="2285984" y="1785926"/>
            <a:chExt cx="642942" cy="928694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5400000">
              <a:off x="1857356" y="2285992"/>
              <a:ext cx="857256" cy="0"/>
            </a:xfrm>
            <a:prstGeom prst="line">
              <a:avLst/>
            </a:pr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Волна 11"/>
            <p:cNvSpPr/>
            <p:nvPr/>
          </p:nvSpPr>
          <p:spPr>
            <a:xfrm>
              <a:off x="2285984" y="1785926"/>
              <a:ext cx="642942" cy="571504"/>
            </a:xfrm>
            <a:prstGeom prst="wav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14282" y="4000504"/>
            <a:ext cx="2928958" cy="2214578"/>
            <a:chOff x="785786" y="3643314"/>
            <a:chExt cx="2928958" cy="2214578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214414" y="4357694"/>
              <a:ext cx="2143140" cy="150019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785786" y="3643314"/>
              <a:ext cx="2928958" cy="714380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571604" y="4786322"/>
              <a:ext cx="357190" cy="571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500298" y="4786322"/>
              <a:ext cx="357190" cy="571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357158" y="1428736"/>
            <a:ext cx="928694" cy="928694"/>
            <a:chOff x="2928926" y="2500306"/>
            <a:chExt cx="928694" cy="928694"/>
          </a:xfrm>
        </p:grpSpPr>
        <p:sp>
          <p:nvSpPr>
            <p:cNvPr id="20" name="Овал 19"/>
            <p:cNvSpPr/>
            <p:nvPr/>
          </p:nvSpPr>
          <p:spPr>
            <a:xfrm>
              <a:off x="3428992" y="2786058"/>
              <a:ext cx="428628" cy="428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3286116" y="2500306"/>
              <a:ext cx="428628" cy="428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3214678" y="3000372"/>
              <a:ext cx="428628" cy="428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2928926" y="2857496"/>
              <a:ext cx="428628" cy="428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3000364" y="2500306"/>
              <a:ext cx="428628" cy="428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3214678" y="2786058"/>
              <a:ext cx="285752" cy="28575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000496" y="2285992"/>
            <a:ext cx="642942" cy="928694"/>
            <a:chOff x="2285984" y="1785926"/>
            <a:chExt cx="642942" cy="928694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1857356" y="2285992"/>
              <a:ext cx="857256" cy="0"/>
            </a:xfrm>
            <a:prstGeom prst="line">
              <a:avLst/>
            </a:pr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Волна 27"/>
            <p:cNvSpPr/>
            <p:nvPr/>
          </p:nvSpPr>
          <p:spPr>
            <a:xfrm>
              <a:off x="2285984" y="1785926"/>
              <a:ext cx="642942" cy="571504"/>
            </a:xfrm>
            <a:prstGeom prst="wav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214282" y="4000504"/>
            <a:ext cx="2928958" cy="2214578"/>
            <a:chOff x="785786" y="3643314"/>
            <a:chExt cx="2928958" cy="2214578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1214414" y="4357694"/>
              <a:ext cx="2143140" cy="150019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/>
            <p:cNvSpPr/>
            <p:nvPr/>
          </p:nvSpPr>
          <p:spPr>
            <a:xfrm>
              <a:off x="785786" y="3643314"/>
              <a:ext cx="2928958" cy="714380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1571604" y="4786322"/>
              <a:ext cx="357190" cy="571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500298" y="4786322"/>
              <a:ext cx="357190" cy="571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0.38177 -0.1319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0.48819 -0.0104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Picture 7" descr="C:\Documents and Settings\usermf\Рабочий стол\1\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0"/>
            <a:ext cx="2286000" cy="213360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" name="Скругленный прямоугольник 1"/>
          <p:cNvSpPr/>
          <p:nvPr/>
        </p:nvSpPr>
        <p:spPr>
          <a:xfrm>
            <a:off x="3071802" y="2285992"/>
            <a:ext cx="3286148" cy="184309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1508B8"/>
                </a:solidFill>
              </a:rPr>
              <a:t>ИСПОЛЬЗОВАНИЕ ПОДОБИЯ</a:t>
            </a:r>
            <a:endParaRPr lang="ru-RU" dirty="0">
              <a:solidFill>
                <a:srgbClr val="1508B8"/>
              </a:solidFill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235955" y="254032"/>
            <a:ext cx="1818809" cy="1857388"/>
            <a:chOff x="235955" y="254032"/>
            <a:chExt cx="1818809" cy="1857388"/>
          </a:xfrm>
        </p:grpSpPr>
        <p:sp>
          <p:nvSpPr>
            <p:cNvPr id="11" name="Скругленная прямоугольная выноска 10"/>
            <p:cNvSpPr/>
            <p:nvPr/>
          </p:nvSpPr>
          <p:spPr>
            <a:xfrm rot="20369209">
              <a:off x="268814" y="254032"/>
              <a:ext cx="1785950" cy="1857388"/>
            </a:xfrm>
            <a:prstGeom prst="wedgeRoundRectCallout">
              <a:avLst>
                <a:gd name="adj1" fmla="val 91251"/>
                <a:gd name="adj2" fmla="val 117158"/>
                <a:gd name="adj3" fmla="val 16667"/>
              </a:avLst>
            </a:prstGeom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 </a:t>
              </a:r>
              <a:endParaRPr lang="ru-RU" dirty="0"/>
            </a:p>
          </p:txBody>
        </p:sp>
        <p:pic>
          <p:nvPicPr>
            <p:cNvPr id="16386" name="Picture 2" descr="C:\Documents and Settings\usermf\Рабочий стол\1\1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1472" y="928670"/>
              <a:ext cx="1428750" cy="1104900"/>
            </a:xfrm>
            <a:prstGeom prst="rect">
              <a:avLst/>
            </a:prstGeom>
            <a:noFill/>
            <a:effectLst>
              <a:softEdge rad="127000"/>
            </a:effectLst>
          </p:spPr>
        </p:pic>
        <p:sp>
          <p:nvSpPr>
            <p:cNvPr id="12" name="TextBox 11"/>
            <p:cNvSpPr txBox="1"/>
            <p:nvPr/>
          </p:nvSpPr>
          <p:spPr>
            <a:xfrm rot="20291392">
              <a:off x="235955" y="444694"/>
              <a:ext cx="13114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фотопечать</a:t>
              </a:r>
              <a:endParaRPr lang="ru-RU" dirty="0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0" y="3214686"/>
            <a:ext cx="2786050" cy="2714620"/>
            <a:chOff x="0" y="3214686"/>
            <a:chExt cx="2786050" cy="2714620"/>
          </a:xfrm>
        </p:grpSpPr>
        <p:sp>
          <p:nvSpPr>
            <p:cNvPr id="15" name="Скругленная прямоугольная выноска 14"/>
            <p:cNvSpPr/>
            <p:nvPr/>
          </p:nvSpPr>
          <p:spPr>
            <a:xfrm>
              <a:off x="0" y="3214686"/>
              <a:ext cx="2786050" cy="2714620"/>
            </a:xfrm>
            <a:prstGeom prst="wedgeRoundRectCallout">
              <a:avLst>
                <a:gd name="adj1" fmla="val 59523"/>
                <a:gd name="adj2" fmla="val -29388"/>
                <a:gd name="adj3" fmla="val 16667"/>
              </a:avLst>
            </a:prstGeom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16394" name="Picture 10" descr="C:\Documents and Settings\usermf\Рабочий стол\1\2.jpe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5720" y="3714752"/>
              <a:ext cx="2152650" cy="2124075"/>
            </a:xfrm>
            <a:prstGeom prst="rect">
              <a:avLst/>
            </a:prstGeom>
            <a:noFill/>
            <a:effectLst>
              <a:softEdge rad="127000"/>
            </a:effectLst>
          </p:spPr>
        </p:pic>
        <p:sp>
          <p:nvSpPr>
            <p:cNvPr id="16" name="TextBox 15"/>
            <p:cNvSpPr txBox="1"/>
            <p:nvPr/>
          </p:nvSpPr>
          <p:spPr>
            <a:xfrm>
              <a:off x="642910" y="3429000"/>
              <a:ext cx="1367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киносъемка</a:t>
              </a:r>
              <a:endParaRPr lang="ru-RU" dirty="0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6429388" y="0"/>
            <a:ext cx="2428892" cy="2071702"/>
            <a:chOff x="6429388" y="0"/>
            <a:chExt cx="2428892" cy="2071702"/>
          </a:xfrm>
        </p:grpSpPr>
        <p:sp>
          <p:nvSpPr>
            <p:cNvPr id="17" name="Скругленная прямоугольная выноска 16"/>
            <p:cNvSpPr/>
            <p:nvPr/>
          </p:nvSpPr>
          <p:spPr>
            <a:xfrm>
              <a:off x="6429388" y="0"/>
              <a:ext cx="2428892" cy="2071702"/>
            </a:xfrm>
            <a:prstGeom prst="wedgeRoundRectCallout">
              <a:avLst>
                <a:gd name="adj1" fmla="val -70458"/>
                <a:gd name="adj2" fmla="val 81225"/>
                <a:gd name="adj3" fmla="val 16667"/>
              </a:avLst>
            </a:prstGeom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392" name="Picture 8" descr="C:\Documents and Settings\usermf\Рабочий стол\1\9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786578" y="571480"/>
              <a:ext cx="1905000" cy="1352550"/>
            </a:xfrm>
            <a:prstGeom prst="rect">
              <a:avLst/>
            </a:prstGeom>
            <a:noFill/>
            <a:effectLst>
              <a:softEdge rad="127000"/>
            </a:effectLst>
          </p:spPr>
        </p:pic>
        <p:sp>
          <p:nvSpPr>
            <p:cNvPr id="18" name="TextBox 17"/>
            <p:cNvSpPr txBox="1"/>
            <p:nvPr/>
          </p:nvSpPr>
          <p:spPr>
            <a:xfrm>
              <a:off x="7358082" y="214290"/>
              <a:ext cx="1066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геодезия</a:t>
              </a:r>
              <a:endParaRPr lang="ru-RU" dirty="0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7572396" y="3500438"/>
            <a:ext cx="1357322" cy="3000396"/>
            <a:chOff x="7572396" y="3500438"/>
            <a:chExt cx="1357322" cy="3000396"/>
          </a:xfrm>
        </p:grpSpPr>
        <p:sp>
          <p:nvSpPr>
            <p:cNvPr id="19" name="Скругленная прямоугольная выноска 18"/>
            <p:cNvSpPr/>
            <p:nvPr/>
          </p:nvSpPr>
          <p:spPr>
            <a:xfrm>
              <a:off x="7572396" y="3500438"/>
              <a:ext cx="1357322" cy="3000396"/>
            </a:xfrm>
            <a:prstGeom prst="wedgeRoundRectCallout">
              <a:avLst>
                <a:gd name="adj1" fmla="val -127022"/>
                <a:gd name="adj2" fmla="val -37090"/>
                <a:gd name="adj3" fmla="val 16667"/>
              </a:avLst>
            </a:prstGeom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393" name="Picture 9" descr="C:\Documents and Settings\usermf\Рабочий стол\1\11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715272" y="4786322"/>
              <a:ext cx="1159263" cy="1643050"/>
            </a:xfrm>
            <a:prstGeom prst="rect">
              <a:avLst/>
            </a:prstGeom>
            <a:noFill/>
            <a:effectLst>
              <a:softEdge rad="127000"/>
            </a:effectLst>
          </p:spPr>
        </p:pic>
        <p:sp>
          <p:nvSpPr>
            <p:cNvPr id="20" name="TextBox 19"/>
            <p:cNvSpPr txBox="1"/>
            <p:nvPr/>
          </p:nvSpPr>
          <p:spPr>
            <a:xfrm>
              <a:off x="7643834" y="3643314"/>
              <a:ext cx="12843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Медицина </a:t>
              </a:r>
            </a:p>
            <a:p>
              <a:r>
                <a:rPr lang="ru-RU" dirty="0" smtClean="0"/>
                <a:t>и биология</a:t>
              </a:r>
              <a:endParaRPr lang="ru-RU" dirty="0"/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5143504" y="4429132"/>
            <a:ext cx="1928826" cy="2143140"/>
            <a:chOff x="5143504" y="4429132"/>
            <a:chExt cx="1928826" cy="2143140"/>
          </a:xfrm>
        </p:grpSpPr>
        <p:sp>
          <p:nvSpPr>
            <p:cNvPr id="21" name="Скругленная прямоугольная выноска 20"/>
            <p:cNvSpPr/>
            <p:nvPr/>
          </p:nvSpPr>
          <p:spPr>
            <a:xfrm>
              <a:off x="5143504" y="4429132"/>
              <a:ext cx="1928826" cy="2143140"/>
            </a:xfrm>
            <a:prstGeom prst="wedgeRoundRectCallout">
              <a:avLst>
                <a:gd name="adj1" fmla="val -51001"/>
                <a:gd name="adj2" fmla="val -71964"/>
                <a:gd name="adj3" fmla="val 16667"/>
              </a:avLst>
            </a:prstGeom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388" name="Picture 4" descr="C:\Documents and Settings\usermf\Рабочий стол\1\3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286380" y="5072074"/>
              <a:ext cx="1500198" cy="1500198"/>
            </a:xfrm>
            <a:prstGeom prst="rect">
              <a:avLst/>
            </a:prstGeom>
            <a:noFill/>
            <a:effectLst>
              <a:softEdge rad="127000"/>
            </a:effectLst>
          </p:spPr>
        </p:pic>
        <p:sp>
          <p:nvSpPr>
            <p:cNvPr id="22" name="TextBox 21"/>
            <p:cNvSpPr txBox="1"/>
            <p:nvPr/>
          </p:nvSpPr>
          <p:spPr>
            <a:xfrm>
              <a:off x="5357818" y="4572008"/>
              <a:ext cx="13612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астрономия</a:t>
              </a:r>
              <a:endParaRPr lang="ru-RU" dirty="0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3000364" y="4786322"/>
            <a:ext cx="1742785" cy="1785950"/>
            <a:chOff x="3000364" y="4786322"/>
            <a:chExt cx="1742785" cy="1785950"/>
          </a:xfrm>
        </p:grpSpPr>
        <p:sp>
          <p:nvSpPr>
            <p:cNvPr id="23" name="Скругленная прямоугольная выноска 22"/>
            <p:cNvSpPr/>
            <p:nvPr/>
          </p:nvSpPr>
          <p:spPr>
            <a:xfrm>
              <a:off x="3000364" y="4786322"/>
              <a:ext cx="1714512" cy="1785950"/>
            </a:xfrm>
            <a:prstGeom prst="wedgeRoundRectCallout">
              <a:avLst>
                <a:gd name="adj1" fmla="val 20379"/>
                <a:gd name="adj2" fmla="val -99632"/>
                <a:gd name="adj3" fmla="val 16667"/>
              </a:avLst>
            </a:prstGeom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390" name="Picture 6" descr="C:\Documents and Settings\usermf\Рабочий стол\1\5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286116" y="5357826"/>
              <a:ext cx="1143008" cy="1143008"/>
            </a:xfrm>
            <a:prstGeom prst="rect">
              <a:avLst/>
            </a:prstGeom>
            <a:noFill/>
            <a:effectLst>
              <a:softEdge rad="127000"/>
            </a:effectLst>
          </p:spPr>
        </p:pic>
        <p:sp>
          <p:nvSpPr>
            <p:cNvPr id="24" name="TextBox 23"/>
            <p:cNvSpPr txBox="1"/>
            <p:nvPr/>
          </p:nvSpPr>
          <p:spPr>
            <a:xfrm>
              <a:off x="3000364" y="4929198"/>
              <a:ext cx="17427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проецирование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0000"/>
                <a:lumOff val="80000"/>
                <a:alpha val="79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285860"/>
            <a:ext cx="26500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Пропорция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357554" y="928670"/>
          <a:ext cx="1857388" cy="1692287"/>
        </p:xfrm>
        <a:graphic>
          <a:graphicData uri="http://schemas.openxmlformats.org/presentationml/2006/ole">
            <p:oleObj spid="_x0000_s1025" name="Формула" r:id="rId3" imgW="431613" imgH="393529" progId="Equation.3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428992" y="2928934"/>
          <a:ext cx="1622165" cy="1357322"/>
        </p:xfrm>
        <a:graphic>
          <a:graphicData uri="http://schemas.openxmlformats.org/presentationml/2006/ole">
            <p:oleObj spid="_x0000_s1027" name="Формула" r:id="rId4" imgW="469696" imgH="393529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4643446"/>
            <a:ext cx="5165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Пропорциональные отрезки</a:t>
            </a:r>
            <a:endParaRPr lang="ru-RU" sz="3200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80" name="Группа 79"/>
          <p:cNvGrpSpPr/>
          <p:nvPr/>
        </p:nvGrpSpPr>
        <p:grpSpPr>
          <a:xfrm>
            <a:off x="5643570" y="4500570"/>
            <a:ext cx="3143272" cy="142876"/>
            <a:chOff x="5643570" y="4500570"/>
            <a:chExt cx="3143272" cy="142876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5643570" y="4572008"/>
              <a:ext cx="31432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Овал 12"/>
            <p:cNvSpPr/>
            <p:nvPr/>
          </p:nvSpPr>
          <p:spPr>
            <a:xfrm>
              <a:off x="7215206" y="4500570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5643570" y="4500570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6500826" y="4572008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8715404" y="4572008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8286776" y="4500570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6072198" y="4500570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7929586" y="4572008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6858016" y="4500570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7572396" y="4572008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2" name="Группа 81"/>
          <p:cNvGrpSpPr/>
          <p:nvPr/>
        </p:nvGrpSpPr>
        <p:grpSpPr>
          <a:xfrm>
            <a:off x="5715008" y="5143512"/>
            <a:ext cx="785818" cy="71438"/>
            <a:chOff x="5715008" y="5143512"/>
            <a:chExt cx="785818" cy="71438"/>
          </a:xfrm>
        </p:grpSpPr>
        <p:sp>
          <p:nvSpPr>
            <p:cNvPr id="43" name="Овал 42"/>
            <p:cNvSpPr/>
            <p:nvPr/>
          </p:nvSpPr>
          <p:spPr>
            <a:xfrm>
              <a:off x="6072198" y="5143512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9" name="Прямая соединительная линия 48"/>
            <p:cNvCxnSpPr/>
            <p:nvPr/>
          </p:nvCxnSpPr>
          <p:spPr>
            <a:xfrm>
              <a:off x="5715008" y="5214950"/>
              <a:ext cx="7858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Группа 80"/>
          <p:cNvGrpSpPr/>
          <p:nvPr/>
        </p:nvGrpSpPr>
        <p:grpSpPr>
          <a:xfrm>
            <a:off x="2714612" y="5500702"/>
            <a:ext cx="6072230" cy="142876"/>
            <a:chOff x="2714612" y="5500702"/>
            <a:chExt cx="6072230" cy="142876"/>
          </a:xfrm>
        </p:grpSpPr>
        <p:sp>
          <p:nvSpPr>
            <p:cNvPr id="28" name="Овал 27"/>
            <p:cNvSpPr/>
            <p:nvPr/>
          </p:nvSpPr>
          <p:spPr>
            <a:xfrm>
              <a:off x="5786446" y="5572140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428992" y="5500702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3" name="Прямая соединительная линия 52"/>
            <p:cNvCxnSpPr/>
            <p:nvPr/>
          </p:nvCxnSpPr>
          <p:spPr>
            <a:xfrm>
              <a:off x="2714612" y="5572140"/>
              <a:ext cx="60722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Овал 54"/>
            <p:cNvSpPr/>
            <p:nvPr/>
          </p:nvSpPr>
          <p:spPr>
            <a:xfrm>
              <a:off x="7286644" y="5572140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4143372" y="5572140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8072462" y="5500702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6572264" y="5500702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5000628" y="5572140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3786182" y="5500702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3000364" y="5500702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5429256" y="5500702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4572000" y="5500702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6143636" y="5572140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929454" y="5500702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8429652" y="5572140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643834" y="5572140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3" name="Группа 82"/>
          <p:cNvGrpSpPr/>
          <p:nvPr/>
        </p:nvGrpSpPr>
        <p:grpSpPr>
          <a:xfrm>
            <a:off x="7286644" y="6143644"/>
            <a:ext cx="1571636" cy="142876"/>
            <a:chOff x="7286644" y="6143644"/>
            <a:chExt cx="1571636" cy="142876"/>
          </a:xfrm>
        </p:grpSpPr>
        <p:sp>
          <p:nvSpPr>
            <p:cNvPr id="65" name="Овал 64"/>
            <p:cNvSpPr/>
            <p:nvPr/>
          </p:nvSpPr>
          <p:spPr>
            <a:xfrm>
              <a:off x="7286644" y="6215082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9" name="Прямая соединительная линия 68"/>
            <p:cNvCxnSpPr/>
            <p:nvPr/>
          </p:nvCxnSpPr>
          <p:spPr>
            <a:xfrm>
              <a:off x="7358082" y="6215082"/>
              <a:ext cx="150019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Овал 70"/>
            <p:cNvSpPr/>
            <p:nvPr/>
          </p:nvSpPr>
          <p:spPr>
            <a:xfrm>
              <a:off x="8072462" y="6143644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7643834" y="6215082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Овал 72"/>
            <p:cNvSpPr/>
            <p:nvPr/>
          </p:nvSpPr>
          <p:spPr>
            <a:xfrm>
              <a:off x="8501090" y="6143644"/>
              <a:ext cx="71438" cy="714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7000892" y="3786190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a</a:t>
            </a:r>
            <a:endParaRPr lang="ru-RU" sz="3200" i="1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5929322" y="4643446"/>
            <a:ext cx="3659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b</a:t>
            </a:r>
            <a:endParaRPr lang="ru-RU" sz="3200" i="1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7929586" y="6273225"/>
            <a:ext cx="3659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d</a:t>
            </a:r>
            <a:endParaRPr lang="ru-RU" sz="3200" i="1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5000628" y="5572140"/>
            <a:ext cx="3659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c</a:t>
            </a:r>
            <a:endParaRPr lang="ru-RU" sz="3200" i="1" dirty="0"/>
          </a:p>
        </p:txBody>
      </p:sp>
      <p:sp>
        <p:nvSpPr>
          <p:cNvPr id="78" name="TextBox 77"/>
          <p:cNvSpPr txBox="1"/>
          <p:nvPr/>
        </p:nvSpPr>
        <p:spPr>
          <a:xfrm>
            <a:off x="5786446" y="3286124"/>
            <a:ext cx="811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K=4</a:t>
            </a:r>
            <a:endParaRPr lang="ru-RU" sz="3200" dirty="0"/>
          </a:p>
        </p:txBody>
      </p:sp>
      <p:sp>
        <p:nvSpPr>
          <p:cNvPr id="79" name="Штриховая стрелка вправо 78"/>
          <p:cNvSpPr/>
          <p:nvPr/>
        </p:nvSpPr>
        <p:spPr>
          <a:xfrm>
            <a:off x="5214942" y="3500438"/>
            <a:ext cx="428628" cy="214314"/>
          </a:xfrm>
          <a:prstGeom prst="strip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4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8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74" grpId="0"/>
      <p:bldP spid="75" grpId="0"/>
      <p:bldP spid="76" grpId="0"/>
      <p:bldP spid="77" grpId="0"/>
      <p:bldP spid="78" grpId="0"/>
      <p:bldP spid="7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785786" y="1142984"/>
            <a:ext cx="3071834" cy="2571768"/>
          </a:xfrm>
          <a:prstGeom prst="triangle">
            <a:avLst>
              <a:gd name="adj" fmla="val 774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5286380" y="1285860"/>
            <a:ext cx="1785950" cy="1571636"/>
          </a:xfrm>
          <a:prstGeom prst="triangle">
            <a:avLst>
              <a:gd name="adj" fmla="val 774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286380" y="2428868"/>
            <a:ext cx="500066" cy="428628"/>
          </a:xfrm>
          <a:prstGeom prst="triangle">
            <a:avLst>
              <a:gd name="adj" fmla="val 76544"/>
            </a:avLst>
          </a:prstGeom>
          <a:gradFill flip="none" rotWithShape="1">
            <a:gsLst>
              <a:gs pos="0">
                <a:srgbClr val="FFFF00"/>
              </a:gs>
              <a:gs pos="40000">
                <a:schemeClr val="bg2">
                  <a:tint val="45000"/>
                  <a:shade val="99000"/>
                  <a:satMod val="350000"/>
                </a:schemeClr>
              </a:gs>
              <a:gs pos="100000">
                <a:schemeClr val="bg2">
                  <a:shade val="20000"/>
                  <a:satMod val="25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785786" y="3286124"/>
            <a:ext cx="500066" cy="428628"/>
          </a:xfrm>
          <a:prstGeom prst="triangle">
            <a:avLst>
              <a:gd name="adj" fmla="val 76543"/>
            </a:avLst>
          </a:prstGeom>
          <a:gradFill flip="none" rotWithShape="1">
            <a:gsLst>
              <a:gs pos="0">
                <a:srgbClr val="FFFF00"/>
              </a:gs>
              <a:gs pos="40000">
                <a:schemeClr val="bg2">
                  <a:tint val="45000"/>
                  <a:shade val="99000"/>
                  <a:satMod val="350000"/>
                </a:schemeClr>
              </a:gs>
              <a:gs pos="100000">
                <a:schemeClr val="bg2">
                  <a:shade val="20000"/>
                  <a:satMod val="25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endCxn id="2" idx="4"/>
          </p:cNvCxnSpPr>
          <p:nvPr/>
        </p:nvCxnSpPr>
        <p:spPr>
          <a:xfrm rot="16200000" flipH="1">
            <a:off x="2214546" y="2071678"/>
            <a:ext cx="2571768" cy="71438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3" idx="4"/>
          </p:cNvCxnSpPr>
          <p:nvPr/>
        </p:nvCxnSpPr>
        <p:spPr>
          <a:xfrm rot="16200000" flipH="1">
            <a:off x="6107917" y="1893083"/>
            <a:ext cx="1571636" cy="35719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00100" y="4929198"/>
            <a:ext cx="7236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Сходственные стороны:    </a:t>
            </a:r>
            <a:r>
              <a:rPr lang="ru-RU" sz="3600" dirty="0" smtClean="0">
                <a:solidFill>
                  <a:srgbClr val="FFFF00"/>
                </a:solidFill>
              </a:rPr>
              <a:t>ВС</a:t>
            </a:r>
            <a:r>
              <a:rPr lang="ru-RU" sz="3600" dirty="0" smtClean="0"/>
              <a:t>  и  </a:t>
            </a:r>
            <a:r>
              <a:rPr lang="ru-RU" sz="3600" dirty="0" smtClean="0">
                <a:solidFill>
                  <a:srgbClr val="FFFF00"/>
                </a:solidFill>
              </a:rPr>
              <a:t>В</a:t>
            </a:r>
            <a:r>
              <a:rPr lang="ru-RU" sz="3600" baseline="-25000" dirty="0" smtClean="0">
                <a:solidFill>
                  <a:srgbClr val="FFFF00"/>
                </a:solidFill>
              </a:rPr>
              <a:t>1</a:t>
            </a:r>
            <a:r>
              <a:rPr lang="ru-RU" sz="3600" dirty="0" smtClean="0">
                <a:solidFill>
                  <a:srgbClr val="FFFF00"/>
                </a:solidFill>
              </a:rPr>
              <a:t>С</a:t>
            </a:r>
            <a:r>
              <a:rPr lang="ru-RU" sz="3600" baseline="-25000" dirty="0" smtClean="0">
                <a:solidFill>
                  <a:srgbClr val="FFFF00"/>
                </a:solidFill>
              </a:rPr>
              <a:t>1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350043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929190" y="271462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3539148" y="500041"/>
          <a:ext cx="2675926" cy="918601"/>
        </p:xfrm>
        <a:graphic>
          <a:graphicData uri="http://schemas.openxmlformats.org/presentationml/2006/ole">
            <p:oleObj spid="_x0000_s15365" name="Формула" r:id="rId3" imgW="634680" imgH="21564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857488" y="78579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14744" y="378619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43702" y="85723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</a:t>
            </a:r>
            <a:r>
              <a:rPr lang="ru-RU" baseline="-25000" dirty="0" smtClean="0">
                <a:solidFill>
                  <a:srgbClr val="FFFF00"/>
                </a:solidFill>
              </a:rPr>
              <a:t>1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72330" y="2714620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</a:t>
            </a:r>
            <a:r>
              <a:rPr lang="ru-RU" baseline="-25000" dirty="0" smtClean="0">
                <a:solidFill>
                  <a:srgbClr val="FFFF00"/>
                </a:solidFill>
              </a:rPr>
              <a:t>1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214290"/>
            <a:ext cx="44584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Подобные треугольники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3571876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</a:t>
            </a:r>
          </a:p>
          <a:p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857620" y="3571876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С</a:t>
            </a:r>
          </a:p>
          <a:p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643042" y="928670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В</a:t>
            </a:r>
          </a:p>
          <a:p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429124" y="4429132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500562" y="78579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215338" y="4071942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С</a:t>
            </a:r>
            <a:r>
              <a:rPr lang="ru-RU" sz="2000" baseline="-25000" dirty="0" smtClean="0"/>
              <a:t>1</a:t>
            </a:r>
            <a:endParaRPr lang="ru-RU" sz="2000" dirty="0" smtClean="0"/>
          </a:p>
          <a:p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000100" y="5715016"/>
            <a:ext cx="2687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∆ </a:t>
            </a:r>
            <a:r>
              <a:rPr lang="ru-RU" sz="2800" dirty="0" smtClean="0"/>
              <a:t>АВС  </a:t>
            </a:r>
            <a:r>
              <a:rPr lang="ru-RU" sz="4000" baseline="-25000" dirty="0" smtClean="0"/>
              <a:t>~   </a:t>
            </a:r>
            <a:r>
              <a:rPr lang="ru-RU" sz="2000" dirty="0" smtClean="0"/>
              <a:t>∆ </a:t>
            </a:r>
            <a:r>
              <a:rPr lang="ru-RU" sz="2800" dirty="0" smtClean="0"/>
              <a:t>А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В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С</a:t>
            </a:r>
            <a:r>
              <a:rPr lang="ru-RU" sz="2800" baseline="-25000" dirty="0" smtClean="0"/>
              <a:t>1</a:t>
            </a:r>
            <a:endParaRPr lang="ru-RU" sz="2800" dirty="0"/>
          </a:p>
        </p:txBody>
      </p:sp>
      <p:sp>
        <p:nvSpPr>
          <p:cNvPr id="15" name="Пирог 14"/>
          <p:cNvSpPr/>
          <p:nvPr/>
        </p:nvSpPr>
        <p:spPr>
          <a:xfrm rot="15824413">
            <a:off x="1047225" y="3404688"/>
            <a:ext cx="914400" cy="914400"/>
          </a:xfrm>
          <a:prstGeom prst="pie">
            <a:avLst>
              <a:gd name="adj1" fmla="val 1083076"/>
              <a:gd name="adj2" fmla="val 5626475"/>
            </a:avLst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0000">
                <a:schemeClr val="bg2">
                  <a:tint val="45000"/>
                  <a:shade val="99000"/>
                  <a:satMod val="350000"/>
                </a:schemeClr>
              </a:gs>
              <a:gs pos="100000">
                <a:schemeClr val="bg2">
                  <a:shade val="20000"/>
                  <a:satMod val="25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ирог 15"/>
          <p:cNvSpPr/>
          <p:nvPr/>
        </p:nvSpPr>
        <p:spPr>
          <a:xfrm rot="15824413">
            <a:off x="1047226" y="3404687"/>
            <a:ext cx="914400" cy="914400"/>
          </a:xfrm>
          <a:prstGeom prst="pie">
            <a:avLst>
              <a:gd name="adj1" fmla="val 1083076"/>
              <a:gd name="adj2" fmla="val 5626475"/>
            </a:avLst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0000">
                <a:schemeClr val="bg2">
                  <a:tint val="45000"/>
                  <a:shade val="99000"/>
                  <a:satMod val="350000"/>
                </a:schemeClr>
              </a:gs>
              <a:gs pos="100000">
                <a:schemeClr val="bg2">
                  <a:shade val="20000"/>
                  <a:satMod val="25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ирог 17"/>
          <p:cNvSpPr/>
          <p:nvPr/>
        </p:nvSpPr>
        <p:spPr>
          <a:xfrm rot="15824413">
            <a:off x="1047225" y="3404687"/>
            <a:ext cx="914400" cy="914400"/>
          </a:xfrm>
          <a:prstGeom prst="pie">
            <a:avLst>
              <a:gd name="adj1" fmla="val 1083076"/>
              <a:gd name="adj2" fmla="val 5626475"/>
            </a:avLst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0000">
                <a:schemeClr val="bg2">
                  <a:tint val="45000"/>
                  <a:shade val="99000"/>
                  <a:satMod val="350000"/>
                </a:schemeClr>
              </a:gs>
              <a:gs pos="100000">
                <a:schemeClr val="bg2">
                  <a:shade val="20000"/>
                  <a:satMod val="25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1071538" y="1214422"/>
            <a:ext cx="3555650" cy="3077004"/>
            <a:chOff x="1071538" y="1214422"/>
            <a:chExt cx="3555650" cy="3077004"/>
          </a:xfrm>
        </p:grpSpPr>
        <p:sp>
          <p:nvSpPr>
            <p:cNvPr id="3" name="Равнобедренный треугольник 2"/>
            <p:cNvSpPr/>
            <p:nvPr/>
          </p:nvSpPr>
          <p:spPr>
            <a:xfrm>
              <a:off x="1524479" y="1686826"/>
              <a:ext cx="2643206" cy="2143140"/>
            </a:xfrm>
            <a:prstGeom prst="triangle">
              <a:avLst>
                <a:gd name="adj" fmla="val 1261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ирог 21"/>
            <p:cNvSpPr/>
            <p:nvPr/>
          </p:nvSpPr>
          <p:spPr>
            <a:xfrm rot="15824413">
              <a:off x="1071538" y="3377026"/>
              <a:ext cx="914400" cy="914400"/>
            </a:xfrm>
            <a:prstGeom prst="pie">
              <a:avLst>
                <a:gd name="adj1" fmla="val 1083076"/>
                <a:gd name="adj2" fmla="val 5626475"/>
              </a:avLst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40000">
                  <a:schemeClr val="bg2">
                    <a:tint val="45000"/>
                    <a:shade val="99000"/>
                    <a:satMod val="350000"/>
                  </a:schemeClr>
                </a:gs>
                <a:gs pos="100000">
                  <a:schemeClr val="bg2">
                    <a:shade val="20000"/>
                    <a:satMod val="25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" name="Пирог 24"/>
            <p:cNvSpPr/>
            <p:nvPr/>
          </p:nvSpPr>
          <p:spPr>
            <a:xfrm rot="11014840">
              <a:off x="1409264" y="1214422"/>
              <a:ext cx="914400" cy="914400"/>
            </a:xfrm>
            <a:prstGeom prst="pie">
              <a:avLst>
                <a:gd name="adj1" fmla="val 13338821"/>
                <a:gd name="adj2" fmla="val 16420173"/>
              </a:avLst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7" name="Пирог 26"/>
            <p:cNvSpPr/>
            <p:nvPr/>
          </p:nvSpPr>
          <p:spPr>
            <a:xfrm rot="20878101">
              <a:off x="3712788" y="3372757"/>
              <a:ext cx="914400" cy="914400"/>
            </a:xfrm>
            <a:prstGeom prst="pie">
              <a:avLst>
                <a:gd name="adj1" fmla="val 11603551"/>
                <a:gd name="adj2" fmla="val 14048620"/>
              </a:avLst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4" name="Пирог 23"/>
          <p:cNvSpPr/>
          <p:nvPr/>
        </p:nvSpPr>
        <p:spPr>
          <a:xfrm rot="16914542">
            <a:off x="1071538" y="3384752"/>
            <a:ext cx="857256" cy="857256"/>
          </a:xfrm>
          <a:prstGeom prst="pie">
            <a:avLst>
              <a:gd name="adj1" fmla="val 232679"/>
              <a:gd name="adj2" fmla="val 4506465"/>
            </a:avLst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1071538" y="1214422"/>
            <a:ext cx="3513933" cy="3061532"/>
            <a:chOff x="1076063" y="1214422"/>
            <a:chExt cx="3513933" cy="3061532"/>
          </a:xfrm>
        </p:grpSpPr>
        <p:sp>
          <p:nvSpPr>
            <p:cNvPr id="4" name="Равнобедренный треугольник 3"/>
            <p:cNvSpPr/>
            <p:nvPr/>
          </p:nvSpPr>
          <p:spPr>
            <a:xfrm>
              <a:off x="1516753" y="1686827"/>
              <a:ext cx="2643206" cy="2143140"/>
            </a:xfrm>
            <a:prstGeom prst="triangle">
              <a:avLst>
                <a:gd name="adj" fmla="val 12616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ирог 25"/>
            <p:cNvSpPr/>
            <p:nvPr/>
          </p:nvSpPr>
          <p:spPr>
            <a:xfrm rot="11014840">
              <a:off x="1401538" y="1214422"/>
              <a:ext cx="914400" cy="914400"/>
            </a:xfrm>
            <a:prstGeom prst="pie">
              <a:avLst>
                <a:gd name="adj1" fmla="val 13338821"/>
                <a:gd name="adj2" fmla="val 16420173"/>
              </a:avLst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8" name="Пирог 27"/>
            <p:cNvSpPr/>
            <p:nvPr/>
          </p:nvSpPr>
          <p:spPr>
            <a:xfrm rot="20878101">
              <a:off x="3675596" y="3343526"/>
              <a:ext cx="914400" cy="932428"/>
            </a:xfrm>
            <a:prstGeom prst="pie">
              <a:avLst>
                <a:gd name="adj1" fmla="val 11603551"/>
                <a:gd name="adj2" fmla="val 14048620"/>
              </a:avLst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2" name="Пирог 31"/>
            <p:cNvSpPr/>
            <p:nvPr/>
          </p:nvSpPr>
          <p:spPr>
            <a:xfrm rot="16914542">
              <a:off x="1076063" y="3382863"/>
              <a:ext cx="857256" cy="857256"/>
            </a:xfrm>
            <a:prstGeom prst="pie">
              <a:avLst>
                <a:gd name="adj1" fmla="val 136362"/>
                <a:gd name="adj2" fmla="val 4621996"/>
              </a:avLst>
            </a:prstGeom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0.40277 0.0053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357166"/>
            <a:ext cx="7369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СВОЙСТВО ПОДОБНЫХ ТРЕУГОЛЬНИКОВ.</a:t>
            </a:r>
            <a:endParaRPr lang="ru-RU" sz="3200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500034" y="1357298"/>
            <a:ext cx="1785918" cy="642942"/>
          </a:xfrm>
          <a:prstGeom prst="triangle">
            <a:avLst>
              <a:gd name="adj" fmla="val 244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 rot="9560326">
            <a:off x="2527195" y="1967956"/>
            <a:ext cx="2428892" cy="1000132"/>
          </a:xfrm>
          <a:prstGeom prst="triangle">
            <a:avLst>
              <a:gd name="adj" fmla="val 244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4282" y="207167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107154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214546" y="15716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43438" y="264318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000232" y="2500306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857752" y="128586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11" name="Пирог 10"/>
          <p:cNvSpPr/>
          <p:nvPr/>
        </p:nvSpPr>
        <p:spPr>
          <a:xfrm rot="5400000">
            <a:off x="155997" y="1673500"/>
            <a:ext cx="714380" cy="642942"/>
          </a:xfrm>
          <a:prstGeom prst="pie">
            <a:avLst>
              <a:gd name="adj1" fmla="val 12936638"/>
              <a:gd name="adj2" fmla="val 16200000"/>
            </a:avLst>
          </a:prstGeom>
          <a:gradFill flip="none" rotWithShape="1">
            <a:gsLst>
              <a:gs pos="0">
                <a:srgbClr val="FFC000"/>
              </a:gs>
              <a:gs pos="40000">
                <a:schemeClr val="bg2">
                  <a:tint val="45000"/>
                  <a:shade val="99000"/>
                  <a:satMod val="350000"/>
                </a:schemeClr>
              </a:gs>
              <a:gs pos="100000">
                <a:schemeClr val="bg2">
                  <a:shade val="20000"/>
                  <a:satMod val="25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ирог 11"/>
          <p:cNvSpPr/>
          <p:nvPr/>
        </p:nvSpPr>
        <p:spPr>
          <a:xfrm rot="14661244">
            <a:off x="4361010" y="1220914"/>
            <a:ext cx="714380" cy="642942"/>
          </a:xfrm>
          <a:prstGeom prst="pie">
            <a:avLst>
              <a:gd name="adj1" fmla="val 12936638"/>
              <a:gd name="adj2" fmla="val 16200000"/>
            </a:avLst>
          </a:prstGeom>
          <a:gradFill flip="none" rotWithShape="1">
            <a:gsLst>
              <a:gs pos="0">
                <a:srgbClr val="FFC000"/>
              </a:gs>
              <a:gs pos="40000">
                <a:schemeClr val="bg2">
                  <a:tint val="45000"/>
                  <a:shade val="99000"/>
                  <a:satMod val="350000"/>
                </a:schemeClr>
              </a:gs>
              <a:gs pos="100000">
                <a:schemeClr val="bg2">
                  <a:shade val="20000"/>
                  <a:satMod val="25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3170165" y="794349"/>
            <a:ext cx="889298" cy="2312913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3" idx="0"/>
          </p:cNvCxnSpPr>
          <p:nvPr/>
        </p:nvCxnSpPr>
        <p:spPr>
          <a:xfrm rot="5400000" flipH="1" flipV="1">
            <a:off x="396445" y="1460887"/>
            <a:ext cx="642942" cy="4357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00034" y="2000240"/>
            <a:ext cx="1771218" cy="5541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4" idx="0"/>
          </p:cNvCxnSpPr>
          <p:nvPr/>
        </p:nvCxnSpPr>
        <p:spPr>
          <a:xfrm rot="5400000">
            <a:off x="4032230" y="2006987"/>
            <a:ext cx="1177202" cy="2418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57158" y="3000372"/>
            <a:ext cx="87014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1) Теорема о площадях треугольников, имеющих по одному равному углу:  </a:t>
            </a:r>
            <a:endParaRPr lang="ru-RU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000100" y="3643314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   =    А</a:t>
            </a:r>
            <a:r>
              <a:rPr lang="ru-RU" sz="2400" baseline="-25000" dirty="0" smtClean="0"/>
              <a:t>1</a:t>
            </a:r>
            <a:endParaRPr lang="ru-RU" sz="2400" dirty="0"/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7410" name="Формула" r:id="rId3" imgW="114120" imgH="215640" progId="Equation.3">
              <p:embed/>
            </p:oleObj>
          </a:graphicData>
        </a:graphic>
      </p:graphicFrame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857224" y="3714752"/>
          <a:ext cx="214315" cy="357190"/>
        </p:xfrm>
        <a:graphic>
          <a:graphicData uri="http://schemas.openxmlformats.org/presentationml/2006/ole">
            <p:oleObj spid="_x0000_s17411" name="Формула" r:id="rId4" imgW="164957" imgH="152268" progId="Equation.3">
              <p:embed/>
            </p:oleObj>
          </a:graphicData>
        </a:graphic>
      </p:graphicFrame>
      <p:graphicFrame>
        <p:nvGraphicFramePr>
          <p:cNvPr id="32" name="Object 3"/>
          <p:cNvGraphicFramePr>
            <a:graphicFrameLocks noChangeAspect="1"/>
          </p:cNvGraphicFramePr>
          <p:nvPr/>
        </p:nvGraphicFramePr>
        <p:xfrm>
          <a:off x="1571604" y="3714752"/>
          <a:ext cx="214315" cy="357190"/>
        </p:xfrm>
        <a:graphic>
          <a:graphicData uri="http://schemas.openxmlformats.org/presentationml/2006/ole">
            <p:oleObj spid="_x0000_s17413" name="Формула" r:id="rId5" imgW="164957" imgH="152268" progId="Equation.3">
              <p:embed/>
            </p:oleObj>
          </a:graphicData>
        </a:graphic>
      </p:graphicFrame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2398713" y="3357563"/>
          <a:ext cx="2559050" cy="928687"/>
        </p:xfrm>
        <a:graphic>
          <a:graphicData uri="http://schemas.openxmlformats.org/presentationml/2006/ole">
            <p:oleObj spid="_x0000_s17416" name="Формула" r:id="rId6" imgW="1180800" imgH="431640" progId="Equation.3">
              <p:embed/>
            </p:oleObj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571472" y="4572008"/>
            <a:ext cx="3989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2) АВ и  А</a:t>
            </a:r>
            <a:r>
              <a:rPr lang="ru-RU" baseline="-25000" dirty="0" smtClean="0"/>
              <a:t>1</a:t>
            </a:r>
            <a:r>
              <a:rPr lang="ru-RU" dirty="0" smtClean="0"/>
              <a:t> В</a:t>
            </a:r>
            <a:r>
              <a:rPr lang="ru-RU" baseline="-25000" dirty="0" smtClean="0"/>
              <a:t>1</a:t>
            </a:r>
            <a:r>
              <a:rPr lang="ru-RU" dirty="0" smtClean="0"/>
              <a:t>  </a:t>
            </a:r>
            <a:r>
              <a:rPr lang="ru-RU" b="1" dirty="0" smtClean="0"/>
              <a:t>-   </a:t>
            </a:r>
            <a:r>
              <a:rPr lang="ru-RU" b="1" dirty="0" smtClean="0">
                <a:solidFill>
                  <a:srgbClr val="FFFF00"/>
                </a:solidFill>
              </a:rPr>
              <a:t>сходственные</a:t>
            </a:r>
            <a:r>
              <a:rPr lang="ru-RU" b="1" baseline="-25000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,  </a:t>
            </a:r>
            <a:r>
              <a:rPr lang="ru-RU" dirty="0" smtClean="0"/>
              <a:t>значит</a:t>
            </a:r>
            <a:endParaRPr lang="ru-RU" dirty="0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4572000" y="4429132"/>
          <a:ext cx="1071570" cy="765407"/>
        </p:xfrm>
        <a:graphic>
          <a:graphicData uri="http://schemas.openxmlformats.org/presentationml/2006/ole">
            <p:oleObj spid="_x0000_s17418" name="Формула" r:id="rId7" imgW="596900" imgH="431800" progId="Equation.3">
              <p:embed/>
            </p:oleObj>
          </a:graphicData>
        </a:graphic>
      </p:graphicFrame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4572000" y="5143512"/>
          <a:ext cx="1100145" cy="785818"/>
        </p:xfrm>
        <a:graphic>
          <a:graphicData uri="http://schemas.openxmlformats.org/presentationml/2006/ole">
            <p:oleObj spid="_x0000_s17420" name="Формула" r:id="rId8" imgW="596900" imgH="431800" progId="Equation.3">
              <p:embed/>
            </p:oleObj>
          </a:graphicData>
        </a:graphic>
      </p:graphicFrame>
      <p:sp>
        <p:nvSpPr>
          <p:cNvPr id="44" name="Прямоугольник 43"/>
          <p:cNvSpPr/>
          <p:nvPr/>
        </p:nvSpPr>
        <p:spPr>
          <a:xfrm>
            <a:off x="785786" y="5214950"/>
            <a:ext cx="3748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АС </a:t>
            </a:r>
            <a:r>
              <a:rPr lang="ru-RU" dirty="0" smtClean="0"/>
              <a:t>и  А</a:t>
            </a:r>
            <a:r>
              <a:rPr lang="ru-RU" baseline="-25000" dirty="0" smtClean="0"/>
              <a:t>1</a:t>
            </a:r>
            <a:r>
              <a:rPr lang="ru-RU" dirty="0" smtClean="0"/>
              <a:t> </a:t>
            </a:r>
            <a:r>
              <a:rPr lang="ru-RU" dirty="0" smtClean="0"/>
              <a:t>С</a:t>
            </a:r>
            <a:r>
              <a:rPr lang="ru-RU" baseline="-25000" dirty="0" smtClean="0"/>
              <a:t>1</a:t>
            </a:r>
            <a:r>
              <a:rPr lang="ru-RU" dirty="0" smtClean="0"/>
              <a:t>  </a:t>
            </a:r>
            <a:r>
              <a:rPr lang="ru-RU" dirty="0" smtClean="0"/>
              <a:t>-   </a:t>
            </a:r>
            <a:r>
              <a:rPr lang="ru-RU" b="1" dirty="0" smtClean="0">
                <a:solidFill>
                  <a:srgbClr val="FFFF00"/>
                </a:solidFill>
              </a:rPr>
              <a:t>сходственные</a:t>
            </a:r>
            <a:r>
              <a:rPr lang="ru-RU" b="1" baseline="-25000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,  </a:t>
            </a:r>
            <a:r>
              <a:rPr lang="ru-RU" dirty="0" smtClean="0"/>
              <a:t>значит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642910" y="6215082"/>
            <a:ext cx="998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3)  Тогда</a:t>
            </a:r>
            <a:endParaRPr lang="ru-RU" dirty="0"/>
          </a:p>
        </p:txBody>
      </p:sp>
      <p:graphicFrame>
        <p:nvGraphicFramePr>
          <p:cNvPr id="46" name="Object 8"/>
          <p:cNvGraphicFramePr>
            <a:graphicFrameLocks noChangeAspect="1"/>
          </p:cNvGraphicFramePr>
          <p:nvPr/>
        </p:nvGraphicFramePr>
        <p:xfrm>
          <a:off x="2786050" y="3357562"/>
          <a:ext cx="2173288" cy="928687"/>
        </p:xfrm>
        <a:graphic>
          <a:graphicData uri="http://schemas.openxmlformats.org/presentationml/2006/ole">
            <p:oleObj spid="_x0000_s17422" name="Формула" r:id="rId9" imgW="1002960" imgH="431640" progId="Equation.3">
              <p:embed/>
            </p:oleObj>
          </a:graphicData>
        </a:graphic>
      </p:graphicFrame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4786314" y="5913883"/>
          <a:ext cx="785818" cy="955725"/>
        </p:xfrm>
        <a:graphic>
          <a:graphicData uri="http://schemas.openxmlformats.org/presentationml/2006/ole">
            <p:oleObj spid="_x0000_s17423" name="Формула" r:id="rId10" imgW="355446" imgH="431613" progId="Equation.3">
              <p:embed/>
            </p:oleObj>
          </a:graphicData>
        </a:graphic>
      </p:graphicFrame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25" name="Object 17"/>
          <p:cNvGraphicFramePr>
            <a:graphicFrameLocks noChangeAspect="1"/>
          </p:cNvGraphicFramePr>
          <p:nvPr/>
        </p:nvGraphicFramePr>
        <p:xfrm>
          <a:off x="5786446" y="5929330"/>
          <a:ext cx="734648" cy="928670"/>
        </p:xfrm>
        <a:graphic>
          <a:graphicData uri="http://schemas.openxmlformats.org/presentationml/2006/ole">
            <p:oleObj spid="_x0000_s17425" name="Формула" r:id="rId11" imgW="342720" imgH="431640" progId="Equation.3">
              <p:embed/>
            </p:oleObj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4357686" y="61436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5572132" y="6215082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∙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6572264" y="6000768"/>
            <a:ext cx="1649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= </a:t>
            </a:r>
            <a:r>
              <a:rPr lang="en-US" sz="3600" dirty="0" err="1" smtClean="0"/>
              <a:t>k∙k</a:t>
            </a:r>
            <a:r>
              <a:rPr lang="en-US" sz="3600" dirty="0" smtClean="0"/>
              <a:t>=k</a:t>
            </a:r>
            <a:r>
              <a:rPr lang="en-US" sz="3600" baseline="30000" dirty="0" smtClean="0"/>
              <a:t>2</a:t>
            </a:r>
            <a:endParaRPr lang="ru-RU" sz="3600" dirty="0"/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27" name="Object 19"/>
          <p:cNvGraphicFramePr>
            <a:graphicFrameLocks noChangeAspect="1"/>
          </p:cNvGraphicFramePr>
          <p:nvPr/>
        </p:nvGraphicFramePr>
        <p:xfrm>
          <a:off x="6715140" y="1071546"/>
          <a:ext cx="2249487" cy="1928813"/>
        </p:xfrm>
        <a:graphic>
          <a:graphicData uri="http://schemas.openxmlformats.org/presentationml/2006/ole">
            <p:oleObj spid="_x0000_s17427" name="Формула" r:id="rId12" imgW="4950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0"/>
                            </p:stCondLst>
                            <p:childTnLst>
                              <p:par>
                                <p:cTn id="54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8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3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0"/>
                            </p:stCondLst>
                            <p:childTnLst>
                              <p:par>
                                <p:cTn id="9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14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000"/>
                            </p:stCondLst>
                            <p:childTnLst>
                              <p:par>
                                <p:cTn id="13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-0.07309 0.37338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0"/>
                            </p:stCondLst>
                            <p:childTnLst>
                              <p:par>
                                <p:cTn id="14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3" dur="2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9000"/>
                            </p:stCondLst>
                            <p:childTnLst>
                              <p:par>
                                <p:cTn id="14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1" dur="20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8" dur="1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1" grpId="1" animBg="1"/>
      <p:bldP spid="12" grpId="0" animBg="1"/>
      <p:bldP spid="12" grpId="1" animBg="1"/>
      <p:bldP spid="27" grpId="0"/>
      <p:bldP spid="28" grpId="0"/>
      <p:bldP spid="38" grpId="0"/>
      <p:bldP spid="44" grpId="0"/>
      <p:bldP spid="45" grpId="0"/>
      <p:bldP spid="51" grpId="0"/>
      <p:bldP spid="52" grpId="0"/>
      <p:bldP spid="5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107</Words>
  <Application>Microsoft Office PowerPoint</Application>
  <PresentationFormat>Экран (4:3)</PresentationFormat>
  <Paragraphs>52</Paragraphs>
  <Slides>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Тема Office</vt:lpstr>
      <vt:lpstr>Формула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usermf</cp:lastModifiedBy>
  <cp:revision>37</cp:revision>
  <dcterms:modified xsi:type="dcterms:W3CDTF">2012-01-23T17:55:11Z</dcterms:modified>
</cp:coreProperties>
</file>