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57" r:id="rId4"/>
    <p:sldId id="258" r:id="rId5"/>
    <p:sldId id="259" r:id="rId6"/>
    <p:sldId id="265" r:id="rId7"/>
    <p:sldId id="266" r:id="rId8"/>
    <p:sldId id="260" r:id="rId9"/>
    <p:sldId id="267" r:id="rId10"/>
    <p:sldId id="261" r:id="rId11"/>
    <p:sldId id="262" r:id="rId12"/>
    <p:sldId id="263" r:id="rId13"/>
    <p:sldId id="264" r:id="rId14"/>
    <p:sldId id="271" r:id="rId15"/>
    <p:sldId id="270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5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B07D2-D190-42A4-BDA9-7A5AAB3D5E41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Бабич И.Г. МБОУ ДСОШ №3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7EA2-7BBB-4837-A672-1480A87DC7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28969-37D1-4AB8-AE48-48F045F31835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Бабич И.Г. МБОУ ДСОШ №3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8CEED-20BF-4AC4-9159-8BB5D4905C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8CEED-20BF-4AC4-9159-8BB5D4905C19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5F28969-37D1-4AB8-AE48-48F045F31835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Бабич И.Г. МБОУ ДСОШ №3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0609FCC-4EF2-4E81-8187-7E248FBE6705}" type="datetime1">
              <a:rPr lang="ru-RU" smtClean="0"/>
              <a:t>11.11.2014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02-67E4-4E36-87A7-34D1CC328F13}" type="datetime1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504-90ED-404F-A222-07F5D88279E8}" type="datetime1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BE28-0332-481F-9574-43F12102F35C}" type="datetime1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9C68243-5EE6-4BD1-B627-EFB527579A14}" type="datetime1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D5C-5B30-4631-B8B6-3B22C2216E30}" type="datetime1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2FC9-6553-47DD-945A-9643BB4540C7}" type="datetime1">
              <a:rPr lang="ru-RU" smtClean="0"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165D-1BF1-42F2-A0EF-750FA453BD53}" type="datetime1">
              <a:rPr lang="ru-RU" smtClean="0"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7A-A802-4CF9-8572-D9E3CD278349}" type="datetime1">
              <a:rPr lang="ru-RU" smtClean="0"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468E-0048-49D4-9FE3-891ED1AA6C65}" type="datetime1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868D-476C-4A20-899F-47F3839BA83A}" type="datetime1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1413DD-2077-40AF-AC84-C5EBB892A1BE}" type="datetime1">
              <a:rPr lang="ru-RU" smtClean="0"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Бабич И.Г. МБОУ ДСОШ№3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159F7E-448C-4E19-B904-7C4EF7CF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catalog/rubr/a30a9550-6a62-11da-8cd6-0800200c9a66/63370/?interface=pupil&amp;class=51&amp;subject=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Условия </a:t>
            </a:r>
            <a:r>
              <a:rPr lang="ru-RU" dirty="0" smtClean="0"/>
              <a:t>выбора.  Простые  </a:t>
            </a:r>
            <a:r>
              <a:rPr lang="ru-RU" dirty="0" smtClean="0"/>
              <a:t>и сложные логические </a:t>
            </a:r>
            <a:r>
              <a:rPr lang="ru-RU" dirty="0" smtClean="0"/>
              <a:t>выражения.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990B-D24B-4AEB-8B4E-E1E14C02EB92}" type="datetime1">
              <a:rPr lang="ru-RU" smtClean="0"/>
              <a:t>11.11.2014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выбора и сложные логические выражения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Сформулировать </a:t>
            </a:r>
            <a:r>
              <a:rPr lang="ru-RU" b="1" dirty="0" smtClean="0"/>
              <a:t>условия запроса</a:t>
            </a:r>
            <a:r>
              <a:rPr lang="ru-RU" dirty="0" smtClean="0"/>
              <a:t> для вывода на экран всех подписчиков, выписавших: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газету «Комсомольская правда» сроком  на 12 месяцев или любой </a:t>
            </a:r>
            <a:r>
              <a:rPr lang="ru-RU" b="1" dirty="0" smtClean="0">
                <a:solidFill>
                  <a:srgbClr val="0070C0"/>
                </a:solidFill>
              </a:rPr>
              <a:t>журнал.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643438" y="1214422"/>
          <a:ext cx="4041774" cy="2156790"/>
        </p:xfrm>
        <a:graphic>
          <a:graphicData uri="http://schemas.openxmlformats.org/drawingml/2006/table">
            <a:tbl>
              <a:tblPr/>
              <a:tblGrid>
                <a:gridCol w="235678"/>
                <a:gridCol w="720251"/>
                <a:gridCol w="865623"/>
                <a:gridCol w="634349"/>
                <a:gridCol w="951524"/>
                <a:gridCol w="634349"/>
              </a:tblGrid>
              <a:tr h="12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8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фамилия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  адрес         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тип   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название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срок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</a:tr>
              <a:tr h="25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Петров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пр. Парковый 2-10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Известия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Иванова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Подлесная 11-14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журнал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Крестьянка  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3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Соколов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Строителей 8-5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Комсомольская правда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12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Федоров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пр. Парковый 4-16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журнал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Огонек 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Яковлев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Подлесная 7-25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Комсомольская правда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Юсупова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Строителей 8-13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Известия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3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одержимое 3"/>
          <p:cNvSpPr txBox="1">
            <a:spLocks/>
          </p:cNvSpPr>
          <p:nvPr/>
        </p:nvSpPr>
        <p:spPr>
          <a:xfrm>
            <a:off x="4429124" y="3071810"/>
            <a:ext cx="4041648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3714752"/>
            <a:ext cx="2889509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Высказывание объединяет </a:t>
            </a:r>
          </a:p>
          <a:p>
            <a:r>
              <a:rPr lang="ru-RU" dirty="0" smtClean="0"/>
              <a:t>значения </a:t>
            </a:r>
            <a:r>
              <a:rPr lang="ru-RU" dirty="0" smtClean="0"/>
              <a:t>нескольких</a:t>
            </a:r>
          </a:p>
          <a:p>
            <a:r>
              <a:rPr lang="ru-RU" dirty="0" smtClean="0"/>
              <a:t> полей </a:t>
            </a:r>
            <a:r>
              <a:rPr lang="ru-RU" dirty="0" smtClean="0"/>
              <a:t>одновременно.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31519" y="5214950"/>
            <a:ext cx="391248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Поэтому они не могут быть записаны </a:t>
            </a:r>
          </a:p>
          <a:p>
            <a:pPr algn="ctr"/>
            <a:r>
              <a:rPr lang="ru-RU" dirty="0" smtClean="0"/>
              <a:t>в форме простых </a:t>
            </a:r>
            <a:r>
              <a:rPr lang="ru-RU" dirty="0" smtClean="0"/>
              <a:t>выражений.</a:t>
            </a:r>
            <a:endParaRPr lang="ru-RU" dirty="0"/>
          </a:p>
        </p:txBody>
      </p:sp>
      <p:pic>
        <p:nvPicPr>
          <p:cNvPr id="8194" name="Picture 2" descr="Заявка на вступление в m9co - Страница 3 - Фор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632195" cy="842926"/>
          </a:xfrm>
          <a:prstGeom prst="rect">
            <a:avLst/>
          </a:prstGeom>
          <a:noFill/>
        </p:spPr>
      </p:pic>
      <p:pic>
        <p:nvPicPr>
          <p:cNvPr id="10" name="Picture 2" descr="Знаки препинания в русском языке :: SYL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786190"/>
            <a:ext cx="792671" cy="790387"/>
          </a:xfrm>
          <a:prstGeom prst="rect">
            <a:avLst/>
          </a:prstGeom>
          <a:noFill/>
        </p:spPr>
      </p:pic>
      <p:sp>
        <p:nvSpPr>
          <p:cNvPr id="11" name="Стрелка вниз 10"/>
          <p:cNvSpPr/>
          <p:nvPr/>
        </p:nvSpPr>
        <p:spPr>
          <a:xfrm>
            <a:off x="6929454" y="4714884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A9E8-31CB-4076-9211-956EC7F20D91}" type="datetime1">
              <a:rPr lang="ru-RU" smtClean="0"/>
              <a:t>11.11.2014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выбора и сложные логические выражения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4041648" cy="15668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	газета </a:t>
            </a:r>
            <a:r>
              <a:rPr lang="ru-RU" b="1" dirty="0" smtClean="0">
                <a:solidFill>
                  <a:srgbClr val="0070C0"/>
                </a:solidFill>
              </a:rPr>
              <a:t>«Комсомольская правда» сроком  на 12 месяцев или любой </a:t>
            </a:r>
            <a:r>
              <a:rPr lang="ru-RU" b="1" dirty="0" smtClean="0">
                <a:solidFill>
                  <a:srgbClr val="0070C0"/>
                </a:solidFill>
              </a:rPr>
              <a:t>журнал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214810" y="1214422"/>
          <a:ext cx="4929190" cy="27729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7424"/>
                <a:gridCol w="878390"/>
                <a:gridCol w="1055680"/>
                <a:gridCol w="773627"/>
                <a:gridCol w="1160442"/>
                <a:gridCol w="773627"/>
              </a:tblGrid>
              <a:tr h="12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8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фамилия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  адрес       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тип 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название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срок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25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/>
                        <a:t>1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Петров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пр. Парковый 2-10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Известия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Иванова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ул. Подлесная 11-14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журнал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Крестьянка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3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Соколов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ул. Строителей 8-5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Комсомольская правда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12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25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Федоров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пр. Парковый 4-16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журнал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Огонек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Яковлев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ул. </a:t>
                      </a:r>
                      <a:r>
                        <a:rPr lang="ru-RU" sz="1200" dirty="0" err="1"/>
                        <a:t>Подлесная</a:t>
                      </a:r>
                      <a:r>
                        <a:rPr lang="ru-RU" sz="1200" dirty="0"/>
                        <a:t> 7-25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газета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Комсомольская правда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Юсупова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ул. Строителей 8-13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газета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Известия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  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</a:tbl>
          </a:graphicData>
        </a:graphic>
      </p:graphicFrame>
      <p:sp>
        <p:nvSpPr>
          <p:cNvPr id="7" name="Содержимое 3"/>
          <p:cNvSpPr txBox="1">
            <a:spLocks/>
          </p:cNvSpPr>
          <p:nvPr/>
        </p:nvSpPr>
        <p:spPr>
          <a:xfrm>
            <a:off x="4429124" y="3071810"/>
            <a:ext cx="4041648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572008"/>
            <a:ext cx="3357586" cy="17266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 smtClean="0"/>
              <a:t> </a:t>
            </a:r>
            <a:r>
              <a:rPr lang="ru-RU" sz="1600" b="1" dirty="0" smtClean="0"/>
              <a:t>СЛОЖНЫЕ  ЛОГИЧЕСКИЕ  ВЫРАЖЕНИЯ</a:t>
            </a:r>
          </a:p>
          <a:p>
            <a:pPr algn="just">
              <a:spcBef>
                <a:spcPct val="30000"/>
              </a:spcBef>
            </a:pPr>
            <a:r>
              <a:rPr lang="ru-RU" sz="1600" dirty="0" smtClean="0">
                <a:latin typeface="Century Gothic" pitchFamily="34" charset="0"/>
              </a:rPr>
              <a:t>    </a:t>
            </a:r>
            <a:r>
              <a:rPr lang="ru-RU" dirty="0" smtClean="0"/>
              <a:t>Выражения, содержащие кроме имен полей и отношений,  логические операции </a:t>
            </a:r>
            <a:r>
              <a:rPr lang="ru-RU" b="1" dirty="0" smtClean="0">
                <a:solidFill>
                  <a:srgbClr val="C00000"/>
                </a:solidFill>
              </a:rPr>
              <a:t>И, ИЛИ, НЕ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357562"/>
            <a:ext cx="385765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</a:pPr>
            <a:r>
              <a:rPr lang="ru-RU" sz="1400" b="1" dirty="0" smtClean="0">
                <a:solidFill>
                  <a:srgbClr val="FF6600"/>
                </a:solidFill>
                <a:latin typeface="Century Gothic" pitchFamily="34" charset="0"/>
              </a:rPr>
              <a:t>Название = «Комсомольская правда» и СРОК=12 или ТИП=«журнал»</a:t>
            </a:r>
            <a:r>
              <a:rPr lang="en-US" sz="1400" dirty="0" smtClean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ru-RU" sz="1400" dirty="0" smtClean="0">
                <a:solidFill>
                  <a:srgbClr val="FF6600"/>
                </a:solidFill>
                <a:latin typeface="Century Gothic" pitchFamily="34" charset="0"/>
              </a:rPr>
              <a:t> </a:t>
            </a:r>
            <a:endParaRPr lang="ru-RU" sz="1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214942" y="4500570"/>
          <a:ext cx="3714780" cy="15697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28695"/>
                <a:gridCol w="1285885"/>
                <a:gridCol w="928694"/>
                <a:gridCol w="571506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Запрос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/>
                        <a:t>фамилия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название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тип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срок</a:t>
                      </a:r>
                      <a:endParaRPr lang="ru-RU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/>
                        <a:t>Иванова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Крестьянка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журнал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/>
                        <a:t>3</a:t>
                      </a:r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/>
                        <a:t>Соколов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Комсомольская правда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газета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/>
                        <a:t>12</a:t>
                      </a:r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/>
                        <a:t>Федоров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Огонек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журнал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2000232" y="278605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929454" y="400050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Знаки препинания в русском языке :: SYL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143512"/>
            <a:ext cx="721233" cy="719155"/>
          </a:xfrm>
          <a:prstGeom prst="rect">
            <a:avLst/>
          </a:prstGeom>
          <a:noFill/>
        </p:spPr>
      </p:pic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33A4-B311-4084-B8E7-5C8DDAD891FD}" type="datetime1">
              <a:rPr lang="ru-RU" smtClean="0"/>
              <a:t>11.11.2014</a:t>
            </a:fld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выбора и сложные логические выражения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Group 259"/>
          <p:cNvGraphicFramePr>
            <a:graphicFrameLocks noGrp="1"/>
          </p:cNvGraphicFramePr>
          <p:nvPr/>
        </p:nvGraphicFramePr>
        <p:xfrm>
          <a:off x="1500166" y="1428736"/>
          <a:ext cx="5286413" cy="3500461"/>
        </p:xfrm>
        <a:graphic>
          <a:graphicData uri="http://schemas.openxmlformats.org/drawingml/2006/table">
            <a:tbl>
              <a:tblPr/>
              <a:tblGrid>
                <a:gridCol w="733347"/>
                <a:gridCol w="735776"/>
                <a:gridCol w="1226291"/>
                <a:gridCol w="1214151"/>
                <a:gridCol w="1376848"/>
              </a:tblGrid>
              <a:tr h="41672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Элементарные  логические  операции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ТАБЛИЦА  ИСТИННОСТИ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04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операнды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6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или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500166" y="5214950"/>
            <a:ext cx="5143536" cy="428628"/>
            <a:chOff x="5400675" y="6381750"/>
            <a:chExt cx="3348038" cy="366713"/>
          </a:xfrm>
        </p:grpSpPr>
        <p:sp>
          <p:nvSpPr>
            <p:cNvPr id="9" name="Text Box 198"/>
            <p:cNvSpPr txBox="1">
              <a:spLocks noChangeArrowheads="1"/>
            </p:cNvSpPr>
            <p:nvPr/>
          </p:nvSpPr>
          <p:spPr bwMode="auto">
            <a:xfrm>
              <a:off x="5400675" y="6381750"/>
              <a:ext cx="1444625" cy="366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/>
                <a:t>приоритеты</a:t>
              </a:r>
            </a:p>
          </p:txBody>
        </p:sp>
        <p:sp>
          <p:nvSpPr>
            <p:cNvPr id="10" name="Line 200"/>
            <p:cNvSpPr>
              <a:spLocks noChangeShapeType="1"/>
            </p:cNvSpPr>
            <p:nvPr/>
          </p:nvSpPr>
          <p:spPr bwMode="auto">
            <a:xfrm>
              <a:off x="6877050" y="6561138"/>
              <a:ext cx="1871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" name="Picture 2" descr="Знаки препинания в русском языке :: SYL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721233" cy="719155"/>
          </a:xfrm>
          <a:prstGeom prst="rect">
            <a:avLst/>
          </a:prstGeom>
          <a:noFill/>
        </p:spPr>
      </p:pic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D7CE-FC6D-46F1-A6B7-1D05AE716C3A}" type="datetime1">
              <a:rPr lang="ru-RU" smtClean="0"/>
              <a:t>11.11.2014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сложного запроса в конструкторе запросов СУБД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3428992" y="785794"/>
          <a:ext cx="4929190" cy="27729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7424"/>
                <a:gridCol w="878390"/>
                <a:gridCol w="1055680"/>
                <a:gridCol w="773627"/>
                <a:gridCol w="1160442"/>
                <a:gridCol w="773627"/>
              </a:tblGrid>
              <a:tr h="12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8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фамилия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  адрес       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тип 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название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срок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25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/>
                        <a:t>1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Петров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пр. Парковый 2-10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Известия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Иванова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ул. Подлесная 11-14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журнал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Крестьянка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3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Соколов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ул. Строителей 8-5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Комсомольская правда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12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25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Федоров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пр. Парковый 4-16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журнал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Огонек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Яковлев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ул. </a:t>
                      </a:r>
                      <a:r>
                        <a:rPr lang="ru-RU" sz="1200" dirty="0" err="1"/>
                        <a:t>Подлесная</a:t>
                      </a:r>
                      <a:r>
                        <a:rPr lang="ru-RU" sz="1200" dirty="0"/>
                        <a:t> 7-25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газета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Комсомольская правда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  <a:tr h="38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/>
                        <a:t>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Юсупова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ул. Строителей 8-13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газета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Известия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  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/>
                </a:tc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 l="11328" t="75000" r="57812" b="5555"/>
          <a:stretch>
            <a:fillRect/>
          </a:stretch>
        </p:blipFill>
        <p:spPr bwMode="auto">
          <a:xfrm>
            <a:off x="0" y="3643314"/>
            <a:ext cx="56436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72066" y="4786322"/>
          <a:ext cx="3714780" cy="15697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28695"/>
                <a:gridCol w="1285885"/>
                <a:gridCol w="928694"/>
                <a:gridCol w="571506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Запрос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/>
                        <a:t>фамилия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название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тип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срок</a:t>
                      </a:r>
                      <a:endParaRPr lang="ru-RU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/>
                        <a:t>Иванова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Крестьянка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журнал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/>
                        <a:t>3</a:t>
                      </a:r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/>
                        <a:t>Соколов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Комсомольская правда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газета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/>
                        <a:t>12</a:t>
                      </a:r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/>
                        <a:t>Федоров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Огонек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журнал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углом вверх 6"/>
          <p:cNvSpPr/>
          <p:nvPr/>
        </p:nvSpPr>
        <p:spPr>
          <a:xfrm rot="16200000" flipH="1">
            <a:off x="5893603" y="3321843"/>
            <a:ext cx="714380" cy="121444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16200000" flipH="1" flipV="1">
            <a:off x="4179091" y="5250669"/>
            <a:ext cx="500066" cy="128588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Знаки препинания в русском языке :: SYL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721233" cy="71915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71472" y="1285860"/>
            <a:ext cx="2500362" cy="21113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 smtClean="0"/>
              <a:t> </a:t>
            </a:r>
            <a:r>
              <a:rPr lang="ru-RU" sz="1600" b="1" dirty="0" smtClean="0"/>
              <a:t>Правило!</a:t>
            </a:r>
            <a:endParaRPr lang="ru-RU" sz="1600" b="1" dirty="0" smtClean="0"/>
          </a:p>
          <a:p>
            <a:pPr algn="just">
              <a:spcBef>
                <a:spcPct val="30000"/>
              </a:spcBef>
            </a:pPr>
            <a:r>
              <a:rPr lang="ru-RU" sz="1600" dirty="0" smtClean="0">
                <a:latin typeface="Monotype Corsiva" pitchFamily="66" charset="0"/>
              </a:rPr>
              <a:t>Условия, стоящие в одной строке, выполняются одновременно, т.е. они соединяются между собой операцией </a:t>
            </a:r>
            <a:r>
              <a:rPr lang="ru-RU" sz="1600" b="1" dirty="0" smtClean="0">
                <a:solidFill>
                  <a:srgbClr val="FF0000"/>
                </a:solidFill>
                <a:latin typeface="Monotype Corsiva" pitchFamily="66" charset="0"/>
              </a:rPr>
              <a:t>И</a:t>
            </a:r>
            <a:r>
              <a:rPr lang="ru-RU" sz="1600" dirty="0" smtClean="0">
                <a:latin typeface="Monotype Corsiva" pitchFamily="66" charset="0"/>
              </a:rPr>
              <a:t>; условия в разных строках соединяются операцией </a:t>
            </a:r>
            <a:r>
              <a:rPr lang="ru-RU" sz="1600" b="1" dirty="0" smtClean="0">
                <a:solidFill>
                  <a:srgbClr val="FF0000"/>
                </a:solidFill>
                <a:latin typeface="Monotype Corsiva" pitchFamily="66" charset="0"/>
              </a:rPr>
              <a:t>ИЛИ</a:t>
            </a:r>
            <a:r>
              <a:rPr lang="ru-RU" sz="1600" dirty="0" smtClean="0">
                <a:latin typeface="Monotype Corsiva" pitchFamily="66" charset="0"/>
              </a:rPr>
              <a:t>.</a:t>
            </a:r>
            <a:endParaRPr lang="ru-RU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F668-C97A-4BE1-87F3-A60600B15A32}" type="datetime1">
              <a:rPr lang="ru-RU" smtClean="0"/>
              <a:t>11.11.2014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Задание </a:t>
            </a:r>
            <a:r>
              <a:rPr lang="ru-RU" dirty="0" smtClean="0"/>
              <a:t>на урок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714612" y="3143248"/>
          <a:ext cx="5756287" cy="3108960"/>
        </p:xfrm>
        <a:graphic>
          <a:graphicData uri="http://schemas.openxmlformats.org/drawingml/2006/table">
            <a:tbl>
              <a:tblPr/>
              <a:tblGrid>
                <a:gridCol w="335652"/>
                <a:gridCol w="1025780"/>
                <a:gridCol w="1232818"/>
                <a:gridCol w="903439"/>
                <a:gridCol w="1355159"/>
                <a:gridCol w="90343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8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фамилия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  адрес       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тип 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название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срок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737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Петров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пр. Парковый 2-10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Известия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Иванова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Подлесная 11-14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журнал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Крестьянка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3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Соколов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Строителей 8-5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Комсомольская правда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12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Федоров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пр. Парковый 4-16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журнал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Огонек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Яковлев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Подлесная 7-25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Комсомольская правда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Юсупова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ул. Строителей 8-13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газета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Известия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576" marR="47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571472" y="1216152"/>
            <a:ext cx="8102374" cy="1498468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Запишите </a:t>
            </a:r>
            <a:r>
              <a:rPr lang="ru-RU" sz="2000" b="1" dirty="0" smtClean="0"/>
              <a:t>номера</a:t>
            </a:r>
            <a:r>
              <a:rPr lang="ru-RU" sz="2000" dirty="0" smtClean="0"/>
              <a:t> записей, которые удовлетворяют следующим </a:t>
            </a:r>
            <a:r>
              <a:rPr lang="ru-RU" sz="2000" b="1" dirty="0" smtClean="0"/>
              <a:t>запросам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b="1" dirty="0" smtClean="0"/>
              <a:t>    а) тип = «журнал» И НЕ срок = 3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б) название = «Известия» И (срок = 12 ИЛИ срок = 6)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в) (название = «Известия» ИЛИ название = «Огонек») И срок &lt; 6</a:t>
            </a:r>
            <a:endParaRPr lang="ru-RU" sz="2000" dirty="0"/>
          </a:p>
        </p:txBody>
      </p:sp>
      <p:pic>
        <p:nvPicPr>
          <p:cNvPr id="8" name="Picture 2" descr="Залог успеха в Интернет Бизнесе! Блог Ольги Боярс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814364" cy="929639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BEA4-628B-4286-B176-07D72DCA2B29}" type="datetime1">
              <a:rPr lang="ru-RU" smtClean="0"/>
              <a:t>11.11.2014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</a:t>
            </a:r>
            <a:r>
              <a:rPr lang="ru-RU" dirty="0" smtClean="0"/>
              <a:t>урок (ПРАКТИЧЕСКОЕ)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СУБД создайте БД «Подписка»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БД </a:t>
            </a:r>
            <a:r>
              <a:rPr lang="ru-RU" dirty="0" smtClean="0"/>
              <a:t>«Подписка» </a:t>
            </a:r>
            <a:r>
              <a:rPr lang="ru-RU" dirty="0" smtClean="0"/>
              <a:t>создать </a:t>
            </a:r>
            <a:r>
              <a:rPr lang="ru-RU" dirty="0" smtClean="0"/>
              <a:t>запросы </a:t>
            </a:r>
            <a:r>
              <a:rPr lang="ru-RU" dirty="0" smtClean="0"/>
              <a:t>для вывода на экран всех подписчиков, выписавших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dirty="0" smtClean="0"/>
              <a:t>     а) газету «Комсомольская правда» сроком  на 12 месяцев или любой журнал;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б) любой журнал сроком на 6 месяцев или газету «Известия</a:t>
            </a:r>
            <a:r>
              <a:rPr lang="ru-RU" b="1" dirty="0" smtClean="0"/>
              <a:t>».</a:t>
            </a:r>
          </a:p>
          <a:p>
            <a:r>
              <a:rPr lang="ru-RU" dirty="0" smtClean="0"/>
              <a:t>. Сформировать </a:t>
            </a:r>
            <a:r>
              <a:rPr lang="ru-RU" b="1" dirty="0" smtClean="0"/>
              <a:t>условие запроса</a:t>
            </a:r>
            <a:r>
              <a:rPr lang="ru-RU" dirty="0" smtClean="0"/>
              <a:t> к БД </a:t>
            </a:r>
            <a:r>
              <a:rPr lang="ru-RU" b="1" dirty="0" smtClean="0"/>
              <a:t>«Подписка»</a:t>
            </a:r>
            <a:r>
              <a:rPr lang="ru-RU" dirty="0" smtClean="0"/>
              <a:t>, при выполнении которого на экран будут выведены сведения о подписчиках </a:t>
            </a:r>
            <a:r>
              <a:rPr lang="ru-RU" b="1" dirty="0" smtClean="0"/>
              <a:t>Соколове, Федорове</a:t>
            </a:r>
            <a:r>
              <a:rPr lang="ru-RU" dirty="0" smtClean="0"/>
              <a:t> и </a:t>
            </a:r>
            <a:r>
              <a:rPr lang="ru-RU" b="1" dirty="0" smtClean="0"/>
              <a:t>Яковлеве</a:t>
            </a:r>
            <a:r>
              <a:rPr lang="ru-RU" dirty="0" smtClean="0"/>
              <a:t> (</a:t>
            </a:r>
            <a:r>
              <a:rPr lang="ru-RU" i="1" dirty="0" smtClean="0"/>
              <a:t>в условии запроса </a:t>
            </a:r>
            <a:r>
              <a:rPr lang="ru-RU" i="1" u="sng" dirty="0" smtClean="0"/>
              <a:t>не должно</a:t>
            </a:r>
            <a:r>
              <a:rPr lang="ru-RU" i="1" dirty="0" smtClean="0"/>
              <a:t> использоваться поле «фамилия»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9220" name="Picture 4" descr="Computer Pictures Animat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86256"/>
            <a:ext cx="2000244" cy="2000244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6BD-9E74-4156-894B-6F13C59C4A67}" type="datetime1">
              <a:rPr lang="ru-RU" smtClean="0"/>
              <a:t>11.11.2014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Задание </a:t>
            </a:r>
            <a:r>
              <a:rPr lang="ru-RU" dirty="0" smtClean="0"/>
              <a:t>на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 Пусть </a:t>
            </a:r>
            <a:r>
              <a:rPr lang="en-US" b="1" dirty="0" smtClean="0"/>
              <a:t>a</a:t>
            </a:r>
            <a:r>
              <a:rPr lang="ru-RU" b="1" dirty="0" smtClean="0"/>
              <a:t>, </a:t>
            </a:r>
            <a:r>
              <a:rPr lang="en-US" b="1" dirty="0" smtClean="0"/>
              <a:t>b</a:t>
            </a:r>
            <a:r>
              <a:rPr lang="ru-RU" b="1" dirty="0" smtClean="0"/>
              <a:t>, </a:t>
            </a:r>
            <a:r>
              <a:rPr lang="en-US" b="1" dirty="0" smtClean="0"/>
              <a:t>c</a:t>
            </a:r>
            <a:r>
              <a:rPr lang="ru-RU" dirty="0" smtClean="0"/>
              <a:t> – логические величины, которые имеют следующие значения: </a:t>
            </a:r>
            <a:r>
              <a:rPr lang="en-US" b="1" dirty="0" smtClean="0"/>
              <a:t>a</a:t>
            </a:r>
            <a:r>
              <a:rPr lang="ru-RU" b="1" dirty="0" err="1" smtClean="0"/>
              <a:t>=истина</a:t>
            </a:r>
            <a:r>
              <a:rPr lang="ru-RU" b="1" dirty="0" smtClean="0"/>
              <a:t>, </a:t>
            </a:r>
            <a:r>
              <a:rPr lang="en-US" b="1" dirty="0" smtClean="0"/>
              <a:t>b</a:t>
            </a:r>
            <a:r>
              <a:rPr lang="ru-RU" b="1" dirty="0" err="1" smtClean="0"/>
              <a:t>=ложь</a:t>
            </a:r>
            <a:r>
              <a:rPr lang="ru-RU" b="1" dirty="0" smtClean="0"/>
              <a:t>, </a:t>
            </a:r>
            <a:r>
              <a:rPr lang="ru-RU" b="1" dirty="0" err="1" smtClean="0"/>
              <a:t>с=истина</a:t>
            </a:r>
            <a:r>
              <a:rPr lang="ru-RU" dirty="0" smtClean="0"/>
              <a:t>. Определите </a:t>
            </a:r>
            <a:r>
              <a:rPr lang="ru-RU" b="1" dirty="0" smtClean="0"/>
              <a:t>результаты</a:t>
            </a:r>
            <a:r>
              <a:rPr lang="ru-RU" dirty="0" smtClean="0"/>
              <a:t> вычисления следующих логических выражений:</a:t>
            </a:r>
          </a:p>
          <a:p>
            <a:pPr>
              <a:buNone/>
            </a:pPr>
            <a:r>
              <a:rPr lang="ru-RU" b="1" dirty="0" smtClean="0"/>
              <a:t>а) </a:t>
            </a:r>
            <a:r>
              <a:rPr lang="en-US" b="1" dirty="0" smtClean="0"/>
              <a:t>a</a:t>
            </a:r>
            <a:r>
              <a:rPr lang="ru-RU" b="1" dirty="0" smtClean="0"/>
              <a:t> и </a:t>
            </a:r>
            <a:r>
              <a:rPr lang="en-US" b="1" dirty="0" smtClean="0"/>
              <a:t>b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б) </a:t>
            </a:r>
            <a:r>
              <a:rPr lang="en-US" b="1" dirty="0" smtClean="0"/>
              <a:t>a</a:t>
            </a:r>
            <a:r>
              <a:rPr lang="ru-RU" b="1" dirty="0" smtClean="0"/>
              <a:t> и </a:t>
            </a:r>
            <a:r>
              <a:rPr lang="en-US" b="1" dirty="0" smtClean="0"/>
              <a:t>b</a:t>
            </a:r>
            <a:r>
              <a:rPr lang="ru-RU" b="1" dirty="0" smtClean="0"/>
              <a:t> или </a:t>
            </a:r>
            <a:r>
              <a:rPr lang="en-US" b="1" dirty="0" smtClean="0"/>
              <a:t>c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в) (</a:t>
            </a:r>
            <a:r>
              <a:rPr lang="en-US" b="1" dirty="0" smtClean="0"/>
              <a:t>a</a:t>
            </a:r>
            <a:r>
              <a:rPr lang="ru-RU" b="1" dirty="0" smtClean="0"/>
              <a:t> или </a:t>
            </a:r>
            <a:r>
              <a:rPr lang="en-US" b="1" dirty="0" smtClean="0"/>
              <a:t>b</a:t>
            </a:r>
            <a:r>
              <a:rPr lang="ru-RU" b="1" dirty="0" smtClean="0"/>
              <a:t>) и (с или </a:t>
            </a:r>
            <a:r>
              <a:rPr lang="en-US" b="1" dirty="0" smtClean="0"/>
              <a:t>b</a:t>
            </a:r>
            <a:r>
              <a:rPr lang="ru-RU" b="1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г) </a:t>
            </a:r>
            <a:r>
              <a:rPr lang="en-US" b="1" dirty="0" smtClean="0"/>
              <a:t>a</a:t>
            </a:r>
            <a:r>
              <a:rPr lang="ru-RU" b="1" dirty="0" smtClean="0"/>
              <a:t> или </a:t>
            </a:r>
            <a:r>
              <a:rPr lang="en-US" b="1" dirty="0" smtClean="0"/>
              <a:t>b</a:t>
            </a:r>
            <a:endParaRPr lang="ru-RU" dirty="0" smtClean="0"/>
          </a:p>
          <a:p>
            <a:pPr>
              <a:buNone/>
            </a:pPr>
            <a:r>
              <a:rPr lang="ru-RU" b="1" dirty="0" err="1" smtClean="0"/>
              <a:t>д</a:t>
            </a:r>
            <a:r>
              <a:rPr lang="ru-RU" b="1" dirty="0" smtClean="0"/>
              <a:t>) </a:t>
            </a:r>
            <a:r>
              <a:rPr lang="en-US" b="1" dirty="0" smtClean="0"/>
              <a:t>a</a:t>
            </a:r>
            <a:r>
              <a:rPr lang="ru-RU" b="1" dirty="0" smtClean="0"/>
              <a:t> или </a:t>
            </a:r>
            <a:r>
              <a:rPr lang="en-US" b="1" dirty="0" smtClean="0"/>
              <a:t>b</a:t>
            </a:r>
            <a:r>
              <a:rPr lang="ru-RU" b="1" dirty="0" smtClean="0"/>
              <a:t> и </a:t>
            </a:r>
            <a:r>
              <a:rPr lang="en-US" b="1" dirty="0" smtClean="0"/>
              <a:t>c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е) не (</a:t>
            </a:r>
            <a:r>
              <a:rPr lang="en-US" b="1" dirty="0" smtClean="0"/>
              <a:t>a</a:t>
            </a:r>
            <a:r>
              <a:rPr lang="ru-RU" b="1" dirty="0" smtClean="0"/>
              <a:t> или </a:t>
            </a:r>
            <a:r>
              <a:rPr lang="en-US" b="1" dirty="0" smtClean="0"/>
              <a:t>b</a:t>
            </a:r>
            <a:r>
              <a:rPr lang="ru-RU" b="1" dirty="0" smtClean="0"/>
              <a:t>) и (</a:t>
            </a:r>
            <a:r>
              <a:rPr lang="en-US" b="1" dirty="0" smtClean="0"/>
              <a:t>c</a:t>
            </a:r>
            <a:r>
              <a:rPr lang="ru-RU" b="1" dirty="0" smtClean="0"/>
              <a:t> или </a:t>
            </a:r>
            <a:r>
              <a:rPr lang="en-US" b="1" dirty="0" smtClean="0"/>
              <a:t>b</a:t>
            </a:r>
            <a:r>
              <a:rPr lang="ru-RU" b="1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ж) не </a:t>
            </a:r>
            <a:r>
              <a:rPr lang="en-US" b="1" dirty="0" smtClean="0"/>
              <a:t>a</a:t>
            </a:r>
            <a:r>
              <a:rPr lang="ru-RU" b="1" dirty="0" smtClean="0"/>
              <a:t> или </a:t>
            </a:r>
            <a:r>
              <a:rPr lang="en-US" b="1" dirty="0" smtClean="0"/>
              <a:t>b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и) не </a:t>
            </a:r>
            <a:r>
              <a:rPr lang="en-US" b="1" dirty="0" smtClean="0"/>
              <a:t>a</a:t>
            </a:r>
            <a:r>
              <a:rPr lang="ru-RU" b="1" dirty="0" smtClean="0"/>
              <a:t> или </a:t>
            </a:r>
            <a:r>
              <a:rPr lang="en-US" b="1" dirty="0" smtClean="0"/>
              <a:t>b</a:t>
            </a:r>
            <a:r>
              <a:rPr lang="ru-RU" b="1" dirty="0" smtClean="0"/>
              <a:t> и </a:t>
            </a:r>
            <a:r>
              <a:rPr lang="en-US" b="1" dirty="0" smtClean="0"/>
              <a:t>c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к) не (</a:t>
            </a:r>
            <a:r>
              <a:rPr lang="en-US" b="1" dirty="0" smtClean="0"/>
              <a:t>a </a:t>
            </a:r>
            <a:r>
              <a:rPr lang="ru-RU" b="1" dirty="0" smtClean="0"/>
              <a:t>и </a:t>
            </a:r>
            <a:r>
              <a:rPr lang="en-US" b="1" dirty="0" smtClean="0"/>
              <a:t>b </a:t>
            </a:r>
            <a:r>
              <a:rPr lang="ru-RU" b="1" dirty="0" smtClean="0"/>
              <a:t>и </a:t>
            </a:r>
            <a:r>
              <a:rPr lang="en-US" b="1" dirty="0" smtClean="0"/>
              <a:t>c)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Залог успеха в Интернет Бизнесе! Блог Ольги Боярс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814364" cy="929639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6CBF-1C0D-490C-BB39-C559B13537A9}" type="datetime1">
              <a:rPr lang="ru-RU" smtClean="0"/>
              <a:t>11.11.2014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используемые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http://school-collection.edu.ru/catalog/rubr/a30a9550-6a62-11da-8cd6-0800200c9a66/63370/?</a:t>
            </a:r>
            <a:r>
              <a:rPr lang="en-US" dirty="0" smtClean="0">
                <a:hlinkClick r:id="rId2"/>
              </a:rPr>
              <a:t>interface=pupil&amp;class=51&amp;subject=19</a:t>
            </a:r>
            <a:endParaRPr lang="ru-RU" dirty="0" smtClean="0"/>
          </a:p>
          <a:p>
            <a:r>
              <a:rPr lang="ru-RU" dirty="0" smtClean="0"/>
              <a:t>Информатика и </a:t>
            </a:r>
            <a:r>
              <a:rPr lang="ru-RU" dirty="0" err="1" smtClean="0"/>
              <a:t>ИКТ:Учебник</a:t>
            </a:r>
            <a:r>
              <a:rPr lang="ru-RU" dirty="0" smtClean="0"/>
              <a:t> для 9 класса/Семакин И.Г и др.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12E-E1E9-4B0F-BB56-5251AA928821}" type="datetime1">
              <a:rPr lang="ru-RU" smtClean="0"/>
              <a:t>11.11.2014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логического выражения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9D2-1B07-4C97-8379-AE1C10D0A54D}" type="datetime1">
              <a:rPr lang="ru-RU" smtClean="0"/>
              <a:t>11.11.2014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логического выражения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72518" cy="11382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Чаще всего для справки требуются не все записи, а только часть из них, </a:t>
            </a:r>
            <a:r>
              <a:rPr lang="ru-RU" dirty="0" smtClean="0"/>
              <a:t>удовлетворяющая какому-то </a:t>
            </a:r>
            <a:r>
              <a:rPr lang="ru-RU" dirty="0" smtClean="0"/>
              <a:t>условию. Это условие называется </a:t>
            </a:r>
            <a:r>
              <a:rPr lang="ru-RU" b="1" i="1" u="sng" dirty="0" smtClean="0">
                <a:solidFill>
                  <a:srgbClr val="FF0000"/>
                </a:solidFill>
              </a:rPr>
              <a:t>условием выбора.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b="1" i="1" u="sng" dirty="0" smtClean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2285992"/>
            <a:ext cx="2643206" cy="2071702"/>
          </a:xfrm>
        </p:spPr>
        <p:txBody>
          <a:bodyPr>
            <a:normAutofit fontScale="85000" lnSpcReduction="20000"/>
          </a:bodyPr>
          <a:lstStyle/>
          <a:p>
            <a:r>
              <a:rPr lang="ru-RU" sz="1800" b="1" i="1" u="sng" dirty="0" smtClean="0">
                <a:solidFill>
                  <a:srgbClr val="FF0000"/>
                </a:solidFill>
              </a:rPr>
              <a:t>Например:</a:t>
            </a:r>
            <a:endParaRPr lang="ru-RU" sz="2400" i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sz="2400" i="1" dirty="0" smtClean="0">
                <a:solidFill>
                  <a:srgbClr val="0070C0"/>
                </a:solidFill>
                <a:latin typeface="Monotype Corsiva" pitchFamily="66" charset="0"/>
              </a:rPr>
              <a:t>«</a:t>
            </a:r>
            <a:r>
              <a:rPr lang="ru-RU" sz="2400" i="1" dirty="0" smtClean="0">
                <a:solidFill>
                  <a:srgbClr val="0070C0"/>
                </a:solidFill>
                <a:latin typeface="Monotype Corsiva" pitchFamily="66" charset="0"/>
              </a:rPr>
              <a:t>Вывести названия книг, фамилии и инициалы авторов, фамилии которых начинаются с буквы «О» и далее по алфавиту»</a:t>
            </a:r>
          </a:p>
          <a:p>
            <a:endParaRPr lang="ru-RU" dirty="0"/>
          </a:p>
        </p:txBody>
      </p:sp>
      <p:graphicFrame>
        <p:nvGraphicFramePr>
          <p:cNvPr id="6" name="Group 235"/>
          <p:cNvGraphicFramePr>
            <a:graphicFrameLocks noGrp="1"/>
          </p:cNvGraphicFramePr>
          <p:nvPr/>
        </p:nvGraphicFramePr>
        <p:xfrm>
          <a:off x="3214678" y="2643182"/>
          <a:ext cx="5749925" cy="2773680"/>
        </p:xfrm>
        <a:graphic>
          <a:graphicData uri="http://schemas.openxmlformats.org/drawingml/2006/table">
            <a:tbl>
              <a:tblPr/>
              <a:tblGrid>
                <a:gridCol w="815975"/>
                <a:gridCol w="1450975"/>
                <a:gridCol w="1944688"/>
                <a:gridCol w="750887"/>
                <a:gridCol w="787400"/>
              </a:tblGrid>
              <a:tr h="1460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База данных  «Домашняя библиотека»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Человек-амфибия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Кервуд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Бродяги севера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Тургенев И. 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Ю. К.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Звезда КЭЦ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Тынянов Ю.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Кюхля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Толстой Л.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278"/>
          <p:cNvGraphicFramePr>
            <a:graphicFrameLocks noGrp="1"/>
          </p:cNvGraphicFramePr>
          <p:nvPr/>
        </p:nvGraphicFramePr>
        <p:xfrm>
          <a:off x="500034" y="4429132"/>
          <a:ext cx="2339975" cy="1766253"/>
        </p:xfrm>
        <a:graphic>
          <a:graphicData uri="http://schemas.openxmlformats.org/drawingml/2006/table">
            <a:tbl>
              <a:tblPr/>
              <a:tblGrid>
                <a:gridCol w="1260475"/>
                <a:gridCol w="10795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Тургенев И. 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    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Олеша Ю. К.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Тынянов Ю.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Кюхля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Толстой Л.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углом вверх 7"/>
          <p:cNvSpPr/>
          <p:nvPr/>
        </p:nvSpPr>
        <p:spPr>
          <a:xfrm rot="16200000" flipH="1">
            <a:off x="3482573" y="4804185"/>
            <a:ext cx="500065" cy="175023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BE6-B98A-4A7F-A3FA-38D732B1EFFE}" type="datetime1">
              <a:rPr lang="ru-RU" smtClean="0"/>
              <a:t>11.11.2014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логического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357562"/>
            <a:ext cx="4041648" cy="3085150"/>
          </a:xfrm>
        </p:spPr>
        <p:txBody>
          <a:bodyPr>
            <a:normAutofit fontScale="92500" lnSpcReduction="10000"/>
          </a:bodyPr>
          <a:lstStyle/>
          <a:p>
            <a:endParaRPr lang="ru-RU" b="1" i="1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В командах СУБД условие выбора записывается в форме </a:t>
            </a:r>
            <a:r>
              <a:rPr lang="ru-RU" b="1" i="1" u="sng" dirty="0" smtClean="0">
                <a:solidFill>
                  <a:srgbClr val="FF0000"/>
                </a:solidFill>
              </a:rPr>
              <a:t>логического выражения </a:t>
            </a:r>
            <a:r>
              <a:rPr lang="ru-RU" b="1" i="1" u="sng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	</a:t>
            </a:r>
            <a:r>
              <a:rPr lang="ru-RU" b="1" i="1" u="sng" dirty="0" smtClean="0">
                <a:solidFill>
                  <a:srgbClr val="FF0000"/>
                </a:solidFill>
              </a:rPr>
              <a:t>Например</a:t>
            </a:r>
            <a:r>
              <a:rPr lang="ru-RU" b="1" i="1" u="sng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FF6600"/>
                </a:solidFill>
              </a:rPr>
              <a:t>	выбрать</a:t>
            </a:r>
            <a:r>
              <a:rPr lang="ru-RU" dirty="0" smtClean="0"/>
              <a:t> </a:t>
            </a:r>
            <a:r>
              <a:rPr lang="ru-RU" dirty="0" smtClean="0"/>
              <a:t>АВТОР</a:t>
            </a:r>
            <a:r>
              <a:rPr lang="ru-RU" b="1" dirty="0" smtClean="0"/>
              <a:t>,</a:t>
            </a:r>
            <a:r>
              <a:rPr lang="ru-RU" dirty="0" smtClean="0"/>
              <a:t> НАЗВАНИЕ  </a:t>
            </a:r>
            <a:r>
              <a:rPr lang="ru-RU" b="1" dirty="0" smtClean="0">
                <a:solidFill>
                  <a:srgbClr val="FF6600"/>
                </a:solidFill>
              </a:rPr>
              <a:t>где </a:t>
            </a:r>
            <a:r>
              <a:rPr lang="ru-RU" dirty="0" smtClean="0"/>
              <a:t> АВТОР </a:t>
            </a:r>
            <a:r>
              <a:rPr lang="en-US" dirty="0" smtClean="0"/>
              <a:t>&gt;= “</a:t>
            </a:r>
            <a:r>
              <a:rPr lang="ru-RU" dirty="0" smtClean="0"/>
              <a:t>О</a:t>
            </a:r>
            <a:r>
              <a:rPr lang="en-US" dirty="0" smtClean="0"/>
              <a:t>”</a:t>
            </a:r>
            <a:endParaRPr lang="ru-RU" b="1" i="1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l="10547" t="71528" r="69531" b="5555"/>
          <a:stretch>
            <a:fillRect/>
          </a:stretch>
        </p:blipFill>
        <p:spPr bwMode="auto">
          <a:xfrm>
            <a:off x="5143504" y="3714752"/>
            <a:ext cx="3643335" cy="235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 r="36197" b="70096"/>
          <a:stretch>
            <a:fillRect/>
          </a:stretch>
        </p:blipFill>
        <p:spPr bwMode="auto">
          <a:xfrm>
            <a:off x="642910" y="1285860"/>
            <a:ext cx="785818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DC-0C8F-498F-8E9B-BD468B2F6716}" type="datetime1">
              <a:rPr lang="ru-RU" smtClean="0"/>
              <a:t>11.11.2014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логического выражения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357158" y="4000504"/>
          <a:ext cx="2197100" cy="2133600"/>
        </p:xfrm>
        <a:graphic>
          <a:graphicData uri="http://schemas.openxmlformats.org/drawingml/2006/table">
            <a:tbl>
              <a:tblPr/>
              <a:tblGrid>
                <a:gridCol w="417513"/>
                <a:gridCol w="1779587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Операции  отношения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равно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&lt;&gt;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равно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меньше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&gt;=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больше или равно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&lt;=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меньше или равно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 Box 190"/>
          <p:cNvSpPr txBox="1">
            <a:spLocks noChangeArrowheads="1"/>
          </p:cNvSpPr>
          <p:nvPr/>
        </p:nvSpPr>
        <p:spPr bwMode="auto">
          <a:xfrm>
            <a:off x="357158" y="1214422"/>
            <a:ext cx="2233613" cy="1979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dirty="0"/>
              <a:t>  </a:t>
            </a:r>
            <a:r>
              <a:rPr lang="ru-RU" sz="1200" b="1" dirty="0"/>
              <a:t>ПРОСТЫЕ  ЛОГИЧЕСКИЕ  ВЫРАЖЕНИЯ</a:t>
            </a:r>
          </a:p>
          <a:p>
            <a:pPr algn="just">
              <a:spcBef>
                <a:spcPct val="40000"/>
              </a:spcBef>
            </a:pPr>
            <a:r>
              <a:rPr lang="ru-RU" sz="1200" dirty="0">
                <a:latin typeface="Century Gothic" pitchFamily="34" charset="0"/>
              </a:rPr>
              <a:t>     </a:t>
            </a:r>
            <a:r>
              <a:rPr lang="ru-RU" sz="1400" dirty="0"/>
              <a:t>В </a:t>
            </a:r>
            <a:r>
              <a:rPr lang="ru-RU" sz="1400" dirty="0" err="1"/>
              <a:t>ы</a:t>
            </a:r>
            <a:r>
              <a:rPr lang="ru-RU" sz="1400" dirty="0"/>
              <a:t> </a:t>
            </a:r>
            <a:r>
              <a:rPr lang="ru-RU" sz="1400" dirty="0" err="1"/>
              <a:t>р</a:t>
            </a:r>
            <a:r>
              <a:rPr lang="ru-RU" sz="1400" dirty="0"/>
              <a:t> а ж е </a:t>
            </a:r>
            <a:r>
              <a:rPr lang="ru-RU" sz="1400" dirty="0" err="1"/>
              <a:t>н</a:t>
            </a:r>
            <a:r>
              <a:rPr lang="ru-RU" sz="1400" dirty="0"/>
              <a:t> и я, состоящие из имени поля логического типа или одного отношения</a:t>
            </a:r>
          </a:p>
          <a:p>
            <a:pPr algn="just">
              <a:spcBef>
                <a:spcPct val="40000"/>
              </a:spcBef>
            </a:pPr>
            <a:r>
              <a:rPr lang="ru-RU" sz="1200" b="1" dirty="0">
                <a:solidFill>
                  <a:srgbClr val="FF6600"/>
                </a:solidFill>
                <a:latin typeface="Century Gothic" pitchFamily="34" charset="0"/>
              </a:rPr>
              <a:t>РУССКИЙ </a:t>
            </a:r>
            <a:r>
              <a:rPr lang="en-US" sz="1200" b="1" dirty="0">
                <a:solidFill>
                  <a:srgbClr val="FF6600"/>
                </a:solidFill>
                <a:latin typeface="Century Gothic" pitchFamily="34" charset="0"/>
              </a:rPr>
              <a:t>&gt; </a:t>
            </a:r>
            <a:r>
              <a:rPr lang="ru-RU" sz="1200" b="1" dirty="0">
                <a:solidFill>
                  <a:srgbClr val="FF6600"/>
                </a:solidFill>
                <a:latin typeface="Century Gothic" pitchFamily="34" charset="0"/>
              </a:rPr>
              <a:t>ИСТОРИЯ</a:t>
            </a:r>
          </a:p>
          <a:p>
            <a:pPr algn="just"/>
            <a:r>
              <a:rPr lang="ru-RU" sz="1200" b="1" dirty="0">
                <a:solidFill>
                  <a:srgbClr val="FF6600"/>
                </a:solidFill>
                <a:latin typeface="Century Gothic" pitchFamily="34" charset="0"/>
              </a:rPr>
              <a:t>ДАТА </a:t>
            </a:r>
            <a:r>
              <a:rPr lang="en-US" sz="1200" b="1" dirty="0">
                <a:solidFill>
                  <a:srgbClr val="FF6600"/>
                </a:solidFill>
                <a:latin typeface="Century Gothic" pitchFamily="34" charset="0"/>
              </a:rPr>
              <a:t>&lt; 05.12.06</a:t>
            </a:r>
          </a:p>
          <a:p>
            <a:pPr algn="just"/>
            <a:r>
              <a:rPr lang="ru-RU" sz="1200" b="1" dirty="0">
                <a:solidFill>
                  <a:srgbClr val="FF6600"/>
                </a:solidFill>
                <a:latin typeface="Century Gothic" pitchFamily="34" charset="0"/>
              </a:rPr>
              <a:t>ОСАДКИ = </a:t>
            </a:r>
            <a:r>
              <a:rPr lang="en-US" sz="1200" b="1" dirty="0">
                <a:solidFill>
                  <a:srgbClr val="FF6600"/>
                </a:solidFill>
                <a:latin typeface="Century Gothic" pitchFamily="34" charset="0"/>
              </a:rPr>
              <a:t>“</a:t>
            </a:r>
            <a:r>
              <a:rPr lang="ru-RU" sz="1200" b="1" dirty="0">
                <a:solidFill>
                  <a:srgbClr val="FF6600"/>
                </a:solidFill>
                <a:latin typeface="Century Gothic" pitchFamily="34" charset="0"/>
              </a:rPr>
              <a:t>дождь</a:t>
            </a:r>
            <a:r>
              <a:rPr lang="en-US" sz="1200" b="1" dirty="0">
                <a:solidFill>
                  <a:srgbClr val="FF6600"/>
                </a:solidFill>
                <a:latin typeface="Century Gothic" pitchFamily="34" charset="0"/>
              </a:rPr>
              <a:t>”</a:t>
            </a:r>
            <a:endParaRPr lang="ru-RU" sz="1200" b="1" dirty="0">
              <a:solidFill>
                <a:srgbClr val="FF6600"/>
              </a:solidFill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357694"/>
            <a:ext cx="4572000" cy="23637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Например: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00"/>
                </a:solidFill>
              </a:rPr>
              <a:t>выбрать</a:t>
            </a:r>
            <a:r>
              <a:rPr lang="ru-RU" dirty="0" smtClean="0"/>
              <a:t> АВТОР</a:t>
            </a:r>
            <a:r>
              <a:rPr lang="ru-RU" b="1" dirty="0" smtClean="0"/>
              <a:t>,</a:t>
            </a:r>
            <a:r>
              <a:rPr lang="ru-RU" dirty="0" smtClean="0"/>
              <a:t> НАЗВАНИЕ, ГОД  </a:t>
            </a:r>
            <a:r>
              <a:rPr lang="ru-RU" b="1" dirty="0" smtClean="0">
                <a:solidFill>
                  <a:srgbClr val="FF6600"/>
                </a:solidFill>
              </a:rPr>
              <a:t>где </a:t>
            </a:r>
            <a:r>
              <a:rPr lang="ru-RU" dirty="0" smtClean="0"/>
              <a:t> ГОД </a:t>
            </a:r>
            <a:r>
              <a:rPr lang="en-US" dirty="0" smtClean="0"/>
              <a:t>&gt;= </a:t>
            </a:r>
            <a:r>
              <a:rPr lang="ru-RU" dirty="0" smtClean="0"/>
              <a:t>1990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00"/>
                </a:solidFill>
              </a:rPr>
              <a:t>выбрать</a:t>
            </a:r>
            <a:r>
              <a:rPr lang="ru-RU" dirty="0" smtClean="0"/>
              <a:t> АВТОР</a:t>
            </a:r>
            <a:r>
              <a:rPr lang="ru-RU" b="1" dirty="0" smtClean="0"/>
              <a:t>,</a:t>
            </a:r>
            <a:r>
              <a:rPr lang="ru-RU" dirty="0" smtClean="0"/>
              <a:t> НАЗВАНИЕ, ГОД  </a:t>
            </a:r>
            <a:r>
              <a:rPr lang="ru-RU" b="1" dirty="0" smtClean="0">
                <a:solidFill>
                  <a:srgbClr val="FF6600"/>
                </a:solidFill>
              </a:rPr>
              <a:t>где </a:t>
            </a:r>
            <a:r>
              <a:rPr lang="ru-RU" dirty="0" smtClean="0"/>
              <a:t> ГОД </a:t>
            </a:r>
            <a:r>
              <a:rPr lang="en-US" dirty="0" smtClean="0"/>
              <a:t>= </a:t>
            </a:r>
            <a:r>
              <a:rPr lang="ru-RU" dirty="0" smtClean="0"/>
              <a:t>1987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00"/>
                </a:solidFill>
              </a:rPr>
              <a:t>выбрать</a:t>
            </a:r>
            <a:r>
              <a:rPr lang="ru-RU" dirty="0" smtClean="0"/>
              <a:t> АВТОР</a:t>
            </a:r>
            <a:r>
              <a:rPr lang="ru-RU" b="1" dirty="0" smtClean="0"/>
              <a:t>,</a:t>
            </a:r>
            <a:r>
              <a:rPr lang="ru-RU" dirty="0" smtClean="0"/>
              <a:t> НАЗВАНИЕ, ГОД  </a:t>
            </a:r>
            <a:r>
              <a:rPr lang="ru-RU" b="1" dirty="0" smtClean="0">
                <a:solidFill>
                  <a:srgbClr val="FF6600"/>
                </a:solidFill>
              </a:rPr>
              <a:t>где </a:t>
            </a:r>
            <a:r>
              <a:rPr lang="ru-RU" dirty="0" smtClean="0"/>
              <a:t> НАЗВАНИЕ =</a:t>
            </a:r>
            <a:r>
              <a:rPr lang="en-US" dirty="0" smtClean="0"/>
              <a:t> 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Повести и рассказы</a:t>
            </a:r>
            <a:r>
              <a:rPr lang="en-US" dirty="0" smtClean="0"/>
              <a:t> ”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endParaRPr lang="ru-RU" b="1" i="1" u="sng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1" name="Group 235"/>
          <p:cNvGraphicFramePr>
            <a:graphicFrameLocks noGrp="1"/>
          </p:cNvGraphicFramePr>
          <p:nvPr/>
        </p:nvGraphicFramePr>
        <p:xfrm>
          <a:off x="3071802" y="1500174"/>
          <a:ext cx="5749925" cy="2773680"/>
        </p:xfrm>
        <a:graphic>
          <a:graphicData uri="http://schemas.openxmlformats.org/drawingml/2006/table">
            <a:tbl>
              <a:tblPr/>
              <a:tblGrid>
                <a:gridCol w="815975"/>
                <a:gridCol w="1450975"/>
                <a:gridCol w="1944688"/>
                <a:gridCol w="750887"/>
                <a:gridCol w="787400"/>
              </a:tblGrid>
              <a:tr h="1460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База данных  «Домашняя библиотека»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Человек-амфибия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Кервуд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Бродяги севера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Тургенев И. 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Ю. К.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Звезда КЭЦ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Тынянов Ю.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Кюхля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Толстой Л.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42" name="Picture 2" descr="Знаки препинания в русском языке :: SYL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86124"/>
            <a:ext cx="721233" cy="719155"/>
          </a:xfrm>
          <a:prstGeom prst="rect">
            <a:avLst/>
          </a:prstGeom>
          <a:noFill/>
        </p:spPr>
      </p:pic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AA72-F635-4EEF-B6AB-699357B5BF88}" type="datetime1">
              <a:rPr lang="ru-RU" smtClean="0"/>
              <a:t>11.11.2014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Задание </a:t>
            </a:r>
            <a:r>
              <a:rPr lang="ru-RU" dirty="0" smtClean="0"/>
              <a:t>на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 простом логическом выражении поставьте такой знак отношения вместо знака вопроса, что бы выражение стало истинным в записи № 3:</a:t>
            </a:r>
          </a:p>
          <a:p>
            <a:pPr lvl="1"/>
            <a:r>
              <a:rPr lang="ru-RU" dirty="0" smtClean="0"/>
              <a:t>АВТОР? «Толстой Л.Н.»</a:t>
            </a:r>
          </a:p>
          <a:p>
            <a:pPr lvl="1"/>
            <a:r>
              <a:rPr lang="ru-RU" dirty="0" smtClean="0"/>
              <a:t>ГОД ? 1990</a:t>
            </a:r>
            <a:endParaRPr lang="ru-RU" dirty="0"/>
          </a:p>
        </p:txBody>
      </p:sp>
      <p:graphicFrame>
        <p:nvGraphicFramePr>
          <p:cNvPr id="4" name="Group 235"/>
          <p:cNvGraphicFramePr>
            <a:graphicFrameLocks noGrp="1"/>
          </p:cNvGraphicFramePr>
          <p:nvPr/>
        </p:nvGraphicFramePr>
        <p:xfrm>
          <a:off x="3143240" y="3500438"/>
          <a:ext cx="5749925" cy="2773680"/>
        </p:xfrm>
        <a:graphic>
          <a:graphicData uri="http://schemas.openxmlformats.org/drawingml/2006/table">
            <a:tbl>
              <a:tblPr/>
              <a:tblGrid>
                <a:gridCol w="815975"/>
                <a:gridCol w="1450975"/>
                <a:gridCol w="1944688"/>
                <a:gridCol w="750887"/>
                <a:gridCol w="787400"/>
              </a:tblGrid>
              <a:tr h="1460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База данных  «Домашняя библиотека»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Человек-амфибия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Кервуд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Бродяги севера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Тургенев И. 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Ю. К.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Звезда КЭЦ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Тынянов Ю.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Кюхля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Толстой Л.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Залог успеха в Интернет Бизнесе! Блог Ольги Боярс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14364" cy="929639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E6B4-B79D-4FC2-8636-4D00121DBA57}" type="datetime1">
              <a:rPr lang="ru-RU" smtClean="0"/>
              <a:t>11.11.2014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Задание </a:t>
            </a:r>
            <a:r>
              <a:rPr lang="ru-RU" dirty="0" smtClean="0"/>
              <a:t>на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Данные  высказывания запишите в форме простых логических выражений и определите результат их вычислений для записи №2</a:t>
            </a:r>
          </a:p>
          <a:p>
            <a:pPr lvl="1"/>
            <a:r>
              <a:rPr lang="ru-RU" dirty="0" smtClean="0"/>
              <a:t>Книга издана  в 1991 году.</a:t>
            </a:r>
          </a:p>
          <a:p>
            <a:pPr lvl="1"/>
            <a:r>
              <a:rPr lang="ru-RU" dirty="0" smtClean="0"/>
              <a:t>Книга находится не ниже пятой полки</a:t>
            </a:r>
            <a:endParaRPr lang="ru-RU" dirty="0"/>
          </a:p>
        </p:txBody>
      </p:sp>
      <p:graphicFrame>
        <p:nvGraphicFramePr>
          <p:cNvPr id="4" name="Group 235"/>
          <p:cNvGraphicFramePr>
            <a:graphicFrameLocks noGrp="1"/>
          </p:cNvGraphicFramePr>
          <p:nvPr/>
        </p:nvGraphicFramePr>
        <p:xfrm>
          <a:off x="3143240" y="3500438"/>
          <a:ext cx="5749925" cy="2773680"/>
        </p:xfrm>
        <a:graphic>
          <a:graphicData uri="http://schemas.openxmlformats.org/drawingml/2006/table">
            <a:tbl>
              <a:tblPr/>
              <a:tblGrid>
                <a:gridCol w="815975"/>
                <a:gridCol w="1450975"/>
                <a:gridCol w="1944688"/>
                <a:gridCol w="750887"/>
                <a:gridCol w="787400"/>
              </a:tblGrid>
              <a:tr h="1460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База данных  «Домашняя библиотека»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Человек-амфибия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Кервуд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Бродяги севера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Тургенев И. 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Ю. К.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Звезда КЭЦ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Тынянов Ю.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Кюхля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Толстой Л. 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Повести и рассказы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Беляев А. 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Избранное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Залог успеха в Интернет Бизнесе! Блог Ольги Боярс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14364" cy="929639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0181-FF5F-4A06-9DEE-0D0C74E438EA}" type="datetime1">
              <a:rPr lang="ru-RU" smtClean="0"/>
              <a:t>11.11.2014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</a:t>
            </a:r>
            <a:r>
              <a:rPr lang="ru-RU" dirty="0" smtClean="0"/>
              <a:t>урок (ПРАКТИЧЕСКОЕ)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СУБД создайте БД «Домашняя библиотека»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БД «Домашняя библиотека» </a:t>
            </a:r>
            <a:r>
              <a:rPr lang="ru-RU" dirty="0" smtClean="0"/>
              <a:t>создайте </a:t>
            </a:r>
            <a:r>
              <a:rPr lang="ru-RU" dirty="0" smtClean="0"/>
              <a:t>запросы: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00"/>
                </a:solidFill>
              </a:rPr>
              <a:t>выбрать</a:t>
            </a:r>
            <a:r>
              <a:rPr lang="ru-RU" dirty="0" smtClean="0"/>
              <a:t> АВТОР</a:t>
            </a:r>
            <a:r>
              <a:rPr lang="ru-RU" b="1" dirty="0" smtClean="0"/>
              <a:t>,</a:t>
            </a:r>
            <a:r>
              <a:rPr lang="ru-RU" dirty="0" smtClean="0"/>
              <a:t> НАЗВАНИЕ, ГОД  </a:t>
            </a:r>
            <a:r>
              <a:rPr lang="ru-RU" b="1" dirty="0" smtClean="0">
                <a:solidFill>
                  <a:srgbClr val="FF6600"/>
                </a:solidFill>
              </a:rPr>
              <a:t>где </a:t>
            </a:r>
            <a:r>
              <a:rPr lang="ru-RU" dirty="0" smtClean="0"/>
              <a:t> ГОД </a:t>
            </a:r>
            <a:r>
              <a:rPr lang="en-US" dirty="0" smtClean="0"/>
              <a:t>&gt;= </a:t>
            </a:r>
            <a:r>
              <a:rPr lang="ru-RU" dirty="0" smtClean="0"/>
              <a:t>1990;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00"/>
                </a:solidFill>
              </a:rPr>
              <a:t>выбрать</a:t>
            </a:r>
            <a:r>
              <a:rPr lang="ru-RU" dirty="0" smtClean="0"/>
              <a:t> </a:t>
            </a:r>
            <a:r>
              <a:rPr lang="ru-RU" dirty="0" smtClean="0"/>
              <a:t>АВТОР</a:t>
            </a:r>
            <a:r>
              <a:rPr lang="ru-RU" b="1" dirty="0" smtClean="0"/>
              <a:t>,</a:t>
            </a:r>
            <a:r>
              <a:rPr lang="ru-RU" dirty="0" smtClean="0"/>
              <a:t> НАЗВАНИЕ, ГОД  </a:t>
            </a:r>
            <a:r>
              <a:rPr lang="ru-RU" b="1" dirty="0" smtClean="0">
                <a:solidFill>
                  <a:srgbClr val="FF6600"/>
                </a:solidFill>
              </a:rPr>
              <a:t>где </a:t>
            </a:r>
            <a:r>
              <a:rPr lang="ru-RU" dirty="0" smtClean="0"/>
              <a:t> НАЗВАНИЕ =</a:t>
            </a:r>
            <a:r>
              <a:rPr lang="en-US" dirty="0" smtClean="0"/>
              <a:t> “</a:t>
            </a:r>
            <a:r>
              <a:rPr lang="ru-RU" dirty="0" smtClean="0">
                <a:latin typeface="Arial" charset="0"/>
              </a:rPr>
              <a:t>Повести и рассказы</a:t>
            </a:r>
            <a:r>
              <a:rPr lang="en-US" dirty="0" smtClean="0"/>
              <a:t> </a:t>
            </a:r>
            <a:r>
              <a:rPr lang="en-US" dirty="0" smtClean="0"/>
              <a:t>”</a:t>
            </a:r>
            <a:r>
              <a:rPr lang="ru-RU" dirty="0" smtClean="0"/>
              <a:t>;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00"/>
                </a:solidFill>
              </a:rPr>
              <a:t>выбрать</a:t>
            </a:r>
            <a:r>
              <a:rPr lang="ru-RU" dirty="0" smtClean="0"/>
              <a:t> АВТОР</a:t>
            </a:r>
            <a:r>
              <a:rPr lang="ru-RU" b="1" dirty="0" smtClean="0"/>
              <a:t>,</a:t>
            </a:r>
            <a:r>
              <a:rPr lang="ru-RU" dirty="0" smtClean="0"/>
              <a:t> НАЗВАНИЕ, ПОЛКА  </a:t>
            </a:r>
            <a:r>
              <a:rPr lang="ru-RU" b="1" dirty="0" smtClean="0">
                <a:solidFill>
                  <a:srgbClr val="FF6600"/>
                </a:solidFill>
              </a:rPr>
              <a:t>где </a:t>
            </a:r>
            <a:r>
              <a:rPr lang="ru-RU" dirty="0" smtClean="0"/>
              <a:t> </a:t>
            </a:r>
            <a:r>
              <a:rPr lang="ru-RU" dirty="0" smtClean="0"/>
              <a:t>ПОЛКА=5.</a:t>
            </a:r>
            <a:endParaRPr lang="ru-RU" dirty="0" smtClean="0">
              <a:latin typeface="Arial" charset="0"/>
            </a:endParaRPr>
          </a:p>
          <a:p>
            <a:endParaRPr lang="ru-RU" dirty="0"/>
          </a:p>
        </p:txBody>
      </p:sp>
      <p:pic>
        <p:nvPicPr>
          <p:cNvPr id="9220" name="Picture 4" descr="Computer Pictures Animat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86256"/>
            <a:ext cx="2000244" cy="2000244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D01F-58DE-4E1F-B00F-47F2660842D0}" type="datetime1">
              <a:rPr lang="ru-RU" smtClean="0"/>
              <a:t>11.11.2014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выбора и сложные логические выражения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BCF5-FFF4-4E6C-A413-D57C2A30708F}" type="datetime1">
              <a:rPr lang="ru-RU" smtClean="0"/>
              <a:t>11.11.2014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F7E-448C-4E19-B904-7C4EF7CF9F03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Бабич И.Г. МБОУ ДСОШ№3</a:t>
            </a: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250</TotalTime>
  <Words>1606</Words>
  <Application>Microsoft Office PowerPoint</Application>
  <PresentationFormat>Экран (4:3)</PresentationFormat>
  <Paragraphs>570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Начальная</vt:lpstr>
      <vt:lpstr>Базы данных</vt:lpstr>
      <vt:lpstr>Понятие логического выражения</vt:lpstr>
      <vt:lpstr>Понятие логического выражения</vt:lpstr>
      <vt:lpstr>Понятие логического выражения</vt:lpstr>
      <vt:lpstr>Понятие логического выражения</vt:lpstr>
      <vt:lpstr> Задание на урок</vt:lpstr>
      <vt:lpstr> Задание на урок</vt:lpstr>
      <vt:lpstr>Задание на урок (ПРАКТИЧЕСКОЕ)</vt:lpstr>
      <vt:lpstr>Условия выбора и сложные логические выражения</vt:lpstr>
      <vt:lpstr>Условия выбора и сложные логические выражения</vt:lpstr>
      <vt:lpstr>Условия выбора и сложные логические выражения</vt:lpstr>
      <vt:lpstr>Условия выбора и сложные логические выражения</vt:lpstr>
      <vt:lpstr>Создание сложного запроса в конструкторе запросов СУБД</vt:lpstr>
      <vt:lpstr> Задание на урок</vt:lpstr>
      <vt:lpstr>Задание на урок (ПРАКТИЧЕСКОЕ)</vt:lpstr>
      <vt:lpstr> Задание на урок</vt:lpstr>
      <vt:lpstr>Литература и используемые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мама</dc:creator>
  <cp:lastModifiedBy>мама</cp:lastModifiedBy>
  <cp:revision>25</cp:revision>
  <dcterms:created xsi:type="dcterms:W3CDTF">2014-11-10T16:57:03Z</dcterms:created>
  <dcterms:modified xsi:type="dcterms:W3CDTF">2014-11-11T17:38:35Z</dcterms:modified>
</cp:coreProperties>
</file>