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>
      <p:cViewPr varScale="1">
        <p:scale>
          <a:sx n="64" d="100"/>
          <a:sy n="64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A2725-A4F8-4E29-A248-8317FC3E0534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1BD52-870C-42EB-8382-540B49E389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1BD52-870C-42EB-8382-540B49E389A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AA5E8-62D2-48BF-9131-2966277D5AD1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67F44-9E53-47FA-8872-186F295B8E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96952"/>
            <a:ext cx="9144000" cy="23328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Подготовка к ГИА  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(часть А1).</a:t>
            </a:r>
            <a:br>
              <a:rPr lang="ru-RU" sz="4400" dirty="0" smtClean="0">
                <a:solidFill>
                  <a:srgbClr val="002060"/>
                </a:solidFill>
                <a:latin typeface="+mn-lt"/>
              </a:rPr>
            </a:br>
            <a:r>
              <a:rPr lang="ru-RU" sz="4400" dirty="0" smtClean="0"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Умение оценивать количественные параметры информационных объектов. </a:t>
            </a:r>
            <a: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4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554" name="AutoShape 2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://liubavyshka.ru/_ph/64/2/443953513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Картинки по запросу школьные смайли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077072"/>
            <a:ext cx="2112010" cy="211182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37312"/>
            <a:ext cx="7236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9. Структурная единица текста.</a:t>
            </a: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755576" y="1412776"/>
            <a:ext cx="6768752" cy="4104456"/>
            <a:chOff x="617" y="2366"/>
            <a:chExt cx="7920" cy="7920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4823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4824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4835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4838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4839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4843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4844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845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4846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4847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4849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4850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4851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4852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4853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4854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855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56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4857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4858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4859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4860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61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4862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34863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864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865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4866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й</a:t>
              </a:r>
            </a:p>
          </p:txBody>
        </p:sp>
        <p:sp>
          <p:nvSpPr>
            <p:cNvPr id="34867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4868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4869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4870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1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2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3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4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5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6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7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78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4879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80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81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82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949280"/>
            <a:ext cx="73448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10. Единица алфавита любого языка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755576" y="1412776"/>
            <a:ext cx="6984776" cy="4032448"/>
            <a:chOff x="617" y="2366"/>
            <a:chExt cx="7920" cy="7920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5844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5862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5863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66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5867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5868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5874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5875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5876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5877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5878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79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80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5881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5882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5883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5884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85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5886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35887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88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89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5890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й</a:t>
              </a:r>
            </a:p>
          </p:txBody>
        </p:sp>
        <p:sp>
          <p:nvSpPr>
            <p:cNvPr id="35891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92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893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5894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5895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96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5897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5898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5899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900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5901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02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5903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04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05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06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750004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11. В информационном сообщении каждый символ имеет свой информационный …</a:t>
            </a:r>
          </a:p>
          <a:p>
            <a:endParaRPr lang="ru-RU" dirty="0"/>
          </a:p>
        </p:txBody>
      </p:sp>
      <p:grpSp>
        <p:nvGrpSpPr>
          <p:cNvPr id="36931" name="Group 67"/>
          <p:cNvGrpSpPr>
            <a:grpSpLocks/>
          </p:cNvGrpSpPr>
          <p:nvPr/>
        </p:nvGrpSpPr>
        <p:grpSpPr bwMode="auto">
          <a:xfrm>
            <a:off x="611560" y="1412776"/>
            <a:ext cx="7128792" cy="4087465"/>
            <a:chOff x="617" y="2366"/>
            <a:chExt cx="7920" cy="7920"/>
          </a:xfrm>
        </p:grpSpPr>
        <p:sp>
          <p:nvSpPr>
            <p:cNvPr id="36932" name="Rectangle 68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6933" name="Rectangle 69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34" name="Rectangle 70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6935" name="Rectangle 71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6936" name="Rectangle 72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6937" name="Rectangle 73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38" name="Rectangle 74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939" name="Rectangle 75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40" name="Rectangle 76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6941" name="Rectangle 77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42" name="Rectangle 78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6943" name="Rectangle 79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6944" name="Rectangle 80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45" name="Rectangle 81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46" name="Rectangle 82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6947" name="Rectangle 83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6948" name="Rectangle 84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949" name="Rectangle 85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50" name="Rectangle 86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6951" name="Rectangle 87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6952" name="Rectangle 88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53" name="Rectangle 89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6954" name="Rectangle 90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55" name="Rectangle 91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6956" name="Rectangle 92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57" name="Rectangle 93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58" name="Rectangle 94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59" name="Rectangle 95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6960" name="Rectangle 96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6961" name="Rectangle 97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6962" name="Rectangle 98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6963" name="Rectangle 99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64" name="Rectangle 100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65" name="Rectangle 101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6966" name="Rectangle 102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67" name="Rectangle 103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68" name="Rectangle 104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69" name="Rectangle 105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970" name="Rectangle 106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6971" name="Rectangle 107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72" name="Rectangle 108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6973" name="Rectangle 109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74" name="Rectangle 110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6975" name="Rectangle 111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36976" name="Rectangle 112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77" name="Rectangle 113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78" name="Rectangle 114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6979" name="Rectangle 115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й</a:t>
              </a:r>
            </a:p>
          </p:txBody>
        </p:sp>
        <p:sp>
          <p:nvSpPr>
            <p:cNvPr id="36980" name="Rectangle 116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81" name="Rectangle 117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82" name="Rectangle 118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983" name="Rectangle 119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6984" name="Rectangle 120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85" name="Rectangle 121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6986" name="Rectangle 122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87" name="Rectangle 123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6988" name="Rectangle 124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989" name="Rectangle 125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6990" name="Rectangle 126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6991" name="Rectangle 127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992" name="Rectangle 128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6993" name="Rectangle 129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6994" name="Rectangle 130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6995" name="Rectangle 131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332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По  вертикали найдите зашифрованное слово (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представление информации с помощью некоторого кода).</a:t>
            </a:r>
            <a:endParaRPr lang="ru-RU" dirty="0"/>
          </a:p>
        </p:txBody>
      </p:sp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611560" y="1340768"/>
            <a:ext cx="6912768" cy="3888432"/>
            <a:chOff x="617" y="2366"/>
            <a:chExt cx="7920" cy="7920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7921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923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24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7925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926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27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28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929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7930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31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7932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33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7934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37935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36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37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7938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й</a:t>
              </a:r>
            </a:p>
          </p:txBody>
        </p:sp>
        <p:sp>
          <p:nvSpPr>
            <p:cNvPr id="37939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40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41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942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7943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44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7945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46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7947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7948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7949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7950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7951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7952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7953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7954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</p:grpSp>
      <p:pic>
        <p:nvPicPr>
          <p:cNvPr id="134" name="Рисунок 13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73016"/>
            <a:ext cx="2394404" cy="189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827584" y="2420888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Century Schoolbook" pitchFamily="18" charset="0"/>
              </a:rPr>
              <a:t>ИНФОРМАТИКА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683568" y="4437112"/>
            <a:ext cx="8286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1" dirty="0"/>
              <a:t>Сколько символов содержит это слово?</a:t>
            </a:r>
          </a:p>
          <a:p>
            <a:endParaRPr lang="ru-RU" sz="2400" i="1" dirty="0"/>
          </a:p>
          <a:p>
            <a:endParaRPr lang="ru-RU" sz="2400" i="1" dirty="0"/>
          </a:p>
          <a:p>
            <a:r>
              <a:rPr lang="ru-RU" sz="2400" i="1" dirty="0"/>
              <a:t>Какой информационный объем имеет это сообщение?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14374" y="428625"/>
            <a:ext cx="81060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Найдите информационный </a:t>
            </a:r>
            <a:r>
              <a:rPr lang="ru-RU" sz="4000" dirty="0" smtClean="0">
                <a:solidFill>
                  <a:srgbClr val="002060"/>
                </a:solidFill>
              </a:rPr>
              <a:t>объём компьютерного слова: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569586"/>
            <a:ext cx="4976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cs typeface="Arial" pitchFamily="34" charset="0"/>
              </a:rPr>
              <a:t>Вспомним формулы: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2123728" y="2132856"/>
          <a:ext cx="4458574" cy="981447"/>
        </p:xfrm>
        <a:graphic>
          <a:graphicData uri="http://schemas.openxmlformats.org/presentationml/2006/ole">
            <p:oleObj spid="_x0000_s40962" name="Формула" r:id="rId3" imgW="1002865" imgH="228501" progId="Equation.3">
              <p:embed/>
            </p:oleObj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51520" y="3645024"/>
            <a:ext cx="87484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N - </a:t>
            </a:r>
            <a:r>
              <a:rPr lang="ru-RU" sz="2400" dirty="0" smtClean="0"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оличество символов в алфавите (мощность алфавита);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– информационный вес одного символа (в битах);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- количество символов в сообщении (тексте);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к - количество символов в сообщении (тексте).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14374" y="428625"/>
            <a:ext cx="810609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Зайдите на сайт Е. В. Осиповой, откройте задания на часть А1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«</a:t>
            </a:r>
            <a:r>
              <a:rPr lang="ru-RU" sz="2800" dirty="0" smtClean="0">
                <a:solidFill>
                  <a:srgbClr val="002060"/>
                </a:solidFill>
              </a:rPr>
              <a:t>Умение </a:t>
            </a:r>
            <a:r>
              <a:rPr lang="ru-RU" sz="2800" dirty="0">
                <a:solidFill>
                  <a:srgbClr val="002060"/>
                </a:solidFill>
              </a:rPr>
              <a:t>оценивать количественные параметры информационных </a:t>
            </a:r>
            <a:r>
              <a:rPr lang="ru-RU" sz="2800" dirty="0" smtClean="0">
                <a:solidFill>
                  <a:srgbClr val="002060"/>
                </a:solidFill>
              </a:rPr>
              <a:t>объектов</a:t>
            </a:r>
            <a:r>
              <a:rPr lang="ru-RU" sz="4000" dirty="0" smtClean="0">
                <a:solidFill>
                  <a:srgbClr val="002060"/>
                </a:solidFill>
              </a:rPr>
              <a:t>». </a:t>
            </a:r>
            <a:endParaRPr lang="ru-RU" sz="4000" dirty="0">
              <a:solidFill>
                <a:srgbClr val="002060"/>
              </a:solidFill>
            </a:endParaRP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4365104"/>
            <a:ext cx="83164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>
                <a:solidFill>
                  <a:schemeClr val="bg1"/>
                </a:solidFill>
              </a:rPr>
              <a:t>Информационное сообщение объемом 450 бит состоит из 150 символов. Каков информационный вес каждого символа этого сообщения?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 algn="just"/>
            <a:endParaRPr lang="ru-RU" sz="2400" dirty="0"/>
          </a:p>
          <a:p>
            <a:pPr algn="just"/>
            <a:r>
              <a:rPr lang="ru-RU" sz="2400" dirty="0">
                <a:solidFill>
                  <a:schemeClr val="bg1"/>
                </a:solidFill>
              </a:rPr>
              <a:t>1)5 </a:t>
            </a:r>
            <a:r>
              <a:rPr lang="ru-RU" sz="2400" dirty="0" smtClean="0">
                <a:solidFill>
                  <a:schemeClr val="bg1"/>
                </a:solidFill>
              </a:rPr>
              <a:t>бит;             2</a:t>
            </a:r>
            <a:r>
              <a:rPr lang="ru-RU" sz="2400" dirty="0">
                <a:solidFill>
                  <a:schemeClr val="bg1"/>
                </a:solidFill>
              </a:rPr>
              <a:t>) 30 </a:t>
            </a:r>
            <a:r>
              <a:rPr lang="ru-RU" sz="2400" dirty="0" smtClean="0">
                <a:solidFill>
                  <a:schemeClr val="bg1"/>
                </a:solidFill>
              </a:rPr>
              <a:t>бит;              3</a:t>
            </a:r>
            <a:r>
              <a:rPr lang="ru-RU" sz="2400" dirty="0">
                <a:solidFill>
                  <a:schemeClr val="bg1"/>
                </a:solidFill>
              </a:rPr>
              <a:t>) 3 </a:t>
            </a:r>
            <a:r>
              <a:rPr lang="ru-RU" sz="2400" dirty="0" smtClean="0">
                <a:solidFill>
                  <a:schemeClr val="bg1"/>
                </a:solidFill>
              </a:rPr>
              <a:t>бита;             4</a:t>
            </a:r>
            <a:r>
              <a:rPr lang="ru-RU" sz="2400" dirty="0">
                <a:solidFill>
                  <a:schemeClr val="bg1"/>
                </a:solidFill>
              </a:rPr>
              <a:t>) 3 байта.</a:t>
            </a:r>
          </a:p>
          <a:p>
            <a:pPr algn="just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7890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/>
              <a:t>Задача 1</a:t>
            </a:r>
            <a:endParaRPr lang="ru-RU" sz="3200" b="1" i="1" u="sng" dirty="0"/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492896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19672" y="292494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Запишите в тетрадь название сайта. Ответы также записывайте в тетрадь.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002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2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/>
              <a:t>Информационное сообщение объемом 3 </a:t>
            </a:r>
            <a:r>
              <a:rPr lang="ru-RU" sz="2400" dirty="0" err="1"/>
              <a:t>Кбайта</a:t>
            </a:r>
            <a:r>
              <a:rPr lang="ru-RU" sz="2400" dirty="0"/>
              <a:t> содержит 6144 символа. Сколько символов содержит алфавит, при помощи которого было записано это сообщение</a:t>
            </a:r>
            <a:r>
              <a:rPr lang="ru-RU" sz="2400" dirty="0" smtClean="0"/>
              <a:t>?</a:t>
            </a:r>
          </a:p>
          <a:p>
            <a:pPr lvl="0" indent="360363" algn="just"/>
            <a:endParaRPr lang="ru-RU" sz="2400" dirty="0"/>
          </a:p>
          <a:p>
            <a:pPr algn="just"/>
            <a:r>
              <a:rPr lang="ru-RU" sz="2400" dirty="0" smtClean="0"/>
              <a:t>1)4;                        2</a:t>
            </a:r>
            <a:r>
              <a:rPr lang="ru-RU" sz="2400" dirty="0"/>
              <a:t>) </a:t>
            </a:r>
            <a:r>
              <a:rPr lang="ru-RU" sz="2400" dirty="0" smtClean="0"/>
              <a:t>16;                        3</a:t>
            </a:r>
            <a:r>
              <a:rPr lang="ru-RU" sz="2400" dirty="0"/>
              <a:t>) </a:t>
            </a:r>
            <a:r>
              <a:rPr lang="ru-RU" sz="2400" dirty="0" smtClean="0"/>
              <a:t>8;                          4)32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890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3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72677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>
                <a:solidFill>
                  <a:schemeClr val="bg1"/>
                </a:solidFill>
              </a:rPr>
              <a:t>Учитывая, что каждый символ кодируется 16-ю битами, оцените информационный объем следующей пушкинской фразы в кодировке </a:t>
            </a:r>
            <a:r>
              <a:rPr lang="en-US" sz="2400" dirty="0">
                <a:solidFill>
                  <a:schemeClr val="bg1"/>
                </a:solidFill>
              </a:rPr>
              <a:t>Unicode</a:t>
            </a:r>
            <a:r>
              <a:rPr lang="ru-RU" sz="2400" dirty="0">
                <a:solidFill>
                  <a:schemeClr val="bg1"/>
                </a:solidFill>
              </a:rPr>
              <a:t>:</a:t>
            </a:r>
          </a:p>
          <a:p>
            <a:pPr indent="360363" algn="just"/>
            <a:r>
              <a:rPr lang="ru-RU" sz="2400" dirty="0">
                <a:solidFill>
                  <a:schemeClr val="bg1"/>
                </a:solidFill>
              </a:rPr>
              <a:t>Привычка свыше нам дана: Замена </a:t>
            </a:r>
            <a:r>
              <a:rPr lang="ru-RU" sz="2400" dirty="0" err="1">
                <a:solidFill>
                  <a:schemeClr val="bg1"/>
                </a:solidFill>
              </a:rPr>
              <a:t>счастию</a:t>
            </a:r>
            <a:r>
              <a:rPr lang="ru-RU" sz="2400" dirty="0">
                <a:solidFill>
                  <a:schemeClr val="bg1"/>
                </a:solidFill>
              </a:rPr>
              <a:t> она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sz="2400" dirty="0"/>
          </a:p>
          <a:p>
            <a:r>
              <a:rPr lang="ru-RU" sz="2400" dirty="0">
                <a:solidFill>
                  <a:schemeClr val="bg1"/>
                </a:solidFill>
              </a:rPr>
              <a:t>1)44 </a:t>
            </a:r>
            <a:r>
              <a:rPr lang="ru-RU" sz="2400" dirty="0" smtClean="0">
                <a:solidFill>
                  <a:schemeClr val="bg1"/>
                </a:solidFill>
              </a:rPr>
              <a:t>бита;        2) </a:t>
            </a:r>
            <a:r>
              <a:rPr lang="ru-RU" sz="2400" dirty="0">
                <a:solidFill>
                  <a:schemeClr val="bg1"/>
                </a:solidFill>
              </a:rPr>
              <a:t>704 </a:t>
            </a:r>
            <a:r>
              <a:rPr lang="ru-RU" sz="2400" dirty="0" smtClean="0">
                <a:solidFill>
                  <a:schemeClr val="bg1"/>
                </a:solidFill>
              </a:rPr>
              <a:t>бита;       3</a:t>
            </a:r>
            <a:r>
              <a:rPr lang="ru-RU" sz="2400" dirty="0">
                <a:solidFill>
                  <a:schemeClr val="bg1"/>
                </a:solidFill>
              </a:rPr>
              <a:t>) 44 </a:t>
            </a:r>
            <a:r>
              <a:rPr lang="ru-RU" sz="2400" dirty="0" smtClean="0">
                <a:solidFill>
                  <a:schemeClr val="bg1"/>
                </a:solidFill>
              </a:rPr>
              <a:t>байта;      4</a:t>
            </a:r>
            <a:r>
              <a:rPr lang="ru-RU" sz="2400" dirty="0">
                <a:solidFill>
                  <a:schemeClr val="bg1"/>
                </a:solidFill>
              </a:rPr>
              <a:t>) 794 байта.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1916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4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/>
              <a:t>В кодировке КОИ-8 каждый символ кодируется одним байтом. Определите количество символов в сообщении, если информационный объем сообщения в этой кодировке равен 160 бит</a:t>
            </a:r>
            <a:r>
              <a:rPr lang="ru-RU" sz="2400" dirty="0" smtClean="0"/>
              <a:t>.</a:t>
            </a:r>
          </a:p>
          <a:p>
            <a:pPr lvl="0" algn="just"/>
            <a:endParaRPr lang="ru-RU" sz="2400" dirty="0"/>
          </a:p>
          <a:p>
            <a:pPr algn="just"/>
            <a:r>
              <a:rPr lang="ru-RU" sz="2400" dirty="0" smtClean="0"/>
              <a:t>1)10;                    2</a:t>
            </a:r>
            <a:r>
              <a:rPr lang="ru-RU" sz="2400" dirty="0"/>
              <a:t>) </a:t>
            </a:r>
            <a:r>
              <a:rPr lang="ru-RU" sz="2400" dirty="0" smtClean="0"/>
              <a:t>16;                    3</a:t>
            </a:r>
            <a:r>
              <a:rPr lang="ru-RU" sz="2400" dirty="0"/>
              <a:t>) </a:t>
            </a:r>
            <a:r>
              <a:rPr lang="ru-RU" sz="2400" dirty="0" smtClean="0"/>
              <a:t>20;                 4</a:t>
            </a:r>
            <a:r>
              <a:rPr lang="ru-RU" sz="2400" dirty="0"/>
              <a:t>) 160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645024"/>
            <a:ext cx="1893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5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272677"/>
            <a:ext cx="84969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>
                <a:solidFill>
                  <a:schemeClr val="bg1"/>
                </a:solidFill>
              </a:rPr>
              <a:t>В </a:t>
            </a:r>
            <a:r>
              <a:rPr lang="ru-RU" sz="2400" dirty="0">
                <a:solidFill>
                  <a:schemeClr val="bg1"/>
                </a:solidFill>
              </a:rPr>
              <a:t>кодировке КОИ-8 каждый символ кодируется восемью битами. Сколько символов содержит сообщение объемом 0,5 </a:t>
            </a:r>
            <a:r>
              <a:rPr lang="ru-RU" sz="2400" dirty="0" err="1">
                <a:solidFill>
                  <a:schemeClr val="bg1"/>
                </a:solidFill>
              </a:rPr>
              <a:t>Кбайта</a:t>
            </a:r>
            <a:r>
              <a:rPr lang="ru-RU" sz="2400" dirty="0" smtClean="0">
                <a:solidFill>
                  <a:schemeClr val="bg1"/>
                </a:solidFill>
              </a:rPr>
              <a:t>?.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1)8192;               2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smtClean="0">
                <a:solidFill>
                  <a:schemeClr val="bg1"/>
                </a:solidFill>
              </a:rPr>
              <a:t>1024;                3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smtClean="0">
                <a:solidFill>
                  <a:schemeClr val="bg1"/>
                </a:solidFill>
              </a:rPr>
              <a:t>512;               4</a:t>
            </a:r>
            <a:r>
              <a:rPr lang="ru-RU" sz="2400" dirty="0">
                <a:solidFill>
                  <a:schemeClr val="bg1"/>
                </a:solidFill>
              </a:rPr>
              <a:t>) 256.</a:t>
            </a: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192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6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9694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/>
              <a:t>Сочинение </a:t>
            </a:r>
            <a:r>
              <a:rPr lang="ru-RU" sz="2400" dirty="0"/>
              <a:t>по литературе написано на 5 страницах, на каждой странице 32 строки по 48 символов. Использовалась кодировка </a:t>
            </a:r>
            <a:r>
              <a:rPr lang="ru-RU" sz="2400" dirty="0" err="1"/>
              <a:t>Unicode</a:t>
            </a:r>
            <a:r>
              <a:rPr lang="ru-RU" sz="2400" dirty="0"/>
              <a:t>, где один символ кодируется 2 байтами. Каков информационный объем всего сочинения в </a:t>
            </a:r>
            <a:r>
              <a:rPr lang="ru-RU" sz="2400" dirty="0" err="1"/>
              <a:t>Кбайтах</a:t>
            </a:r>
            <a:r>
              <a:rPr lang="ru-RU" sz="2400" dirty="0" smtClean="0"/>
              <a:t>?</a:t>
            </a:r>
          </a:p>
          <a:p>
            <a:pPr lvl="0" indent="360363" algn="just"/>
            <a:endParaRPr lang="ru-RU" sz="1000" dirty="0"/>
          </a:p>
          <a:p>
            <a:r>
              <a:rPr lang="ru-RU" sz="2400" dirty="0" smtClean="0"/>
              <a:t>1)15;                      2</a:t>
            </a:r>
            <a:r>
              <a:rPr lang="ru-RU" sz="2400" dirty="0"/>
              <a:t>) </a:t>
            </a:r>
            <a:r>
              <a:rPr lang="ru-RU" sz="2400" dirty="0" smtClean="0"/>
              <a:t>24;                  3) 48;                  4</a:t>
            </a:r>
            <a:r>
              <a:rPr lang="ru-RU" sz="2400" dirty="0"/>
              <a:t>) 56.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84984"/>
            <a:ext cx="18954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7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789040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>
                <a:solidFill>
                  <a:schemeClr val="bg1"/>
                </a:solidFill>
              </a:rPr>
              <a:t>Реферат</a:t>
            </a:r>
            <a:r>
              <a:rPr lang="ru-RU" sz="2400" dirty="0">
                <a:solidFill>
                  <a:schemeClr val="bg1"/>
                </a:solidFill>
              </a:rPr>
              <a:t>, набранный на компьютере, содержит 16 страниц, на каждой странице 50 строк, в каждой строке 64 символа. Для кодирования символов используется кодировка </a:t>
            </a:r>
            <a:r>
              <a:rPr lang="en-US" sz="2400" dirty="0">
                <a:solidFill>
                  <a:schemeClr val="bg1"/>
                </a:solidFill>
              </a:rPr>
              <a:t>Unicode</a:t>
            </a:r>
            <a:r>
              <a:rPr lang="ru-RU" sz="2400" dirty="0">
                <a:solidFill>
                  <a:schemeClr val="bg1"/>
                </a:solidFill>
              </a:rPr>
              <a:t>, при которой каждый символ кодируется 16 битами. Определите информационный объем реферата. 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/>
            <a:endParaRPr lang="ru-RU" sz="1000" dirty="0">
              <a:solidFill>
                <a:schemeClr val="bg1"/>
              </a:solidFill>
            </a:endParaRPr>
          </a:p>
          <a:p>
            <a:r>
              <a:rPr lang="ru-RU" sz="2400" dirty="0">
                <a:solidFill>
                  <a:schemeClr val="bg1"/>
                </a:solidFill>
              </a:rPr>
              <a:t>1)320 байт</a:t>
            </a:r>
            <a:r>
              <a:rPr lang="ru-RU" sz="2400" dirty="0" smtClean="0">
                <a:solidFill>
                  <a:schemeClr val="bg1"/>
                </a:solidFill>
              </a:rPr>
              <a:t>;       2</a:t>
            </a:r>
            <a:r>
              <a:rPr lang="ru-RU" sz="2400" dirty="0">
                <a:solidFill>
                  <a:schemeClr val="bg1"/>
                </a:solidFill>
              </a:rPr>
              <a:t>) 100 Кбайт</a:t>
            </a:r>
            <a:r>
              <a:rPr lang="ru-RU" sz="2400" dirty="0" smtClean="0">
                <a:solidFill>
                  <a:schemeClr val="bg1"/>
                </a:solidFill>
              </a:rPr>
              <a:t>;        3</a:t>
            </a:r>
            <a:r>
              <a:rPr lang="ru-RU" sz="2400" dirty="0">
                <a:solidFill>
                  <a:schemeClr val="bg1"/>
                </a:solidFill>
              </a:rPr>
              <a:t>) 128 Кбайт</a:t>
            </a:r>
            <a:r>
              <a:rPr lang="ru-RU" sz="2400" dirty="0" smtClean="0">
                <a:solidFill>
                  <a:schemeClr val="bg1"/>
                </a:solidFill>
              </a:rPr>
              <a:t>;       4</a:t>
            </a:r>
            <a:r>
              <a:rPr lang="ru-RU" sz="2400" dirty="0">
                <a:solidFill>
                  <a:schemeClr val="bg1"/>
                </a:solidFill>
              </a:rPr>
              <a:t>) 1 Мбайт.</a:t>
            </a: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021288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Система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условных знаков для представления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информации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043608" y="1196752"/>
            <a:ext cx="6120680" cy="4248472"/>
            <a:chOff x="617" y="2366"/>
            <a:chExt cx="7920" cy="7920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3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8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59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6660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1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2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3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4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6665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6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7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8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9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0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1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2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6673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6674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5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6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7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79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0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1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2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3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4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5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6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6687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8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90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192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8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4969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/>
              <a:t>Реферат </a:t>
            </a:r>
            <a:r>
              <a:rPr lang="ru-RU" sz="2400" dirty="0"/>
              <a:t>учащегося по истории имеет объем 110 Кбайт. Каждая его страница содержит 40 строк по 64 символа. При этом в кодировке один символ кодируется 16 битами. Сколько страниц в реферате</a:t>
            </a:r>
            <a:r>
              <a:rPr lang="ru-RU" sz="2400" dirty="0" smtClean="0"/>
              <a:t>?</a:t>
            </a:r>
          </a:p>
          <a:p>
            <a:pPr lvl="0" indent="360363" algn="just"/>
            <a:endParaRPr lang="ru-RU" sz="1000" dirty="0"/>
          </a:p>
          <a:p>
            <a:pPr indent="360363"/>
            <a:r>
              <a:rPr lang="ru-RU" sz="2400" dirty="0"/>
              <a:t>1)25</a:t>
            </a:r>
            <a:r>
              <a:rPr lang="ru-RU" sz="2400" dirty="0" smtClean="0"/>
              <a:t>;                2</a:t>
            </a:r>
            <a:r>
              <a:rPr lang="ru-RU" sz="2400" dirty="0"/>
              <a:t>) </a:t>
            </a:r>
            <a:r>
              <a:rPr lang="ru-RU" sz="2400" dirty="0" smtClean="0"/>
              <a:t>18;              3</a:t>
            </a:r>
            <a:r>
              <a:rPr lang="ru-RU" sz="2400" dirty="0"/>
              <a:t>) </a:t>
            </a:r>
            <a:r>
              <a:rPr lang="ru-RU" sz="2400" dirty="0" smtClean="0"/>
              <a:t>20;                 4) </a:t>
            </a:r>
            <a:r>
              <a:rPr lang="ru-RU" sz="2400" dirty="0"/>
              <a:t>22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40968"/>
            <a:ext cx="1925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9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717032"/>
            <a:ext cx="8496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>
                <a:solidFill>
                  <a:schemeClr val="bg1"/>
                </a:solidFill>
              </a:rPr>
              <a:t>Автоматическое </a:t>
            </a:r>
            <a:r>
              <a:rPr lang="ru-RU" sz="2400" dirty="0">
                <a:solidFill>
                  <a:schemeClr val="bg1"/>
                </a:solidFill>
              </a:rPr>
              <a:t>устройство осуществило перекодировку информационного сообщения на русском языке, первоначально записанного в 16-битном коде </a:t>
            </a:r>
            <a:r>
              <a:rPr lang="ru-RU" sz="2400" dirty="0" err="1">
                <a:solidFill>
                  <a:schemeClr val="bg1"/>
                </a:solidFill>
              </a:rPr>
              <a:t>Unicode</a:t>
            </a:r>
            <a:r>
              <a:rPr lang="ru-RU" sz="2400" dirty="0">
                <a:solidFill>
                  <a:schemeClr val="bg1"/>
                </a:solidFill>
              </a:rPr>
              <a:t>, в 8-битную кодировку КОИ-8. При этом информационное сообщение уменьшилось на 160 бит. Какова длина сообщения в символах</a:t>
            </a:r>
            <a:r>
              <a:rPr lang="ru-RU" sz="2400" dirty="0" smtClean="0">
                <a:solidFill>
                  <a:schemeClr val="bg1"/>
                </a:solidFill>
              </a:rPr>
              <a:t>?</a:t>
            </a:r>
          </a:p>
          <a:p>
            <a:pPr lvl="0" indent="360363" algn="just"/>
            <a:endParaRPr lang="ru-RU" sz="2400" dirty="0">
              <a:solidFill>
                <a:schemeClr val="bg1"/>
              </a:solidFill>
            </a:endParaRPr>
          </a:p>
          <a:p>
            <a:pPr indent="360363" algn="just"/>
            <a:r>
              <a:rPr lang="ru-RU" sz="2400" dirty="0" smtClean="0">
                <a:solidFill>
                  <a:schemeClr val="bg1"/>
                </a:solidFill>
              </a:rPr>
              <a:t>1)2;                2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smtClean="0">
                <a:solidFill>
                  <a:schemeClr val="bg1"/>
                </a:solidFill>
              </a:rPr>
              <a:t>18;                  3</a:t>
            </a:r>
            <a:r>
              <a:rPr lang="ru-RU" sz="2400" dirty="0">
                <a:solidFill>
                  <a:schemeClr val="bg1"/>
                </a:solidFill>
              </a:rPr>
              <a:t>) </a:t>
            </a:r>
            <a:r>
              <a:rPr lang="ru-RU" sz="2400" dirty="0" smtClean="0">
                <a:solidFill>
                  <a:schemeClr val="bg1"/>
                </a:solidFill>
              </a:rPr>
              <a:t>20;                4</a:t>
            </a:r>
            <a:r>
              <a:rPr lang="ru-RU" sz="2400" dirty="0">
                <a:solidFill>
                  <a:schemeClr val="bg1"/>
                </a:solidFill>
              </a:rPr>
              <a:t>) 22.</a:t>
            </a: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2089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10</a:t>
            </a:r>
            <a:endParaRPr lang="ru-RU" sz="32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849694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400" dirty="0" smtClean="0"/>
              <a:t>Текстовый </a:t>
            </a:r>
            <a:r>
              <a:rPr lang="ru-RU" sz="2400" dirty="0"/>
              <a:t>документ, состоящий из 3072 символов, хранился в 8-битной кодировке КОИ-8. Этот документ был преобразован в 16-битную кодировку </a:t>
            </a:r>
            <a:r>
              <a:rPr lang="ru-RU" sz="2400" dirty="0" err="1"/>
              <a:t>Unicode</a:t>
            </a:r>
            <a:r>
              <a:rPr lang="ru-RU" sz="2400" dirty="0"/>
              <a:t>. Укажите, какое дополнительное количество Кбайт потребуется для хранения документа. В ответе запишите только число</a:t>
            </a:r>
            <a:r>
              <a:rPr lang="ru-RU" sz="2400" dirty="0" smtClean="0"/>
              <a:t>.</a:t>
            </a:r>
          </a:p>
          <a:p>
            <a:pPr lvl="0" indent="360363" algn="just"/>
            <a:endParaRPr lang="ru-RU" sz="1000" dirty="0"/>
          </a:p>
          <a:p>
            <a:pPr indent="360363" algn="just"/>
            <a:r>
              <a:rPr lang="ru-RU" sz="2400" dirty="0" smtClean="0"/>
              <a:t>1)6;                   2</a:t>
            </a:r>
            <a:r>
              <a:rPr lang="ru-RU" sz="2400" dirty="0"/>
              <a:t>) </a:t>
            </a:r>
            <a:r>
              <a:rPr lang="ru-RU" sz="2400" dirty="0" smtClean="0"/>
              <a:t>32;                  3</a:t>
            </a:r>
            <a:r>
              <a:rPr lang="ru-RU" sz="2400" dirty="0"/>
              <a:t>) </a:t>
            </a:r>
            <a:r>
              <a:rPr lang="ru-RU" sz="2400" dirty="0" smtClean="0"/>
              <a:t>16;                 4)8</a:t>
            </a:r>
            <a:r>
              <a:rPr lang="ru-RU" sz="2400" dirty="0"/>
              <a:t>.</a:t>
            </a:r>
          </a:p>
          <a:p>
            <a:pPr lvl="0" indent="360363"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573016"/>
            <a:ext cx="2002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u="sng" dirty="0" smtClean="0"/>
              <a:t>Задача 11</a:t>
            </a:r>
            <a:endParaRPr lang="ru-RU" sz="32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077072"/>
            <a:ext cx="84969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363" algn="just"/>
            <a:r>
              <a:rPr lang="ru-RU" sz="2200" dirty="0" smtClean="0">
                <a:solidFill>
                  <a:schemeClr val="bg1"/>
                </a:solidFill>
              </a:rPr>
              <a:t>В </a:t>
            </a:r>
            <a:r>
              <a:rPr lang="ru-RU" sz="2200" dirty="0">
                <a:solidFill>
                  <a:schemeClr val="bg1"/>
                </a:solidFill>
              </a:rPr>
              <a:t>марафоне участвуют 12 спортсменов. Специальное устройство регистрирует прохождение финиша, записывая его номер с использованием минимально возможного количества бит, одинакового для каждого бегуна. Каков информационный объем сообщения, записанного устройством, после того как финиш пересекли 8 спортсменов</a:t>
            </a:r>
            <a:r>
              <a:rPr lang="ru-RU" sz="2200" dirty="0" smtClean="0">
                <a:solidFill>
                  <a:schemeClr val="bg1"/>
                </a:solidFill>
              </a:rPr>
              <a:t>?</a:t>
            </a:r>
          </a:p>
          <a:p>
            <a:pPr lvl="0" indent="360363" algn="just"/>
            <a:endParaRPr lang="ru-RU" sz="1000" dirty="0">
              <a:solidFill>
                <a:schemeClr val="bg1"/>
              </a:solidFill>
            </a:endParaRPr>
          </a:p>
          <a:p>
            <a:pPr indent="360363" algn="just"/>
            <a:r>
              <a:rPr lang="ru-RU" sz="2200" dirty="0">
                <a:solidFill>
                  <a:schemeClr val="bg1"/>
                </a:solidFill>
              </a:rPr>
              <a:t>1)6 байт</a:t>
            </a:r>
            <a:r>
              <a:rPr lang="ru-RU" sz="2200" dirty="0" smtClean="0">
                <a:solidFill>
                  <a:schemeClr val="bg1"/>
                </a:solidFill>
              </a:rPr>
              <a:t>;             2</a:t>
            </a:r>
            <a:r>
              <a:rPr lang="ru-RU" sz="2200" dirty="0">
                <a:solidFill>
                  <a:schemeClr val="bg1"/>
                </a:solidFill>
              </a:rPr>
              <a:t>) 32 бита</a:t>
            </a:r>
            <a:r>
              <a:rPr lang="ru-RU" sz="2200" dirty="0" smtClean="0">
                <a:solidFill>
                  <a:schemeClr val="bg1"/>
                </a:solidFill>
              </a:rPr>
              <a:t>;             3</a:t>
            </a:r>
            <a:r>
              <a:rPr lang="ru-RU" sz="2200" dirty="0">
                <a:solidFill>
                  <a:schemeClr val="bg1"/>
                </a:solidFill>
              </a:rPr>
              <a:t>) 3 байта</a:t>
            </a:r>
            <a:r>
              <a:rPr lang="ru-RU" sz="2200" dirty="0" smtClean="0">
                <a:solidFill>
                  <a:schemeClr val="bg1"/>
                </a:solidFill>
              </a:rPr>
              <a:t>;            4</a:t>
            </a:r>
            <a:r>
              <a:rPr lang="ru-RU" sz="2200" dirty="0">
                <a:solidFill>
                  <a:schemeClr val="bg1"/>
                </a:solidFill>
              </a:rPr>
              <a:t>) 48 бит.</a:t>
            </a:r>
          </a:p>
          <a:p>
            <a:pPr lvl="0" indent="360363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03648" y="2132856"/>
            <a:ext cx="7488831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Найдите в интернете ГИА – 2014. Информатика Типовые экзаменационные варианты. </a:t>
            </a:r>
          </a:p>
          <a:p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106952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983997" cy="76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80" y="4077072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Запишите в тетрадь название сайта. Решите задание №1 части 1 каждого варианта. Ответы записывайте в тетрадь.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62068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Домашнее задание: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589240"/>
            <a:ext cx="1440160" cy="109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77272"/>
            <a:ext cx="7956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олное число символов любого алфавита.</a:t>
            </a:r>
          </a:p>
          <a:p>
            <a:endParaRPr lang="ru-RU" dirty="0"/>
          </a:p>
        </p:txBody>
      </p:sp>
      <p:grpSp>
        <p:nvGrpSpPr>
          <p:cNvPr id="27780" name="Group 132"/>
          <p:cNvGrpSpPr>
            <a:grpSpLocks/>
          </p:cNvGrpSpPr>
          <p:nvPr/>
        </p:nvGrpSpPr>
        <p:grpSpPr bwMode="auto">
          <a:xfrm>
            <a:off x="1115616" y="1196752"/>
            <a:ext cx="5976664" cy="4392488"/>
            <a:chOff x="617" y="2366"/>
            <a:chExt cx="7920" cy="7920"/>
          </a:xfrm>
        </p:grpSpPr>
        <p:sp>
          <p:nvSpPr>
            <p:cNvPr id="27781" name="Rectangle 13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782" name="Rectangle 13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3" name="Rectangle 13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4" name="Rectangle 13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5" name="Rectangle 13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27786" name="Rectangle 13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7" name="Rectangle 13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8" name="Rectangle 14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89" name="Rectangle 14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0" name="Rectangle 14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7791" name="Rectangle 14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27792" name="Rectangle 14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7793" name="Rectangle 14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4" name="Rectangle 14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5" name="Rectangle 14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6" name="Rectangle 14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7797" name="Rectangle 14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8" name="Rectangle 15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99" name="Rectangle 15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0" name="Rectangle 15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1" name="Rectangle 15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2" name="Rectangle 15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7803" name="Rectangle 15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4" name="Rectangle 15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5" name="Rectangle 15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6" name="Rectangle 15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7" name="Rectangle 15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8" name="Rectangle 16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09" name="Rectangle 16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0" name="Rectangle 16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1" name="Rectangle 16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2" name="Rectangle 16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3" name="Rectangle 16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7814" name="Rectangle 16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5" name="Rectangle 16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6" name="Rectangle 16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7" name="Rectangle 16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18" name="Rectangle 17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7819" name="Rectangle 17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0" name="Rectangle 17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1" name="Rectangle 17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2" name="Rectangle 17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3" name="Rectangle 17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4" name="Rectangle 17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5" name="Rectangle 17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6" name="Rectangle 17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7827" name="Rectangle 17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7828" name="Rectangle 18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29" name="Rectangle 18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0" name="Rectangle 18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1" name="Rectangle 18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7832" name="Rectangle 18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3" name="Rectangle 18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4" name="Rectangle 18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5" name="Rectangle 18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6" name="Rectangle 18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7" name="Rectangle 18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8" name="Rectangle 19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39" name="Rectangle 19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40" name="Rectangle 19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7841" name="Rectangle 19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42" name="Rectangle 19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43" name="Rectangle 19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44" name="Rectangle 19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77272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3.</a:t>
            </a:r>
            <a:r>
              <a:rPr lang="ru-RU" sz="2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Какой арабской цифре соответствует римская цифра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endParaRPr lang="ru-RU" b="1" dirty="0"/>
          </a:p>
        </p:txBody>
      </p:sp>
      <p:grpSp>
        <p:nvGrpSpPr>
          <p:cNvPr id="28739" name="Group 67"/>
          <p:cNvGrpSpPr>
            <a:grpSpLocks/>
          </p:cNvGrpSpPr>
          <p:nvPr/>
        </p:nvGrpSpPr>
        <p:grpSpPr bwMode="auto">
          <a:xfrm>
            <a:off x="1115616" y="1268760"/>
            <a:ext cx="6480720" cy="4176464"/>
            <a:chOff x="617" y="2366"/>
            <a:chExt cx="7920" cy="7920"/>
          </a:xfrm>
        </p:grpSpPr>
        <p:sp>
          <p:nvSpPr>
            <p:cNvPr id="28740" name="Rectangle 68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28741" name="Rectangle 69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42" name="Rectangle 70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28743" name="Rectangle 71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28744" name="Rectangle 72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28745" name="Rectangle 73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8746" name="Rectangle 74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8747" name="Rectangle 75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28748" name="Rectangle 76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28749" name="Rectangle 77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8750" name="Rectangle 78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28751" name="Rectangle 79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8752" name="Rectangle 80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53" name="Rectangle 81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8754" name="Rectangle 82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55" name="Rectangle 83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8756" name="Rectangle 84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57" name="Rectangle 85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58" name="Rectangle 86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59" name="Rectangle 87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0" name="Rectangle 88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1" name="Rectangle 89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762" name="Rectangle 90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3" name="Rectangle 91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4" name="Rectangle 92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5" name="Rectangle 93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6" name="Rectangle 94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7" name="Rectangle 95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8" name="Rectangle 96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69" name="Rectangle 97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0" name="Rectangle 98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1" name="Rectangle 99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2" name="Rectangle 100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8773" name="Rectangle 101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4" name="Rectangle 102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5" name="Rectangle 103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6" name="Rectangle 104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7" name="Rectangle 105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8778" name="Rectangle 106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79" name="Rectangle 107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0" name="Rectangle 108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1" name="Rectangle 109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2" name="Rectangle 110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3" name="Rectangle 111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4" name="Rectangle 112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5" name="Rectangle 113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8786" name="Rectangle 114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8787" name="Rectangle 115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8" name="Rectangle 116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89" name="Rectangle 117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0" name="Rectangle 118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8791" name="Rectangle 119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2" name="Rectangle 120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3" name="Rectangle 121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4" name="Rectangle 122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5" name="Rectangle 123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6" name="Rectangle 124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7" name="Rectangle 125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8" name="Rectangle 126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99" name="Rectangle 127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8800" name="Rectangle 128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01" name="Rectangle 129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02" name="Rectangle 130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03" name="Rectangle 131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805264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Минимальная единица измерения информации.</a:t>
            </a:r>
          </a:p>
          <a:p>
            <a:endParaRPr lang="ru-RU" dirty="0"/>
          </a:p>
        </p:txBody>
      </p:sp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043608" y="1268760"/>
            <a:ext cx="6628159" cy="4392488"/>
            <a:chOff x="617" y="2366"/>
            <a:chExt cx="7920" cy="792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3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5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6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8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29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1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5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29737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3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4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6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7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29759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61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62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877272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5. Знания, сведения, новости для человека это -  …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ru-RU" dirty="0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827584" y="1340768"/>
            <a:ext cx="6984776" cy="4392488"/>
            <a:chOff x="617" y="2366"/>
            <a:chExt cx="7920" cy="792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0724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0742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0743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8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0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0761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2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3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4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5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6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7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8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0769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0770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1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2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3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0774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5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6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7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8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79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0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1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2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0783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4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5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86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119336"/>
            <a:ext cx="7308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6. Структурная единица текста.</a:t>
            </a:r>
          </a:p>
          <a:p>
            <a:endParaRPr lang="ru-RU" dirty="0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755576" y="1340768"/>
            <a:ext cx="7128792" cy="4536504"/>
            <a:chOff x="617" y="2366"/>
            <a:chExt cx="7920" cy="7920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9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1750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1751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1752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1766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1767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1774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1776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1778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1779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1780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1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4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1785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6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7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8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9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0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1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2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1793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1794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5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7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99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0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1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2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4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5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1807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8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09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10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500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7. Алфавит – </a:t>
            </a: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набор всех допустимых символов знаковой системы.</a:t>
            </a:r>
          </a:p>
          <a:p>
            <a:endParaRPr lang="ru-RU" dirty="0"/>
          </a:p>
        </p:txBody>
      </p:sp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899592" y="1340768"/>
            <a:ext cx="6840760" cy="4248472"/>
            <a:chOff x="617" y="2366"/>
            <a:chExt cx="7920" cy="7920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2783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84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785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2786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2787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2788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2789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2790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2791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2792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2793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2794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2795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2796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2797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2798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2799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2800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2801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2802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803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2804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2805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806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2807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2808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2809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2810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1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2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3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4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5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6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32817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2818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19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0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1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2822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3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4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5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6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7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8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29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30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2831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32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33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34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11933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ru-RU" sz="2400" b="1" i="1" dirty="0">
                <a:solidFill>
                  <a:schemeClr val="bg1">
                    <a:lumMod val="95000"/>
                  </a:schemeClr>
                </a:solidFill>
              </a:rPr>
              <a:t>Е</a:t>
            </a:r>
            <a:r>
              <a:rPr lang="ru-RU" sz="2400" i="1" dirty="0" smtClean="0">
                <a:solidFill>
                  <a:schemeClr val="bg1">
                    <a:lumMod val="95000"/>
                  </a:schemeClr>
                </a:solidFill>
              </a:rPr>
              <a:t>диница измерения информации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827584" y="1484784"/>
            <a:ext cx="6624736" cy="4104456"/>
            <a:chOff x="617" y="2366"/>
            <a:chExt cx="7920" cy="7920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27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349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42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щ</a:t>
              </a: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493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49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565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637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70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781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421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4937" y="23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277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11</a:t>
              </a: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4217" y="95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3497" y="30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421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34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493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637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565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7097" y="38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ь</a:t>
              </a:r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349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277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33817" name="Rectangle 25"/>
            <p:cNvSpPr>
              <a:spLocks noChangeArrowheads="1"/>
            </p:cNvSpPr>
            <p:nvPr/>
          </p:nvSpPr>
          <p:spPr bwMode="auto">
            <a:xfrm>
              <a:off x="4217" y="45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42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34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3820" name="Rectangle 28"/>
            <p:cNvSpPr>
              <a:spLocks noChangeArrowheads="1"/>
            </p:cNvSpPr>
            <p:nvPr/>
          </p:nvSpPr>
          <p:spPr bwMode="auto">
            <a:xfrm>
              <a:off x="49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3821" name="Rectangle 29"/>
            <p:cNvSpPr>
              <a:spLocks noChangeArrowheads="1"/>
            </p:cNvSpPr>
            <p:nvPr/>
          </p:nvSpPr>
          <p:spPr bwMode="auto">
            <a:xfrm>
              <a:off x="63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56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</a:p>
          </p:txBody>
        </p:sp>
        <p:sp>
          <p:nvSpPr>
            <p:cNvPr id="33823" name="Rectangle 31"/>
            <p:cNvSpPr>
              <a:spLocks noChangeArrowheads="1"/>
            </p:cNvSpPr>
            <p:nvPr/>
          </p:nvSpPr>
          <p:spPr bwMode="auto">
            <a:xfrm>
              <a:off x="709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я</a:t>
              </a:r>
            </a:p>
          </p:txBody>
        </p:sp>
        <p:sp>
          <p:nvSpPr>
            <p:cNvPr id="33824" name="Rectangle 32"/>
            <p:cNvSpPr>
              <a:spLocks noChangeArrowheads="1"/>
            </p:cNvSpPr>
            <p:nvPr/>
          </p:nvSpPr>
          <p:spPr bwMode="auto">
            <a:xfrm>
              <a:off x="205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3825" name="Rectangle 33"/>
            <p:cNvSpPr>
              <a:spLocks noChangeArrowheads="1"/>
            </p:cNvSpPr>
            <p:nvPr/>
          </p:nvSpPr>
          <p:spPr bwMode="auto">
            <a:xfrm>
              <a:off x="133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</a:p>
          </p:txBody>
        </p:sp>
        <p:sp>
          <p:nvSpPr>
            <p:cNvPr id="33826" name="Rectangle 34"/>
            <p:cNvSpPr>
              <a:spLocks noChangeArrowheads="1"/>
            </p:cNvSpPr>
            <p:nvPr/>
          </p:nvSpPr>
          <p:spPr bwMode="auto">
            <a:xfrm>
              <a:off x="277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3827" name="Rectangle 35"/>
            <p:cNvSpPr>
              <a:spLocks noChangeArrowheads="1"/>
            </p:cNvSpPr>
            <p:nvPr/>
          </p:nvSpPr>
          <p:spPr bwMode="auto">
            <a:xfrm>
              <a:off x="617" y="52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3828" name="Rectangle 36"/>
            <p:cNvSpPr>
              <a:spLocks noChangeArrowheads="1"/>
            </p:cNvSpPr>
            <p:nvPr/>
          </p:nvSpPr>
          <p:spPr bwMode="auto">
            <a:xfrm>
              <a:off x="421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349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49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205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133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2777" y="596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</a:p>
          </p:txBody>
        </p:sp>
        <p:sp>
          <p:nvSpPr>
            <p:cNvPr id="33834" name="Rectangle 42"/>
            <p:cNvSpPr>
              <a:spLocks noChangeArrowheads="1"/>
            </p:cNvSpPr>
            <p:nvPr/>
          </p:nvSpPr>
          <p:spPr bwMode="auto">
            <a:xfrm>
              <a:off x="42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33835" name="Rectangle 43"/>
            <p:cNvSpPr>
              <a:spLocks noChangeArrowheads="1"/>
            </p:cNvSpPr>
            <p:nvPr/>
          </p:nvSpPr>
          <p:spPr bwMode="auto">
            <a:xfrm>
              <a:off x="349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3836" name="Rectangle 44"/>
            <p:cNvSpPr>
              <a:spLocks noChangeArrowheads="1"/>
            </p:cNvSpPr>
            <p:nvPr/>
          </p:nvSpPr>
          <p:spPr bwMode="auto">
            <a:xfrm>
              <a:off x="49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</a:p>
          </p:txBody>
        </p:sp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205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133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</a:p>
          </p:txBody>
        </p:sp>
        <p:sp>
          <p:nvSpPr>
            <p:cNvPr id="33839" name="Rectangle 47"/>
            <p:cNvSpPr>
              <a:spLocks noChangeArrowheads="1"/>
            </p:cNvSpPr>
            <p:nvPr/>
          </p:nvSpPr>
          <p:spPr bwMode="auto">
            <a:xfrm>
              <a:off x="277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3840" name="Rectangle 48"/>
            <p:cNvSpPr>
              <a:spLocks noChangeArrowheads="1"/>
            </p:cNvSpPr>
            <p:nvPr/>
          </p:nvSpPr>
          <p:spPr bwMode="auto">
            <a:xfrm>
              <a:off x="617" y="668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3841" name="Rectangle 49"/>
            <p:cNvSpPr>
              <a:spLocks noChangeArrowheads="1"/>
            </p:cNvSpPr>
            <p:nvPr/>
          </p:nvSpPr>
          <p:spPr bwMode="auto">
            <a:xfrm>
              <a:off x="277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33842" name="Rectangle 50"/>
            <p:cNvSpPr>
              <a:spLocks noChangeArrowheads="1"/>
            </p:cNvSpPr>
            <p:nvPr/>
          </p:nvSpPr>
          <p:spPr bwMode="auto">
            <a:xfrm>
              <a:off x="421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3" name="Rectangle 51"/>
            <p:cNvSpPr>
              <a:spLocks noChangeArrowheads="1"/>
            </p:cNvSpPr>
            <p:nvPr/>
          </p:nvSpPr>
          <p:spPr bwMode="auto">
            <a:xfrm>
              <a:off x="349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4" name="Rectangle 52"/>
            <p:cNvSpPr>
              <a:spLocks noChangeArrowheads="1"/>
            </p:cNvSpPr>
            <p:nvPr/>
          </p:nvSpPr>
          <p:spPr bwMode="auto">
            <a:xfrm>
              <a:off x="4937" y="740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5" name="Rectangle 53"/>
            <p:cNvSpPr>
              <a:spLocks noChangeArrowheads="1"/>
            </p:cNvSpPr>
            <p:nvPr/>
          </p:nvSpPr>
          <p:spPr bwMode="auto">
            <a:xfrm>
              <a:off x="6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33846" name="Rectangle 54"/>
            <p:cNvSpPr>
              <a:spLocks noChangeArrowheads="1"/>
            </p:cNvSpPr>
            <p:nvPr/>
          </p:nvSpPr>
          <p:spPr bwMode="auto">
            <a:xfrm>
              <a:off x="20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7" name="Rectangle 55"/>
            <p:cNvSpPr>
              <a:spLocks noChangeArrowheads="1"/>
            </p:cNvSpPr>
            <p:nvPr/>
          </p:nvSpPr>
          <p:spPr bwMode="auto">
            <a:xfrm>
              <a:off x="277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8" name="Rectangle 56"/>
            <p:cNvSpPr>
              <a:spLocks noChangeArrowheads="1"/>
            </p:cNvSpPr>
            <p:nvPr/>
          </p:nvSpPr>
          <p:spPr bwMode="auto">
            <a:xfrm>
              <a:off x="349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49" name="Rectangle 57"/>
            <p:cNvSpPr>
              <a:spLocks noChangeArrowheads="1"/>
            </p:cNvSpPr>
            <p:nvPr/>
          </p:nvSpPr>
          <p:spPr bwMode="auto">
            <a:xfrm>
              <a:off x="421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0" name="Rectangle 58"/>
            <p:cNvSpPr>
              <a:spLocks noChangeArrowheads="1"/>
            </p:cNvSpPr>
            <p:nvPr/>
          </p:nvSpPr>
          <p:spPr bwMode="auto">
            <a:xfrm>
              <a:off x="49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1" name="Rectangle 59"/>
            <p:cNvSpPr>
              <a:spLocks noChangeArrowheads="1"/>
            </p:cNvSpPr>
            <p:nvPr/>
          </p:nvSpPr>
          <p:spPr bwMode="auto">
            <a:xfrm>
              <a:off x="565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2" name="Rectangle 60"/>
            <p:cNvSpPr>
              <a:spLocks noChangeArrowheads="1"/>
            </p:cNvSpPr>
            <p:nvPr/>
          </p:nvSpPr>
          <p:spPr bwMode="auto">
            <a:xfrm>
              <a:off x="1337" y="812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3" name="Rectangle 61"/>
            <p:cNvSpPr>
              <a:spLocks noChangeArrowheads="1"/>
            </p:cNvSpPr>
            <p:nvPr/>
          </p:nvSpPr>
          <p:spPr bwMode="auto">
            <a:xfrm>
              <a:off x="349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4" name="Rectangle 62"/>
            <p:cNvSpPr>
              <a:spLocks noChangeArrowheads="1"/>
            </p:cNvSpPr>
            <p:nvPr/>
          </p:nvSpPr>
          <p:spPr bwMode="auto">
            <a:xfrm>
              <a:off x="27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33855" name="Rectangle 63"/>
            <p:cNvSpPr>
              <a:spLocks noChangeArrowheads="1"/>
            </p:cNvSpPr>
            <p:nvPr/>
          </p:nvSpPr>
          <p:spPr bwMode="auto">
            <a:xfrm>
              <a:off x="421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6" name="Rectangle 64"/>
            <p:cNvSpPr>
              <a:spLocks noChangeArrowheads="1"/>
            </p:cNvSpPr>
            <p:nvPr/>
          </p:nvSpPr>
          <p:spPr bwMode="auto">
            <a:xfrm>
              <a:off x="565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7" name="Rectangle 65"/>
            <p:cNvSpPr>
              <a:spLocks noChangeArrowheads="1"/>
            </p:cNvSpPr>
            <p:nvPr/>
          </p:nvSpPr>
          <p:spPr bwMode="auto">
            <a:xfrm>
              <a:off x="493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58" name="Rectangle 66"/>
            <p:cNvSpPr>
              <a:spLocks noChangeArrowheads="1"/>
            </p:cNvSpPr>
            <p:nvPr/>
          </p:nvSpPr>
          <p:spPr bwMode="auto">
            <a:xfrm>
              <a:off x="6377" y="8846"/>
              <a:ext cx="7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Разгадайте кроссворд.</a:t>
            </a:r>
            <a:endParaRPr lang="ru-RU" sz="4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1262</Words>
  <Application>Microsoft Office PowerPoint</Application>
  <PresentationFormat>Экран (4:3)</PresentationFormat>
  <Paragraphs>544</Paragraphs>
  <Slides>22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Поток</vt:lpstr>
      <vt:lpstr>Формула</vt:lpstr>
      <vt:lpstr>Подготовка к ГИА   (часть А1). Умение оценивать количественные параметры информационных объектов.   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Разгадайте кроссворд.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40</cp:revision>
  <dcterms:created xsi:type="dcterms:W3CDTF">2014-08-17T15:26:53Z</dcterms:created>
  <dcterms:modified xsi:type="dcterms:W3CDTF">2014-08-21T15:08:40Z</dcterms:modified>
</cp:coreProperties>
</file>