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71" r:id="rId10"/>
    <p:sldId id="279" r:id="rId11"/>
    <p:sldId id="280" r:id="rId12"/>
    <p:sldId id="269" r:id="rId13"/>
    <p:sldId id="281" r:id="rId14"/>
    <p:sldId id="282" r:id="rId15"/>
    <p:sldId id="272" r:id="rId16"/>
    <p:sldId id="273" r:id="rId17"/>
    <p:sldId id="274" r:id="rId18"/>
    <p:sldId id="275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A2725-A4F8-4E29-A248-8317FC3E0534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1BD52-870C-42EB-8382-540B49E38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BD52-870C-42EB-8382-540B49E389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BD52-870C-42EB-8382-540B49E389A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BD52-870C-42EB-8382-540B49E389A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BD52-870C-42EB-8382-540B49E389A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01008"/>
            <a:ext cx="9144000" cy="23328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+mn-lt"/>
              </a:rPr>
            </a:br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Подготовка к ГИА  </a:t>
            </a:r>
            <a:br>
              <a:rPr lang="ru-RU" sz="4400" dirty="0" smtClean="0">
                <a:solidFill>
                  <a:srgbClr val="002060"/>
                </a:solidFill>
                <a:latin typeface="+mn-lt"/>
              </a:rPr>
            </a:br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(часть А1).</a:t>
            </a:r>
            <a:br>
              <a:rPr lang="ru-RU" sz="4400" dirty="0" smtClean="0">
                <a:solidFill>
                  <a:srgbClr val="002060"/>
                </a:solidFill>
                <a:latin typeface="+mn-lt"/>
              </a:rPr>
            </a:br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А2.  Умение определять значение логического выражения. </a:t>
            </a:r>
            <a:br>
              <a:rPr lang="ru-RU" sz="4400" dirty="0" smtClean="0">
                <a:solidFill>
                  <a:srgbClr val="002060"/>
                </a:solidFill>
                <a:latin typeface="+mn-lt"/>
              </a:rPr>
            </a:br>
            <a:r>
              <a:rPr lang="ru-RU" sz="4400" dirty="0" smtClean="0">
                <a:solidFill>
                  <a:srgbClr val="00206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4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554" name="AutoShape 2" descr="http://liubavyshka.ru/_ph/64/2/443953513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://liubavyshka.ru/_ph/64/2/443953513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Картинки по запросу школьные смайл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293096"/>
            <a:ext cx="2112010" cy="211182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331" y="398207"/>
            <a:ext cx="88204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Логическая операция ДИЗЪЮНКЦИЯ (логическое сложение):</a:t>
            </a:r>
            <a:endParaRPr lang="ru-RU" sz="2000" dirty="0" smtClean="0"/>
          </a:p>
          <a:p>
            <a:r>
              <a:rPr lang="ru-RU" b="1" dirty="0" smtClean="0"/>
              <a:t> </a:t>
            </a:r>
            <a:endParaRPr lang="ru-RU" sz="800" dirty="0" smtClean="0"/>
          </a:p>
          <a:p>
            <a:pPr lvl="0"/>
            <a:r>
              <a:rPr lang="ru-RU" dirty="0" smtClean="0"/>
              <a:t>в естественном языке соответствует союзу </a:t>
            </a:r>
            <a:r>
              <a:rPr lang="ru-RU" b="1" dirty="0" smtClean="0"/>
              <a:t>или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обозначение </a:t>
            </a:r>
            <a:r>
              <a:rPr lang="en-US" b="1" dirty="0" smtClean="0">
                <a:sym typeface="Symbol"/>
              </a:rPr>
              <a:t></a:t>
            </a:r>
            <a:r>
              <a:rPr lang="en-US" dirty="0" smtClean="0"/>
              <a:t>;</a:t>
            </a:r>
            <a:r>
              <a:rPr lang="ru-RU" dirty="0" smtClean="0"/>
              <a:t>    в языках программирования обозначение </a:t>
            </a:r>
            <a:r>
              <a:rPr lang="en-US" b="1" dirty="0" smtClean="0"/>
              <a:t>Or</a:t>
            </a:r>
            <a:r>
              <a:rPr lang="ru-RU" dirty="0" smtClean="0"/>
              <a:t>.</a:t>
            </a:r>
          </a:p>
          <a:p>
            <a:pPr indent="354013" algn="just"/>
            <a:r>
              <a:rPr lang="ru-RU" b="1" i="1" dirty="0" smtClean="0"/>
              <a:t>Дизъюнкция</a:t>
            </a:r>
            <a:r>
              <a:rPr lang="ru-RU" b="1" dirty="0" smtClean="0"/>
              <a:t> – это логическая операция, ставящая в соответствие каждым двум простым высказываниям составное высказывание, являющееся ложным тогда и только тогда, когда оба исходных высказывания ложны, и истинным, когда хотя бы одно из двух образующих его высказываний истинно.</a:t>
            </a:r>
          </a:p>
          <a:p>
            <a:pPr indent="354013" algn="just"/>
            <a:r>
              <a:rPr lang="ru-RU" dirty="0" smtClean="0"/>
              <a:t>В алгебре множеств дизъюнкции соответствует операция </a:t>
            </a:r>
            <a:r>
              <a:rPr lang="ru-RU" i="1" dirty="0" smtClean="0"/>
              <a:t>объединения множеств</a:t>
            </a:r>
            <a:r>
              <a:rPr lang="ru-RU" dirty="0" smtClean="0"/>
              <a:t>, то есть множеству, получившемуся в результате сложения множеств </a:t>
            </a:r>
            <a:r>
              <a:rPr lang="ru-RU" i="1" dirty="0" smtClean="0"/>
              <a:t>А</a:t>
            </a:r>
            <a:r>
              <a:rPr lang="ru-RU" dirty="0" smtClean="0"/>
              <a:t> и </a:t>
            </a:r>
            <a:r>
              <a:rPr lang="ru-RU" i="1" dirty="0" smtClean="0"/>
              <a:t>В</a:t>
            </a:r>
            <a:r>
              <a:rPr lang="ru-RU" dirty="0" smtClean="0"/>
              <a:t>, соответствует множество, состоящее из элементов, принадлежащих либо множеству А, либо множеству В.</a:t>
            </a:r>
          </a:p>
          <a:p>
            <a:pPr indent="354013" algn="just"/>
            <a:endParaRPr lang="ru-RU" dirty="0" smtClean="0"/>
          </a:p>
          <a:p>
            <a:r>
              <a:rPr lang="ru-RU" dirty="0" smtClean="0"/>
              <a:t> </a:t>
            </a:r>
            <a:r>
              <a:rPr lang="ru-RU" b="1" dirty="0" smtClean="0"/>
              <a:t>                 Таблица истинности                        Диаграмма Эйлера-Венна</a:t>
            </a: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4077072"/>
          <a:ext cx="4690110" cy="2492896"/>
        </p:xfrm>
        <a:graphic>
          <a:graphicData uri="http://schemas.openxmlformats.org/drawingml/2006/table">
            <a:tbl>
              <a:tblPr/>
              <a:tblGrid>
                <a:gridCol w="608965"/>
                <a:gridCol w="629920"/>
                <a:gridCol w="1108075"/>
                <a:gridCol w="2343150"/>
              </a:tblGrid>
              <a:tr h="664096">
                <a:tc gridSpan="3"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sym typeface="Symbol"/>
                        </a:rPr>
                        <a:t>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5364088" y="4651322"/>
          <a:ext cx="2304256" cy="1485804"/>
        </p:xfrm>
        <a:graphic>
          <a:graphicData uri="http://schemas.openxmlformats.org/presentationml/2006/ole">
            <p:oleObj spid="_x0000_s78851" name="Точечный рисунок" r:id="rId3" imgW="1457143" imgH="94285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4086" y="287633"/>
            <a:ext cx="8820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Логическая операция ИНВЕРСИЯ (отрицание):</a:t>
            </a:r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pPr lvl="0"/>
            <a:r>
              <a:rPr lang="ru-RU" dirty="0" smtClean="0"/>
              <a:t>в естественном языке соответствует словам </a:t>
            </a:r>
            <a:r>
              <a:rPr lang="ru-RU" b="1" dirty="0" smtClean="0"/>
              <a:t>неверно, что</a:t>
            </a:r>
            <a:r>
              <a:rPr lang="ru-RU" dirty="0" smtClean="0"/>
              <a:t>… и частице </a:t>
            </a:r>
            <a:r>
              <a:rPr lang="ru-RU" b="1" dirty="0" smtClean="0"/>
              <a:t>не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обозначение  А ,         А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в языках программирования обозначение </a:t>
            </a:r>
            <a:r>
              <a:rPr lang="en-US" b="1" dirty="0" smtClean="0"/>
              <a:t>Not</a:t>
            </a:r>
            <a:r>
              <a:rPr lang="ru-RU" dirty="0" smtClean="0"/>
              <a:t>.</a:t>
            </a:r>
          </a:p>
          <a:p>
            <a:pPr indent="354013" algn="just"/>
            <a:r>
              <a:rPr lang="ru-RU" b="1" i="1" dirty="0" smtClean="0"/>
              <a:t>Инверсия</a:t>
            </a:r>
            <a:r>
              <a:rPr lang="ru-RU" b="1" dirty="0" smtClean="0"/>
              <a:t> – это логическая операция, которая каждому простому высказыванию ставит в соответствие составное высказывание, заключающееся в том, что исходное высказывание отрицается.</a:t>
            </a:r>
          </a:p>
          <a:p>
            <a:pPr indent="354013" algn="just"/>
            <a:r>
              <a:rPr lang="ru-RU" dirty="0" smtClean="0"/>
              <a:t>В алгебре множеств логическому отрицанию соответствует операция </a:t>
            </a:r>
            <a:r>
              <a:rPr lang="ru-RU" i="1" dirty="0" smtClean="0"/>
              <a:t>дополнения до универсального множества</a:t>
            </a:r>
            <a:r>
              <a:rPr lang="ru-RU" dirty="0" smtClean="0"/>
              <a:t>, то есть множеству, получившемуся в результате отрицания множества </a:t>
            </a:r>
            <a:r>
              <a:rPr lang="ru-RU" i="1" dirty="0" smtClean="0"/>
              <a:t>А</a:t>
            </a:r>
            <a:r>
              <a:rPr lang="ru-RU" dirty="0" smtClean="0"/>
              <a:t>, соответствует множество , дополняющее его до универсального множества.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                Таблица истинности                              Диаграмма Эйлера-Венна</a:t>
            </a:r>
            <a:endParaRPr lang="ru-RU" dirty="0" smtClean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619672" y="119675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051720" y="119675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39752" y="11967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584" y="4221088"/>
          <a:ext cx="5400600" cy="1547495"/>
        </p:xfrm>
        <a:graphic>
          <a:graphicData uri="http://schemas.openxmlformats.org/drawingml/2006/table">
            <a:tbl>
              <a:tblPr/>
              <a:tblGrid>
                <a:gridCol w="697017"/>
                <a:gridCol w="1083923"/>
                <a:gridCol w="854266"/>
                <a:gridCol w="2765394"/>
              </a:tblGrid>
              <a:tr h="267335">
                <a:tc gridSpan="3"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не 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055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5148064" y="4437112"/>
          <a:ext cx="2664296" cy="1464665"/>
        </p:xfrm>
        <a:graphic>
          <a:graphicData uri="http://schemas.openxmlformats.org/presentationml/2006/ole">
            <p:oleObj spid="_x0000_s79875" name="Точечный рисунок" r:id="rId4" imgW="1457143" imgH="94285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55576" y="620688"/>
            <a:ext cx="81060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Найдите </a:t>
            </a:r>
            <a:r>
              <a:rPr lang="ru-RU" sz="4000" dirty="0" smtClean="0">
                <a:solidFill>
                  <a:srgbClr val="002060"/>
                </a:solidFill>
              </a:rPr>
              <a:t>значения выражений: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556792"/>
            <a:ext cx="51125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  (</a:t>
            </a:r>
            <a:r>
              <a:rPr lang="ru-RU" sz="3200" dirty="0" smtClean="0"/>
              <a:t>1 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ru-RU" sz="3200" dirty="0" smtClean="0"/>
              <a:t>1</a:t>
            </a:r>
            <a:r>
              <a:rPr lang="ru-RU" dirty="0" smtClean="0"/>
              <a:t>) </a:t>
            </a:r>
            <a:r>
              <a:rPr lang="en-US" dirty="0" smtClean="0"/>
              <a:t>v</a:t>
            </a:r>
            <a:r>
              <a:rPr lang="ru-RU" dirty="0" smtClean="0"/>
              <a:t> (</a:t>
            </a:r>
            <a:r>
              <a:rPr lang="ru-RU" sz="3200" dirty="0" smtClean="0"/>
              <a:t>1 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ru-RU" sz="3200" dirty="0" smtClean="0"/>
              <a:t>0</a:t>
            </a:r>
            <a:r>
              <a:rPr lang="ru-RU" dirty="0" smtClean="0"/>
              <a:t>);</a:t>
            </a:r>
          </a:p>
          <a:p>
            <a:r>
              <a:rPr lang="ru-RU" dirty="0" smtClean="0"/>
              <a:t>2)  ((</a:t>
            </a:r>
            <a:r>
              <a:rPr lang="ru-RU" sz="3200" dirty="0" smtClean="0"/>
              <a:t>1 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ru-RU" sz="3200" dirty="0" smtClean="0"/>
              <a:t>0</a:t>
            </a:r>
            <a:r>
              <a:rPr lang="ru-RU" dirty="0" smtClean="0"/>
              <a:t>) 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ru-RU" sz="3200" dirty="0" smtClean="0"/>
              <a:t>1</a:t>
            </a:r>
            <a:r>
              <a:rPr lang="ru-RU" dirty="0" smtClean="0"/>
              <a:t>)</a:t>
            </a:r>
            <a:r>
              <a:rPr lang="ru-RU" sz="3200" dirty="0" smtClean="0"/>
              <a:t> 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ru-RU" sz="3200" dirty="0" smtClean="0"/>
              <a:t>1</a:t>
            </a:r>
            <a:r>
              <a:rPr lang="ru-RU" dirty="0" smtClean="0"/>
              <a:t>);</a:t>
            </a:r>
          </a:p>
          <a:p>
            <a:pPr marL="342900" indent="-342900">
              <a:buAutoNum type="arabicParenR" startAt="3"/>
            </a:pPr>
            <a:r>
              <a:rPr lang="ru-RU" dirty="0" smtClean="0"/>
              <a:t>(</a:t>
            </a:r>
            <a:r>
              <a:rPr lang="ru-RU" sz="3200" dirty="0" smtClean="0"/>
              <a:t>0 </a:t>
            </a:r>
            <a:r>
              <a:rPr lang="en-US" dirty="0" smtClean="0">
                <a:sym typeface="Wingdings"/>
              </a:rPr>
              <a:t>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 </a:t>
            </a:r>
            <a:r>
              <a:rPr lang="ru-RU" sz="3200" dirty="0" smtClean="0"/>
              <a:t>1</a:t>
            </a:r>
            <a:r>
              <a:rPr lang="ru-RU" dirty="0" smtClean="0"/>
              <a:t>)</a:t>
            </a:r>
            <a:r>
              <a:rPr lang="ru-RU" sz="3200" dirty="0" smtClean="0"/>
              <a:t> </a:t>
            </a:r>
            <a:r>
              <a:rPr lang="en-US" dirty="0" smtClean="0">
                <a:sym typeface="Wingdings"/>
              </a:rPr>
              <a:t></a:t>
            </a:r>
            <a:r>
              <a:rPr lang="ru-RU" dirty="0" smtClean="0"/>
              <a:t> </a:t>
            </a:r>
            <a:r>
              <a:rPr lang="ru-RU" sz="3200" dirty="0" smtClean="0"/>
              <a:t>1</a:t>
            </a:r>
            <a:r>
              <a:rPr lang="ru-RU" dirty="0" smtClean="0"/>
              <a:t>);</a:t>
            </a:r>
          </a:p>
          <a:p>
            <a:pPr marL="342900" indent="-342900"/>
            <a:r>
              <a:rPr lang="ru-RU" dirty="0" smtClean="0"/>
              <a:t>4)   (</a:t>
            </a:r>
            <a:r>
              <a:rPr lang="ru-RU" sz="3200" dirty="0" smtClean="0"/>
              <a:t>1 </a:t>
            </a:r>
            <a:r>
              <a:rPr lang="en-US" dirty="0" smtClean="0">
                <a:sym typeface="Wingdings"/>
              </a:rPr>
              <a:t>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 (</a:t>
            </a:r>
            <a:r>
              <a:rPr lang="ru-RU" sz="3200" dirty="0" smtClean="0"/>
              <a:t>1 </a:t>
            </a:r>
            <a:r>
              <a:rPr lang="en-US" dirty="0" smtClean="0">
                <a:sym typeface="Wingdings"/>
              </a:rPr>
              <a:t></a:t>
            </a:r>
            <a:r>
              <a:rPr lang="ru-RU" dirty="0" smtClean="0"/>
              <a:t> </a:t>
            </a:r>
            <a:r>
              <a:rPr lang="ru-RU" sz="3200" dirty="0" smtClean="0"/>
              <a:t>1</a:t>
            </a:r>
            <a:r>
              <a:rPr lang="ru-RU" dirty="0" smtClean="0"/>
              <a:t>)</a:t>
            </a:r>
            <a:r>
              <a:rPr lang="en-US" dirty="0" smtClean="0">
                <a:sym typeface="Wingdings"/>
              </a:rPr>
              <a:t> </a:t>
            </a:r>
            <a:r>
              <a:rPr lang="ru-RU" dirty="0" smtClean="0">
                <a:sym typeface="Wingdings"/>
              </a:rPr>
              <a:t> </a:t>
            </a:r>
            <a:r>
              <a:rPr lang="ru-RU" sz="3200" dirty="0" smtClean="0"/>
              <a:t>1</a:t>
            </a:r>
            <a:r>
              <a:rPr lang="ru-RU" dirty="0" smtClean="0"/>
              <a:t>;</a:t>
            </a:r>
          </a:p>
          <a:p>
            <a:pPr marL="342900" indent="-342900">
              <a:buAutoNum type="arabicParenR" startAt="5"/>
            </a:pPr>
            <a:r>
              <a:rPr lang="ru-RU" dirty="0" smtClean="0"/>
              <a:t>((</a:t>
            </a:r>
            <a:r>
              <a:rPr lang="ru-RU" sz="3200" dirty="0" smtClean="0"/>
              <a:t>1 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ru-RU" sz="3200" dirty="0" smtClean="0"/>
              <a:t>0</a:t>
            </a:r>
            <a:r>
              <a:rPr lang="ru-RU" dirty="0" smtClean="0"/>
              <a:t>) </a:t>
            </a:r>
            <a:r>
              <a:rPr lang="en-US" dirty="0" smtClean="0">
                <a:sym typeface="Wingdings"/>
              </a:rPr>
              <a:t></a:t>
            </a:r>
            <a:r>
              <a:rPr lang="ru-RU" dirty="0" smtClean="0">
                <a:sym typeface="Wingdings"/>
              </a:rPr>
              <a:t> (</a:t>
            </a:r>
            <a:r>
              <a:rPr lang="ru-RU" dirty="0" smtClean="0"/>
              <a:t> </a:t>
            </a:r>
            <a:r>
              <a:rPr lang="ru-RU" sz="3200" dirty="0" smtClean="0"/>
              <a:t>1</a:t>
            </a:r>
            <a:r>
              <a:rPr lang="en-US" dirty="0" smtClean="0">
                <a:sym typeface="Wingdings"/>
              </a:rPr>
              <a:t> </a:t>
            </a:r>
            <a:r>
              <a:rPr lang="ru-RU" dirty="0" smtClean="0">
                <a:sym typeface="Wingdings"/>
              </a:rPr>
              <a:t> </a:t>
            </a:r>
            <a:r>
              <a:rPr lang="ru-RU" sz="3200" dirty="0" smtClean="0"/>
              <a:t>1</a:t>
            </a:r>
            <a:r>
              <a:rPr lang="ru-RU" dirty="0" smtClean="0"/>
              <a:t>)) </a:t>
            </a:r>
            <a:r>
              <a:rPr lang="en-US" dirty="0" smtClean="0">
                <a:sym typeface="Wingdings"/>
              </a:rPr>
              <a:t></a:t>
            </a:r>
            <a:r>
              <a:rPr lang="ru-RU" dirty="0" smtClean="0">
                <a:sym typeface="Wingdings"/>
              </a:rPr>
              <a:t> (</a:t>
            </a:r>
            <a:r>
              <a:rPr lang="ru-RU" sz="3200" dirty="0" smtClean="0">
                <a:sym typeface="Wingdings"/>
              </a:rPr>
              <a:t>0</a:t>
            </a:r>
            <a:r>
              <a:rPr lang="ru-RU" sz="3200" dirty="0" smtClean="0"/>
              <a:t> 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ru-RU" sz="3200" dirty="0" smtClean="0"/>
              <a:t>1</a:t>
            </a:r>
            <a:r>
              <a:rPr lang="ru-RU" dirty="0" smtClean="0"/>
              <a:t>);</a:t>
            </a:r>
          </a:p>
          <a:p>
            <a:pPr marL="342900" indent="-342900">
              <a:buAutoNum type="arabicParenR" startAt="6"/>
            </a:pPr>
            <a:r>
              <a:rPr lang="ru-RU" dirty="0" smtClean="0"/>
              <a:t>(</a:t>
            </a:r>
            <a:r>
              <a:rPr lang="ru-RU" sz="2400" dirty="0" smtClean="0"/>
              <a:t>А</a:t>
            </a:r>
            <a:r>
              <a:rPr lang="ru-RU" dirty="0" smtClean="0"/>
              <a:t> 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ru-RU" sz="3200" dirty="0" smtClean="0"/>
              <a:t>1</a:t>
            </a:r>
            <a:r>
              <a:rPr lang="ru-RU" dirty="0" smtClean="0"/>
              <a:t>) </a:t>
            </a:r>
            <a:r>
              <a:rPr lang="en-US" dirty="0" smtClean="0"/>
              <a:t>v</a:t>
            </a:r>
            <a:r>
              <a:rPr lang="ru-RU" dirty="0" smtClean="0"/>
              <a:t> (</a:t>
            </a:r>
            <a:r>
              <a:rPr lang="ru-RU" sz="2400" dirty="0" smtClean="0"/>
              <a:t>В</a:t>
            </a:r>
            <a:r>
              <a:rPr lang="ru-RU" sz="3200" dirty="0" smtClean="0"/>
              <a:t> 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ru-RU" sz="3200" dirty="0" smtClean="0"/>
              <a:t>0</a:t>
            </a:r>
            <a:r>
              <a:rPr lang="ru-RU" dirty="0" smtClean="0"/>
              <a:t>);</a:t>
            </a:r>
          </a:p>
          <a:p>
            <a:pPr marL="342900" indent="-342900"/>
            <a:r>
              <a:rPr lang="ru-RU" dirty="0" smtClean="0"/>
              <a:t>7)   ((</a:t>
            </a:r>
            <a:r>
              <a:rPr lang="ru-RU" sz="3200" dirty="0" smtClean="0"/>
              <a:t>1</a:t>
            </a:r>
            <a:r>
              <a:rPr lang="ru-RU" dirty="0" smtClean="0"/>
              <a:t> </a:t>
            </a:r>
            <a:r>
              <a:rPr lang="en-US" dirty="0" smtClean="0">
                <a:sym typeface="Wingdings"/>
              </a:rPr>
              <a:t></a:t>
            </a:r>
            <a:r>
              <a:rPr lang="ru-RU" dirty="0" smtClean="0"/>
              <a:t> </a:t>
            </a:r>
            <a:r>
              <a:rPr lang="ru-RU" sz="2400" dirty="0" smtClean="0"/>
              <a:t>А</a:t>
            </a:r>
            <a:r>
              <a:rPr lang="ru-RU" dirty="0" smtClean="0"/>
              <a:t>) </a:t>
            </a:r>
            <a:r>
              <a:rPr lang="en-US" dirty="0" smtClean="0"/>
              <a:t>v</a:t>
            </a:r>
            <a:r>
              <a:rPr lang="ru-RU" dirty="0" smtClean="0"/>
              <a:t> (</a:t>
            </a:r>
            <a:r>
              <a:rPr lang="ru-RU" sz="2400" dirty="0" smtClean="0"/>
              <a:t>В</a:t>
            </a:r>
            <a:r>
              <a:rPr lang="ru-RU" sz="3200" dirty="0" smtClean="0"/>
              <a:t> </a:t>
            </a:r>
            <a:r>
              <a:rPr lang="en-US" dirty="0" smtClean="0">
                <a:sym typeface="Wingdings"/>
              </a:rPr>
              <a:t></a:t>
            </a:r>
            <a:r>
              <a:rPr lang="ru-RU" dirty="0" smtClean="0"/>
              <a:t> </a:t>
            </a:r>
            <a:r>
              <a:rPr lang="ru-RU" sz="3200" dirty="0" smtClean="0"/>
              <a:t>0</a:t>
            </a:r>
            <a:r>
              <a:rPr lang="ru-RU" dirty="0" smtClean="0"/>
              <a:t>)) </a:t>
            </a:r>
            <a:r>
              <a:rPr lang="en-US" dirty="0" smtClean="0"/>
              <a:t>v</a:t>
            </a:r>
            <a:r>
              <a:rPr lang="ru-RU" dirty="0" smtClean="0"/>
              <a:t> </a:t>
            </a:r>
            <a:r>
              <a:rPr lang="ru-RU" sz="3200" dirty="0" smtClean="0"/>
              <a:t>1</a:t>
            </a:r>
            <a:r>
              <a:rPr lang="ru-RU" dirty="0" smtClean="0"/>
              <a:t>;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4086" y="287633"/>
            <a:ext cx="88204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Решите задание:</a:t>
            </a:r>
          </a:p>
          <a:p>
            <a:pPr algn="ctr"/>
            <a:endParaRPr lang="ru-RU" sz="2000" b="1" dirty="0" smtClean="0"/>
          </a:p>
          <a:p>
            <a:r>
              <a:rPr lang="ru-RU" sz="2000" dirty="0" smtClean="0"/>
              <a:t>Для формулы  </a:t>
            </a:r>
            <a:r>
              <a:rPr lang="ru-RU" sz="2000" i="1" dirty="0" smtClean="0"/>
              <a:t>A </a:t>
            </a:r>
            <a:r>
              <a:rPr lang="ru-RU" sz="2000" dirty="0" smtClean="0"/>
              <a:t>&amp; ( </a:t>
            </a:r>
            <a:r>
              <a:rPr lang="ru-RU" sz="2000" i="1" dirty="0" smtClean="0"/>
              <a:t>B</a:t>
            </a:r>
            <a:r>
              <a:rPr lang="ru-RU" sz="2000" dirty="0" smtClean="0"/>
              <a:t> </a:t>
            </a:r>
            <a:r>
              <a:rPr lang="en-US" sz="2000" dirty="0" smtClean="0"/>
              <a:t>v </a:t>
            </a:r>
            <a:r>
              <a:rPr lang="ru-RU" sz="2000" dirty="0" smtClean="0"/>
              <a:t> В &amp; С ) построить  таблицу истинности алгебраически.  Количество логических переменных 3, следовательно, количество строк в таблице истинности должно быть 2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= 8. Количество логических операций в формуле 5, следовательно количество столбцов в таблице истинности должно быть 3 + 5 = 8.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4" y="2924944"/>
          <a:ext cx="7848873" cy="3291840"/>
        </p:xfrm>
        <a:graphic>
          <a:graphicData uri="http://schemas.openxmlformats.org/drawingml/2006/table">
            <a:tbl>
              <a:tblPr/>
              <a:tblGrid>
                <a:gridCol w="158591"/>
                <a:gridCol w="375954"/>
                <a:gridCol w="317182"/>
                <a:gridCol w="376723"/>
                <a:gridCol w="510991"/>
                <a:gridCol w="510991"/>
                <a:gridCol w="1020453"/>
                <a:gridCol w="1987961"/>
                <a:gridCol w="2431436"/>
                <a:gridCol w="158591"/>
              </a:tblGrid>
              <a:tr h="261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 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 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 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</a:t>
                      </a:r>
                      <a:endParaRPr lang="ru-RU" sz="2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</a:t>
                      </a:r>
                      <a:endParaRPr lang="ru-RU" sz="2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</a:t>
                      </a:r>
                      <a:r>
                        <a:rPr lang="ru-RU" sz="2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&amp;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С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 v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        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) 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i="1" dirty="0" smtClean="0"/>
                        <a:t>A </a:t>
                      </a:r>
                      <a:r>
                        <a:rPr lang="ru-RU" sz="2400" dirty="0" smtClean="0"/>
                        <a:t>&amp; ( </a:t>
                      </a:r>
                      <a:r>
                        <a:rPr lang="ru-RU" sz="2400" i="1" dirty="0" smtClean="0"/>
                        <a:t>B</a:t>
                      </a:r>
                      <a:r>
                        <a:rPr lang="ru-RU" sz="2400" dirty="0" smtClean="0"/>
                        <a:t> </a:t>
                      </a:r>
                      <a:r>
                        <a:rPr lang="en-US" sz="2400" dirty="0" smtClean="0"/>
                        <a:t>v </a:t>
                      </a:r>
                      <a:r>
                        <a:rPr lang="ru-RU" sz="2400" dirty="0" smtClean="0"/>
                        <a:t> В &amp; С ) 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>
            <a:off x="2915816" y="9087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347864" y="9087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817652" y="300289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306823" y="2987125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850110" y="296241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369932" y="296065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499992" y="2924944"/>
            <a:ext cx="818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a typeface="Times New Roman"/>
              </a:rPr>
              <a:t>В </a:t>
            </a:r>
            <a:r>
              <a:rPr lang="en-US" b="1" dirty="0" smtClean="0">
                <a:solidFill>
                  <a:srgbClr val="000000"/>
                </a:solidFill>
                <a:ea typeface="Times New Roman"/>
              </a:rPr>
              <a:t>&amp;</a:t>
            </a:r>
            <a:r>
              <a:rPr lang="ru-RU" b="1" dirty="0" smtClean="0">
                <a:solidFill>
                  <a:srgbClr val="000000"/>
                </a:solidFill>
                <a:ea typeface="Times New Roman"/>
              </a:rPr>
              <a:t> С</a:t>
            </a:r>
            <a:r>
              <a:rPr lang="en-US" b="1" dirty="0" smtClean="0">
                <a:solidFill>
                  <a:srgbClr val="000000"/>
                </a:solidFill>
                <a:ea typeface="Times New Roman"/>
              </a:rPr>
              <a:t> </a:t>
            </a:r>
            <a:endParaRPr lang="ru-RU" dirty="0">
              <a:solidFill>
                <a:srgbClr val="000000"/>
              </a:solidFill>
              <a:ea typeface="Times New Roman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572000" y="299695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004048" y="299695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533182" y="29565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596291" y="29970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08720"/>
            <a:ext cx="8820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Решение:</a:t>
            </a:r>
          </a:p>
          <a:p>
            <a:pPr algn="ctr"/>
            <a:endParaRPr lang="ru-RU" sz="2000" b="1" dirty="0" smtClean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1560" y="1916832"/>
          <a:ext cx="7848873" cy="3291840"/>
        </p:xfrm>
        <a:graphic>
          <a:graphicData uri="http://schemas.openxmlformats.org/drawingml/2006/table">
            <a:tbl>
              <a:tblPr/>
              <a:tblGrid>
                <a:gridCol w="158591"/>
                <a:gridCol w="375954"/>
                <a:gridCol w="317182"/>
                <a:gridCol w="376723"/>
                <a:gridCol w="510991"/>
                <a:gridCol w="510991"/>
                <a:gridCol w="1020453"/>
                <a:gridCol w="1987961"/>
                <a:gridCol w="2431436"/>
                <a:gridCol w="158591"/>
              </a:tblGrid>
              <a:tr h="261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 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 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 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</a:t>
                      </a:r>
                      <a:endParaRPr lang="ru-RU" sz="2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</a:t>
                      </a:r>
                      <a:endParaRPr lang="ru-RU" sz="2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</a:t>
                      </a:r>
                      <a:r>
                        <a:rPr lang="ru-RU" sz="2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&amp;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С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 v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        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) 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400" i="1" dirty="0" smtClean="0"/>
                        <a:t>A </a:t>
                      </a:r>
                      <a:r>
                        <a:rPr lang="ru-RU" sz="2400" dirty="0" smtClean="0"/>
                        <a:t>&amp; ( </a:t>
                      </a:r>
                      <a:r>
                        <a:rPr lang="ru-RU" sz="2400" i="1" dirty="0" smtClean="0"/>
                        <a:t>B</a:t>
                      </a:r>
                      <a:r>
                        <a:rPr lang="ru-RU" sz="2400" dirty="0" smtClean="0"/>
                        <a:t> </a:t>
                      </a:r>
                      <a:r>
                        <a:rPr lang="en-US" sz="2400" dirty="0" smtClean="0"/>
                        <a:t>v </a:t>
                      </a:r>
                      <a:r>
                        <a:rPr lang="ru-RU" sz="2400" dirty="0" smtClean="0"/>
                        <a:t> В &amp; С ) </a:t>
                      </a:r>
                      <a:endParaRPr lang="ru-RU" sz="2400" dirty="0">
                        <a:latin typeface="+mn-lt"/>
                        <a:ea typeface="Times New Roman"/>
                      </a:endParaRP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0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1 </a:t>
                      </a:r>
                    </a:p>
                  </a:txBody>
                  <a:tcPr marL="17865" marR="17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>
            <a:off x="1961668" y="199477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411760" y="1979013"/>
            <a:ext cx="39079" cy="9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994126" y="195430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513948" y="19525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644008" y="1916832"/>
            <a:ext cx="818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a typeface="Times New Roman"/>
              </a:rPr>
              <a:t>В </a:t>
            </a:r>
            <a:r>
              <a:rPr lang="en-US" b="1" dirty="0" smtClean="0">
                <a:solidFill>
                  <a:srgbClr val="000000"/>
                </a:solidFill>
                <a:ea typeface="Times New Roman"/>
              </a:rPr>
              <a:t>&amp;</a:t>
            </a:r>
            <a:r>
              <a:rPr lang="ru-RU" b="1" dirty="0" smtClean="0">
                <a:solidFill>
                  <a:srgbClr val="000000"/>
                </a:solidFill>
                <a:ea typeface="Times New Roman"/>
              </a:rPr>
              <a:t> С</a:t>
            </a:r>
            <a:r>
              <a:rPr lang="en-US" b="1" dirty="0" smtClean="0">
                <a:solidFill>
                  <a:srgbClr val="000000"/>
                </a:solidFill>
                <a:ea typeface="Times New Roman"/>
              </a:rPr>
              <a:t> </a:t>
            </a:r>
            <a:endParaRPr lang="ru-RU" dirty="0">
              <a:solidFill>
                <a:srgbClr val="000000"/>
              </a:solidFill>
              <a:ea typeface="Times New Roman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716016" y="19888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148064" y="19888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677198" y="194842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740307" y="19889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14374" y="428625"/>
            <a:ext cx="810609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Зайдите на сайт Е. В. Осиповой, откройте задания на часть А2 «</a:t>
            </a:r>
            <a:r>
              <a:rPr lang="ru-RU" sz="2800" dirty="0" smtClean="0"/>
              <a:t> Умение определять значение логического выражения</a:t>
            </a:r>
            <a:r>
              <a:rPr lang="ru-RU" sz="2800" dirty="0" smtClean="0">
                <a:solidFill>
                  <a:srgbClr val="002060"/>
                </a:solidFill>
              </a:rPr>
              <a:t>». </a:t>
            </a:r>
            <a:endParaRPr lang="ru-RU" sz="2800" dirty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06952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4365104"/>
            <a:ext cx="831641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>
                <a:solidFill>
                  <a:schemeClr val="bg1"/>
                </a:solidFill>
              </a:rPr>
              <a:t>Для какого из указанных значений числа Х истинно выражение (</a:t>
            </a:r>
            <a:r>
              <a:rPr lang="en-US" sz="2400" dirty="0" smtClean="0">
                <a:solidFill>
                  <a:schemeClr val="bg1"/>
                </a:solidFill>
              </a:rPr>
              <a:t>X</a:t>
            </a:r>
            <a:r>
              <a:rPr lang="ru-RU" sz="2400" dirty="0" smtClean="0">
                <a:solidFill>
                  <a:schemeClr val="bg1"/>
                </a:solidFill>
              </a:rPr>
              <a:t>&lt;3) &amp; ((</a:t>
            </a:r>
            <a:r>
              <a:rPr lang="en-US" sz="2400" dirty="0" smtClean="0">
                <a:solidFill>
                  <a:schemeClr val="bg1"/>
                </a:solidFill>
              </a:rPr>
              <a:t>X</a:t>
            </a:r>
            <a:r>
              <a:rPr lang="ru-RU" sz="2400" dirty="0" smtClean="0">
                <a:solidFill>
                  <a:schemeClr val="bg1"/>
                </a:solidFill>
              </a:rPr>
              <a:t>&lt;2) </a:t>
            </a:r>
            <a:r>
              <a:rPr lang="en-US" sz="2400" dirty="0" smtClean="0">
                <a:solidFill>
                  <a:schemeClr val="bg1"/>
                </a:solidFill>
              </a:rPr>
              <a:t>V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en-US" sz="2400" dirty="0" smtClean="0">
                <a:solidFill>
                  <a:schemeClr val="bg1"/>
                </a:solidFill>
              </a:rPr>
              <a:t>X</a:t>
            </a:r>
            <a:r>
              <a:rPr lang="ru-RU" sz="2400" dirty="0" smtClean="0">
                <a:solidFill>
                  <a:schemeClr val="bg1"/>
                </a:solidFill>
              </a:rPr>
              <a:t>&gt;2))?</a:t>
            </a:r>
          </a:p>
          <a:p>
            <a:pPr lvl="0" algn="just"/>
            <a:endParaRPr lang="ru-RU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ru-RU" sz="2400" dirty="0" smtClean="0">
                <a:solidFill>
                  <a:schemeClr val="bg1"/>
                </a:solidFill>
              </a:rPr>
              <a:t>1) 1                     2) 2                         3) 3                           4) 4</a:t>
            </a:r>
          </a:p>
          <a:p>
            <a:pPr algn="just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78904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/>
              <a:t>Задача 1</a:t>
            </a:r>
            <a:endParaRPr lang="ru-RU" sz="3200" b="1" i="1" u="sng" dirty="0"/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92896"/>
            <a:ext cx="983997" cy="76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19672" y="292494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Запишите в тетрадь название сайта. Ответы также записывайте в тетрадь.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19002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2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4969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/>
              <a:t>Для какого из указанных значений числа X ложно выражение (X &gt; 2) ИЛИ НЕ (X &gt; 1)?</a:t>
            </a:r>
          </a:p>
          <a:p>
            <a:pPr lvl="0"/>
            <a:endParaRPr lang="ru-RU" sz="2400" dirty="0" smtClean="0"/>
          </a:p>
          <a:p>
            <a:r>
              <a:rPr lang="ru-RU" sz="2400" dirty="0" smtClean="0"/>
              <a:t>1) 1                     2) 2                         3) 3                           4) 4</a:t>
            </a:r>
          </a:p>
          <a:p>
            <a:pPr lvl="0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645024"/>
            <a:ext cx="18890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3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272677"/>
            <a:ext cx="84969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>
                <a:solidFill>
                  <a:schemeClr val="bg1"/>
                </a:solidFill>
              </a:rPr>
              <a:t>Для какого из указанных значений X истинно высказывание ((X&lt;5) ∨ ((X&gt;5)) ∧ (X&gt;15))?</a:t>
            </a:r>
          </a:p>
          <a:p>
            <a:pPr lvl="0" algn="just"/>
            <a:endParaRPr lang="ru-RU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ru-RU" sz="2400" dirty="0" smtClean="0">
                <a:solidFill>
                  <a:schemeClr val="bg1"/>
                </a:solidFill>
              </a:rPr>
              <a:t>1)  1              2) 5             3) 10                4) 15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1916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4</a:t>
            </a:r>
            <a:endParaRPr lang="ru-RU" sz="3200" b="1" i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645024"/>
            <a:ext cx="18938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5</a:t>
            </a:r>
            <a:endParaRPr lang="ru-RU" sz="3200" b="1" i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268760"/>
            <a:ext cx="85689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/>
              <a:t>Для какого из приведенных чисел истинно высказывание: НЕ(Первая цифра четная) И НЕ(Вторая  цифра нечетная)?</a:t>
            </a:r>
          </a:p>
          <a:p>
            <a:pPr lvl="0" algn="just"/>
            <a:endParaRPr lang="ru-RU" sz="2400" dirty="0" smtClean="0"/>
          </a:p>
          <a:p>
            <a:pPr lvl="0" algn="just"/>
            <a:r>
              <a:rPr lang="ru-RU" sz="2400" dirty="0" smtClean="0"/>
              <a:t>1) 4562                   2) 6843                3) 3561                4) 1234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581128"/>
            <a:ext cx="80648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>
                <a:solidFill>
                  <a:schemeClr val="bg1"/>
                </a:solidFill>
              </a:rPr>
              <a:t>Для какого из приведенных слов истинно логическое выражение   НЕ(первая буква гласная) И НЕ (третья буква согласная)?</a:t>
            </a:r>
          </a:p>
          <a:p>
            <a:pPr lvl="0" algn="just"/>
            <a:endParaRPr lang="ru-RU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ru-RU" sz="2400" dirty="0" smtClean="0">
                <a:solidFill>
                  <a:schemeClr val="bg1"/>
                </a:solidFill>
              </a:rPr>
              <a:t>1) модем          2) адрес           3) связь               4)канал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1925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6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/>
              <a:t>Для какого из приведенных имен истинно высказывание: (последняя буква согласная) И НЕ ((первая буква гласная) И (вторая буква согласная))</a:t>
            </a:r>
          </a:p>
          <a:p>
            <a:pPr lvl="0" algn="just"/>
            <a:endParaRPr lang="ru-RU" sz="2400" dirty="0" smtClean="0"/>
          </a:p>
          <a:p>
            <a:pPr lvl="0" algn="just"/>
            <a:r>
              <a:rPr lang="ru-RU" sz="2400" dirty="0" smtClean="0"/>
              <a:t>1) ПАВЕЛ     2) АРКАДИЙ       3) АНТОН         4) ЕМЕЛЯ</a:t>
            </a:r>
          </a:p>
          <a:p>
            <a:pPr lvl="0" indent="360363"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03648" y="2132856"/>
            <a:ext cx="7488831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Найдите в интернете ГИА – 2014. Информатика Типовые экзаменационные варианты. </a:t>
            </a:r>
          </a:p>
          <a:p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106952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77072"/>
            <a:ext cx="983997" cy="76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91680" y="407707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Запишите в тетрадь название сайта. Решите задание №2 части 1 каждого варианта. Ответы записывайте в тетрадь.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620688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Домашнее задание: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5445224"/>
            <a:ext cx="1584176" cy="109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011341"/>
            <a:ext cx="88204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ru-RU" sz="2400" dirty="0" smtClean="0">
                <a:solidFill>
                  <a:schemeClr val="bg1"/>
                </a:solidFill>
              </a:rPr>
              <a:t>Форма мышления, посредством которой из одного или нескольких суждений, называемых посылками, по определённым правилам логического вывода получается новое знание о предметах реального мира.</a:t>
            </a:r>
          </a:p>
          <a:p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33" name="Группа 132"/>
          <p:cNvGrpSpPr/>
          <p:nvPr/>
        </p:nvGrpSpPr>
        <p:grpSpPr>
          <a:xfrm>
            <a:off x="1403648" y="2060848"/>
            <a:ext cx="6264696" cy="2376264"/>
            <a:chOff x="1259632" y="2060848"/>
            <a:chExt cx="6408712" cy="2506142"/>
          </a:xfrm>
        </p:grpSpPr>
        <p:grpSp>
          <p:nvGrpSpPr>
            <p:cNvPr id="131" name="Группа 130"/>
            <p:cNvGrpSpPr/>
            <p:nvPr/>
          </p:nvGrpSpPr>
          <p:grpSpPr>
            <a:xfrm>
              <a:off x="1259632" y="2060848"/>
              <a:ext cx="6408712" cy="2506142"/>
              <a:chOff x="796925" y="434975"/>
              <a:chExt cx="5908675" cy="1570038"/>
            </a:xfrm>
          </p:grpSpPr>
          <p:sp>
            <p:nvSpPr>
              <p:cNvPr id="54273" name="Rectangle 1"/>
              <p:cNvSpPr>
                <a:spLocks noChangeArrowheads="1"/>
              </p:cNvSpPr>
              <p:nvPr/>
            </p:nvSpPr>
            <p:spPr bwMode="auto">
              <a:xfrm>
                <a:off x="2765425" y="434975"/>
                <a:ext cx="395288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74" name="Rectangle 2"/>
              <p:cNvSpPr>
                <a:spLocks noChangeArrowheads="1"/>
              </p:cNvSpPr>
              <p:nvPr/>
            </p:nvSpPr>
            <p:spPr bwMode="auto">
              <a:xfrm>
                <a:off x="2371725" y="4349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3160713" y="4349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3948113" y="4349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3554413" y="4349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4341813" y="4349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1584325" y="4349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1190625" y="4349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1978025" y="4349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796925" y="4349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4735513" y="4349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5129213" y="434975"/>
                <a:ext cx="395287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5524500" y="4349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4341813" y="696913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5129213" y="696913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5916613" y="696913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5522913" y="696913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3554413" y="696913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3159125" y="696913"/>
                <a:ext cx="395288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3948113" y="696913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2765425" y="696913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4340225" y="958850"/>
                <a:ext cx="395288" cy="2603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3946525" y="958850"/>
                <a:ext cx="393700" cy="2603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4735513" y="958850"/>
                <a:ext cx="393700" cy="2603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3159125" y="958850"/>
                <a:ext cx="393700" cy="2603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765425" y="958850"/>
                <a:ext cx="393700" cy="2603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3552825" y="958850"/>
                <a:ext cx="393700" cy="2603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71725" y="958850"/>
                <a:ext cx="393700" cy="2603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1584325" y="1219200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1190625" y="1219200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1978025" y="1219200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65425" y="1219200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371725" y="1219200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3159125" y="1219200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552825" y="1219200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948113" y="1481138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554413" y="1481138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4341813" y="1481138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5129213" y="1481138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4735513" y="1481138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5522913" y="1481138"/>
                <a:ext cx="395287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2767013" y="1481138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2371725" y="1481138"/>
                <a:ext cx="395288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160713" y="1481138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1978025" y="1481138"/>
                <a:ext cx="393700" cy="2619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5918200" y="1482725"/>
                <a:ext cx="393700" cy="2603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6311900" y="1482725"/>
                <a:ext cx="393700" cy="2603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3160713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2767013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3554413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341813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3948113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35513" y="1743075"/>
                <a:ext cx="395287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1979613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1584325" y="1743075"/>
                <a:ext cx="395288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2373313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1190625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6</a:t>
                </a:r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130800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524500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918200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6311900" y="1743075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796925" y="1219200"/>
                <a:ext cx="393700" cy="2619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32" name="Rectangle 14"/>
            <p:cNvSpPr>
              <a:spLocks noChangeArrowheads="1"/>
            </p:cNvSpPr>
            <p:nvPr/>
          </p:nvSpPr>
          <p:spPr bwMode="auto">
            <a:xfrm>
              <a:off x="5545313" y="2462291"/>
              <a:ext cx="427018" cy="4181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805264"/>
            <a:ext cx="7956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2. </a:t>
            </a:r>
            <a:r>
              <a:rPr lang="ru-RU" sz="2400" dirty="0" smtClean="0">
                <a:solidFill>
                  <a:schemeClr val="bg1"/>
                </a:solidFill>
              </a:rPr>
              <a:t>Высказывание, состоящее из простых высказываний.</a:t>
            </a:r>
          </a:p>
          <a:p>
            <a:endParaRPr lang="ru-RU" dirty="0"/>
          </a:p>
        </p:txBody>
      </p:sp>
      <p:grpSp>
        <p:nvGrpSpPr>
          <p:cNvPr id="133" name="Группа 132"/>
          <p:cNvGrpSpPr/>
          <p:nvPr/>
        </p:nvGrpSpPr>
        <p:grpSpPr>
          <a:xfrm>
            <a:off x="1259632" y="2276872"/>
            <a:ext cx="6768752" cy="2736304"/>
            <a:chOff x="1043608" y="2276872"/>
            <a:chExt cx="7128792" cy="2304256"/>
          </a:xfrm>
        </p:grpSpPr>
        <p:sp>
          <p:nvSpPr>
            <p:cNvPr id="53249" name="Rectangle 1"/>
            <p:cNvSpPr>
              <a:spLocks noChangeArrowheads="1"/>
            </p:cNvSpPr>
            <p:nvPr/>
          </p:nvSpPr>
          <p:spPr bwMode="auto">
            <a:xfrm>
              <a:off x="3418595" y="2276872"/>
              <a:ext cx="476913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53250" name="Rectangle 2"/>
            <p:cNvSpPr>
              <a:spLocks noChangeArrowheads="1"/>
            </p:cNvSpPr>
            <p:nvPr/>
          </p:nvSpPr>
          <p:spPr bwMode="auto">
            <a:xfrm>
              <a:off x="2943598" y="2276872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3251" name="Rectangle 3"/>
            <p:cNvSpPr>
              <a:spLocks noChangeArrowheads="1"/>
            </p:cNvSpPr>
            <p:nvPr/>
          </p:nvSpPr>
          <p:spPr bwMode="auto">
            <a:xfrm>
              <a:off x="3895508" y="2276872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53252" name="Rectangle 4"/>
            <p:cNvSpPr>
              <a:spLocks noChangeArrowheads="1"/>
            </p:cNvSpPr>
            <p:nvPr/>
          </p:nvSpPr>
          <p:spPr bwMode="auto">
            <a:xfrm>
              <a:off x="4845503" y="2276872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ч</a:t>
              </a:r>
            </a:p>
          </p:txBody>
        </p:sp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4370506" y="2276872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ю</a:t>
              </a:r>
            </a:p>
          </p:txBody>
        </p:sp>
        <p:sp>
          <p:nvSpPr>
            <p:cNvPr id="53254" name="Rectangle 6"/>
            <p:cNvSpPr>
              <a:spLocks noChangeArrowheads="1"/>
            </p:cNvSpPr>
            <p:nvPr/>
          </p:nvSpPr>
          <p:spPr bwMode="auto">
            <a:xfrm>
              <a:off x="5320501" y="2276872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3255" name="Rectangle 7"/>
            <p:cNvSpPr>
              <a:spLocks noChangeArrowheads="1"/>
            </p:cNvSpPr>
            <p:nvPr/>
          </p:nvSpPr>
          <p:spPr bwMode="auto">
            <a:xfrm>
              <a:off x="1993603" y="2276872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53256" name="Rectangle 8"/>
            <p:cNvSpPr>
              <a:spLocks noChangeArrowheads="1"/>
            </p:cNvSpPr>
            <p:nvPr/>
          </p:nvSpPr>
          <p:spPr bwMode="auto">
            <a:xfrm>
              <a:off x="1518605" y="2276872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2468600" y="2276872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</a:t>
              </a:r>
            </a:p>
          </p:txBody>
        </p:sp>
        <p:sp>
          <p:nvSpPr>
            <p:cNvPr id="53258" name="Rectangle 10"/>
            <p:cNvSpPr>
              <a:spLocks noChangeArrowheads="1"/>
            </p:cNvSpPr>
            <p:nvPr/>
          </p:nvSpPr>
          <p:spPr bwMode="auto">
            <a:xfrm>
              <a:off x="1043608" y="2276872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53259" name="Rectangle 11"/>
            <p:cNvSpPr>
              <a:spLocks noChangeArrowheads="1"/>
            </p:cNvSpPr>
            <p:nvPr/>
          </p:nvSpPr>
          <p:spPr bwMode="auto">
            <a:xfrm>
              <a:off x="5795498" y="2276872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>
              <a:off x="6270496" y="2276872"/>
              <a:ext cx="476912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53261" name="Rectangle 13"/>
            <p:cNvSpPr>
              <a:spLocks noChangeArrowheads="1"/>
            </p:cNvSpPr>
            <p:nvPr/>
          </p:nvSpPr>
          <p:spPr bwMode="auto">
            <a:xfrm>
              <a:off x="6747408" y="2276872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3262" name="Rectangle 14"/>
            <p:cNvSpPr>
              <a:spLocks noChangeArrowheads="1"/>
            </p:cNvSpPr>
            <p:nvPr/>
          </p:nvSpPr>
          <p:spPr bwMode="auto">
            <a:xfrm>
              <a:off x="5320501" y="2661304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63" name="Rectangle 15"/>
            <p:cNvSpPr>
              <a:spLocks noChangeArrowheads="1"/>
            </p:cNvSpPr>
            <p:nvPr/>
          </p:nvSpPr>
          <p:spPr bwMode="auto">
            <a:xfrm>
              <a:off x="6270496" y="2661304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64" name="Rectangle 16"/>
            <p:cNvSpPr>
              <a:spLocks noChangeArrowheads="1"/>
            </p:cNvSpPr>
            <p:nvPr/>
          </p:nvSpPr>
          <p:spPr bwMode="auto">
            <a:xfrm>
              <a:off x="7220490" y="2661304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65" name="Rectangle 17"/>
            <p:cNvSpPr>
              <a:spLocks noChangeArrowheads="1"/>
            </p:cNvSpPr>
            <p:nvPr/>
          </p:nvSpPr>
          <p:spPr bwMode="auto">
            <a:xfrm>
              <a:off x="6745493" y="2661304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66" name="Rectangle 18"/>
            <p:cNvSpPr>
              <a:spLocks noChangeArrowheads="1"/>
            </p:cNvSpPr>
            <p:nvPr/>
          </p:nvSpPr>
          <p:spPr bwMode="auto">
            <a:xfrm>
              <a:off x="4370506" y="2661304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>
              <a:off x="3893593" y="2661304"/>
              <a:ext cx="476913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68" name="Rectangle 20"/>
            <p:cNvSpPr>
              <a:spLocks noChangeArrowheads="1"/>
            </p:cNvSpPr>
            <p:nvPr/>
          </p:nvSpPr>
          <p:spPr bwMode="auto">
            <a:xfrm>
              <a:off x="4845503" y="2661304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69" name="Rectangle 21"/>
            <p:cNvSpPr>
              <a:spLocks noChangeArrowheads="1"/>
            </p:cNvSpPr>
            <p:nvPr/>
          </p:nvSpPr>
          <p:spPr bwMode="auto">
            <a:xfrm>
              <a:off x="3418595" y="2661304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53270" name="Rectangle 22"/>
            <p:cNvSpPr>
              <a:spLocks noChangeArrowheads="1"/>
            </p:cNvSpPr>
            <p:nvPr/>
          </p:nvSpPr>
          <p:spPr bwMode="auto">
            <a:xfrm>
              <a:off x="5318585" y="3045734"/>
              <a:ext cx="476913" cy="38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71" name="Rectangle 23"/>
            <p:cNvSpPr>
              <a:spLocks noChangeArrowheads="1"/>
            </p:cNvSpPr>
            <p:nvPr/>
          </p:nvSpPr>
          <p:spPr bwMode="auto">
            <a:xfrm>
              <a:off x="4843587" y="3045734"/>
              <a:ext cx="474997" cy="38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72" name="Rectangle 24"/>
            <p:cNvSpPr>
              <a:spLocks noChangeArrowheads="1"/>
            </p:cNvSpPr>
            <p:nvPr/>
          </p:nvSpPr>
          <p:spPr bwMode="auto">
            <a:xfrm>
              <a:off x="5795498" y="3045734"/>
              <a:ext cx="474997" cy="38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73" name="Rectangle 25"/>
            <p:cNvSpPr>
              <a:spLocks noChangeArrowheads="1"/>
            </p:cNvSpPr>
            <p:nvPr/>
          </p:nvSpPr>
          <p:spPr bwMode="auto">
            <a:xfrm>
              <a:off x="3893593" y="3045734"/>
              <a:ext cx="474997" cy="38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3418595" y="3045734"/>
              <a:ext cx="474997" cy="38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4368590" y="3045734"/>
              <a:ext cx="474997" cy="38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76" name="Rectangle 28"/>
            <p:cNvSpPr>
              <a:spLocks noChangeArrowheads="1"/>
            </p:cNvSpPr>
            <p:nvPr/>
          </p:nvSpPr>
          <p:spPr bwMode="auto">
            <a:xfrm>
              <a:off x="2943598" y="3045734"/>
              <a:ext cx="474997" cy="38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1993603" y="3427835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78" name="Rectangle 30"/>
            <p:cNvSpPr>
              <a:spLocks noChangeArrowheads="1"/>
            </p:cNvSpPr>
            <p:nvPr/>
          </p:nvSpPr>
          <p:spPr bwMode="auto">
            <a:xfrm>
              <a:off x="1518605" y="3427835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79" name="Rectangle 31"/>
            <p:cNvSpPr>
              <a:spLocks noChangeArrowheads="1"/>
            </p:cNvSpPr>
            <p:nvPr/>
          </p:nvSpPr>
          <p:spPr bwMode="auto">
            <a:xfrm>
              <a:off x="2468600" y="3427835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80" name="Rectangle 32"/>
            <p:cNvSpPr>
              <a:spLocks noChangeArrowheads="1"/>
            </p:cNvSpPr>
            <p:nvPr/>
          </p:nvSpPr>
          <p:spPr bwMode="auto">
            <a:xfrm>
              <a:off x="3418595" y="3427835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81" name="Rectangle 33"/>
            <p:cNvSpPr>
              <a:spLocks noChangeArrowheads="1"/>
            </p:cNvSpPr>
            <p:nvPr/>
          </p:nvSpPr>
          <p:spPr bwMode="auto">
            <a:xfrm>
              <a:off x="2943598" y="3427835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82" name="Rectangle 34"/>
            <p:cNvSpPr>
              <a:spLocks noChangeArrowheads="1"/>
            </p:cNvSpPr>
            <p:nvPr/>
          </p:nvSpPr>
          <p:spPr bwMode="auto">
            <a:xfrm>
              <a:off x="3893593" y="3427835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83" name="Rectangle 35"/>
            <p:cNvSpPr>
              <a:spLocks noChangeArrowheads="1"/>
            </p:cNvSpPr>
            <p:nvPr/>
          </p:nvSpPr>
          <p:spPr bwMode="auto">
            <a:xfrm>
              <a:off x="4368590" y="3427835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84" name="Rectangle 36"/>
            <p:cNvSpPr>
              <a:spLocks noChangeArrowheads="1"/>
            </p:cNvSpPr>
            <p:nvPr/>
          </p:nvSpPr>
          <p:spPr bwMode="auto">
            <a:xfrm>
              <a:off x="4845503" y="3812266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85" name="Rectangle 37"/>
            <p:cNvSpPr>
              <a:spLocks noChangeArrowheads="1"/>
            </p:cNvSpPr>
            <p:nvPr/>
          </p:nvSpPr>
          <p:spPr bwMode="auto">
            <a:xfrm>
              <a:off x="4370506" y="3812266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86" name="Rectangle 38"/>
            <p:cNvSpPr>
              <a:spLocks noChangeArrowheads="1"/>
            </p:cNvSpPr>
            <p:nvPr/>
          </p:nvSpPr>
          <p:spPr bwMode="auto">
            <a:xfrm>
              <a:off x="5320501" y="3812266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87" name="Rectangle 39"/>
            <p:cNvSpPr>
              <a:spLocks noChangeArrowheads="1"/>
            </p:cNvSpPr>
            <p:nvPr/>
          </p:nvSpPr>
          <p:spPr bwMode="auto">
            <a:xfrm>
              <a:off x="6270496" y="3812266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88" name="Rectangle 40"/>
            <p:cNvSpPr>
              <a:spLocks noChangeArrowheads="1"/>
            </p:cNvSpPr>
            <p:nvPr/>
          </p:nvSpPr>
          <p:spPr bwMode="auto">
            <a:xfrm>
              <a:off x="5795498" y="3812266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89" name="Rectangle 41"/>
            <p:cNvSpPr>
              <a:spLocks noChangeArrowheads="1"/>
            </p:cNvSpPr>
            <p:nvPr/>
          </p:nvSpPr>
          <p:spPr bwMode="auto">
            <a:xfrm>
              <a:off x="6745493" y="3812266"/>
              <a:ext cx="476912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90" name="Rectangle 42"/>
            <p:cNvSpPr>
              <a:spLocks noChangeArrowheads="1"/>
            </p:cNvSpPr>
            <p:nvPr/>
          </p:nvSpPr>
          <p:spPr bwMode="auto">
            <a:xfrm>
              <a:off x="3420511" y="3812266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91" name="Rectangle 43"/>
            <p:cNvSpPr>
              <a:spLocks noChangeArrowheads="1"/>
            </p:cNvSpPr>
            <p:nvPr/>
          </p:nvSpPr>
          <p:spPr bwMode="auto">
            <a:xfrm>
              <a:off x="2943598" y="3812266"/>
              <a:ext cx="476913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92" name="Rectangle 44"/>
            <p:cNvSpPr>
              <a:spLocks noChangeArrowheads="1"/>
            </p:cNvSpPr>
            <p:nvPr/>
          </p:nvSpPr>
          <p:spPr bwMode="auto">
            <a:xfrm>
              <a:off x="3895508" y="3812266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93" name="Rectangle 45"/>
            <p:cNvSpPr>
              <a:spLocks noChangeArrowheads="1"/>
            </p:cNvSpPr>
            <p:nvPr/>
          </p:nvSpPr>
          <p:spPr bwMode="auto">
            <a:xfrm>
              <a:off x="2468600" y="3812266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53294" name="Rectangle 46"/>
            <p:cNvSpPr>
              <a:spLocks noChangeArrowheads="1"/>
            </p:cNvSpPr>
            <p:nvPr/>
          </p:nvSpPr>
          <p:spPr bwMode="auto">
            <a:xfrm>
              <a:off x="7222405" y="3814595"/>
              <a:ext cx="474997" cy="38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95" name="Rectangle 47"/>
            <p:cNvSpPr>
              <a:spLocks noChangeArrowheads="1"/>
            </p:cNvSpPr>
            <p:nvPr/>
          </p:nvSpPr>
          <p:spPr bwMode="auto">
            <a:xfrm>
              <a:off x="7697403" y="3814595"/>
              <a:ext cx="474997" cy="38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96" name="Rectangle 48"/>
            <p:cNvSpPr>
              <a:spLocks noChangeArrowheads="1"/>
            </p:cNvSpPr>
            <p:nvPr/>
          </p:nvSpPr>
          <p:spPr bwMode="auto">
            <a:xfrm>
              <a:off x="3895508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97" name="Rectangle 49"/>
            <p:cNvSpPr>
              <a:spLocks noChangeArrowheads="1"/>
            </p:cNvSpPr>
            <p:nvPr/>
          </p:nvSpPr>
          <p:spPr bwMode="auto">
            <a:xfrm>
              <a:off x="3420511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98" name="Rectangle 50"/>
            <p:cNvSpPr>
              <a:spLocks noChangeArrowheads="1"/>
            </p:cNvSpPr>
            <p:nvPr/>
          </p:nvSpPr>
          <p:spPr bwMode="auto">
            <a:xfrm>
              <a:off x="4370506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99" name="Rectangle 51"/>
            <p:cNvSpPr>
              <a:spLocks noChangeArrowheads="1"/>
            </p:cNvSpPr>
            <p:nvPr/>
          </p:nvSpPr>
          <p:spPr bwMode="auto">
            <a:xfrm>
              <a:off x="5320501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300" name="Rectangle 52"/>
            <p:cNvSpPr>
              <a:spLocks noChangeArrowheads="1"/>
            </p:cNvSpPr>
            <p:nvPr/>
          </p:nvSpPr>
          <p:spPr bwMode="auto">
            <a:xfrm>
              <a:off x="4845503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301" name="Rectangle 53"/>
            <p:cNvSpPr>
              <a:spLocks noChangeArrowheads="1"/>
            </p:cNvSpPr>
            <p:nvPr/>
          </p:nvSpPr>
          <p:spPr bwMode="auto">
            <a:xfrm>
              <a:off x="5795498" y="4196696"/>
              <a:ext cx="476912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302" name="Rectangle 54"/>
            <p:cNvSpPr>
              <a:spLocks noChangeArrowheads="1"/>
            </p:cNvSpPr>
            <p:nvPr/>
          </p:nvSpPr>
          <p:spPr bwMode="auto">
            <a:xfrm>
              <a:off x="2470516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303" name="Rectangle 55"/>
            <p:cNvSpPr>
              <a:spLocks noChangeArrowheads="1"/>
            </p:cNvSpPr>
            <p:nvPr/>
          </p:nvSpPr>
          <p:spPr bwMode="auto">
            <a:xfrm>
              <a:off x="1993603" y="4196696"/>
              <a:ext cx="476913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304" name="Rectangle 56"/>
            <p:cNvSpPr>
              <a:spLocks noChangeArrowheads="1"/>
            </p:cNvSpPr>
            <p:nvPr/>
          </p:nvSpPr>
          <p:spPr bwMode="auto">
            <a:xfrm>
              <a:off x="2945514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305" name="Rectangle 57"/>
            <p:cNvSpPr>
              <a:spLocks noChangeArrowheads="1"/>
            </p:cNvSpPr>
            <p:nvPr/>
          </p:nvSpPr>
          <p:spPr bwMode="auto">
            <a:xfrm>
              <a:off x="1518605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53306" name="Rectangle 58"/>
            <p:cNvSpPr>
              <a:spLocks noChangeArrowheads="1"/>
            </p:cNvSpPr>
            <p:nvPr/>
          </p:nvSpPr>
          <p:spPr bwMode="auto">
            <a:xfrm>
              <a:off x="6272410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307" name="Rectangle 59"/>
            <p:cNvSpPr>
              <a:spLocks noChangeArrowheads="1"/>
            </p:cNvSpPr>
            <p:nvPr/>
          </p:nvSpPr>
          <p:spPr bwMode="auto">
            <a:xfrm>
              <a:off x="6747408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308" name="Rectangle 60"/>
            <p:cNvSpPr>
              <a:spLocks noChangeArrowheads="1"/>
            </p:cNvSpPr>
            <p:nvPr/>
          </p:nvSpPr>
          <p:spPr bwMode="auto">
            <a:xfrm>
              <a:off x="7222405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309" name="Rectangle 61"/>
            <p:cNvSpPr>
              <a:spLocks noChangeArrowheads="1"/>
            </p:cNvSpPr>
            <p:nvPr/>
          </p:nvSpPr>
          <p:spPr bwMode="auto">
            <a:xfrm>
              <a:off x="7697403" y="4196696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310" name="Rectangle 62"/>
            <p:cNvSpPr>
              <a:spLocks noChangeArrowheads="1"/>
            </p:cNvSpPr>
            <p:nvPr/>
          </p:nvSpPr>
          <p:spPr bwMode="auto">
            <a:xfrm>
              <a:off x="1043608" y="3427835"/>
              <a:ext cx="474997" cy="384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32" name="Rectangle 14"/>
            <p:cNvSpPr>
              <a:spLocks noChangeArrowheads="1"/>
            </p:cNvSpPr>
            <p:nvPr/>
          </p:nvSpPr>
          <p:spPr bwMode="auto">
            <a:xfrm>
              <a:off x="5821793" y="2650040"/>
              <a:ext cx="474997" cy="384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157192"/>
            <a:ext cx="8820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3.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Наука об общих операциях, которые могут выполняться над различными математическими объектами.</a:t>
            </a:r>
          </a:p>
          <a:p>
            <a:endParaRPr lang="ru-RU" b="1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ru-RU" b="1" dirty="0"/>
          </a:p>
        </p:txBody>
      </p:sp>
      <p:grpSp>
        <p:nvGrpSpPr>
          <p:cNvPr id="132" name="Группа 131"/>
          <p:cNvGrpSpPr/>
          <p:nvPr/>
        </p:nvGrpSpPr>
        <p:grpSpPr>
          <a:xfrm>
            <a:off x="1187624" y="2204864"/>
            <a:ext cx="6984776" cy="2592288"/>
            <a:chOff x="1463848" y="2735014"/>
            <a:chExt cx="5908675" cy="1570038"/>
          </a:xfrm>
        </p:grpSpPr>
        <p:sp>
          <p:nvSpPr>
            <p:cNvPr id="52225" name="Rectangle 1"/>
            <p:cNvSpPr>
              <a:spLocks noChangeArrowheads="1"/>
            </p:cNvSpPr>
            <p:nvPr/>
          </p:nvSpPr>
          <p:spPr bwMode="auto">
            <a:xfrm>
              <a:off x="3432348" y="2735014"/>
              <a:ext cx="395288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52226" name="Rectangle 2"/>
            <p:cNvSpPr>
              <a:spLocks noChangeArrowheads="1"/>
            </p:cNvSpPr>
            <p:nvPr/>
          </p:nvSpPr>
          <p:spPr bwMode="auto">
            <a:xfrm>
              <a:off x="3038648" y="27350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2227" name="Rectangle 3"/>
            <p:cNvSpPr>
              <a:spLocks noChangeArrowheads="1"/>
            </p:cNvSpPr>
            <p:nvPr/>
          </p:nvSpPr>
          <p:spPr bwMode="auto">
            <a:xfrm>
              <a:off x="3827636" y="27350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52228" name="Rectangle 4"/>
            <p:cNvSpPr>
              <a:spLocks noChangeArrowheads="1"/>
            </p:cNvSpPr>
            <p:nvPr/>
          </p:nvSpPr>
          <p:spPr bwMode="auto">
            <a:xfrm>
              <a:off x="4615036" y="27350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ч</a:t>
              </a:r>
            </a:p>
          </p:txBody>
        </p:sp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4221336" y="27350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ю</a:t>
              </a:r>
            </a:p>
          </p:txBody>
        </p:sp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5008736" y="27350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2251248" y="27350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1857548" y="27350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2644948" y="27350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</a:t>
              </a:r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1463848" y="27350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>
              <a:off x="5402436" y="27350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5796136" y="2735014"/>
              <a:ext cx="395287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6191423" y="27350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2238" name="Rectangle 14"/>
            <p:cNvSpPr>
              <a:spLocks noChangeArrowheads="1"/>
            </p:cNvSpPr>
            <p:nvPr/>
          </p:nvSpPr>
          <p:spPr bwMode="auto">
            <a:xfrm>
              <a:off x="5402436" y="2996952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52239" name="Rectangle 15"/>
            <p:cNvSpPr>
              <a:spLocks noChangeArrowheads="1"/>
            </p:cNvSpPr>
            <p:nvPr/>
          </p:nvSpPr>
          <p:spPr bwMode="auto">
            <a:xfrm>
              <a:off x="5008736" y="2996952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2240" name="Rectangle 16"/>
            <p:cNvSpPr>
              <a:spLocks noChangeArrowheads="1"/>
            </p:cNvSpPr>
            <p:nvPr/>
          </p:nvSpPr>
          <p:spPr bwMode="auto">
            <a:xfrm>
              <a:off x="5796136" y="2996952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52241" name="Rectangle 17"/>
            <p:cNvSpPr>
              <a:spLocks noChangeArrowheads="1"/>
            </p:cNvSpPr>
            <p:nvPr/>
          </p:nvSpPr>
          <p:spPr bwMode="auto">
            <a:xfrm>
              <a:off x="6583536" y="2996952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2242" name="Rectangle 18"/>
            <p:cNvSpPr>
              <a:spLocks noChangeArrowheads="1"/>
            </p:cNvSpPr>
            <p:nvPr/>
          </p:nvSpPr>
          <p:spPr bwMode="auto">
            <a:xfrm>
              <a:off x="6189836" y="2996952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52243" name="Rectangle 19"/>
            <p:cNvSpPr>
              <a:spLocks noChangeArrowheads="1"/>
            </p:cNvSpPr>
            <p:nvPr/>
          </p:nvSpPr>
          <p:spPr bwMode="auto">
            <a:xfrm>
              <a:off x="4221336" y="2996952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52244" name="Rectangle 20"/>
            <p:cNvSpPr>
              <a:spLocks noChangeArrowheads="1"/>
            </p:cNvSpPr>
            <p:nvPr/>
          </p:nvSpPr>
          <p:spPr bwMode="auto">
            <a:xfrm>
              <a:off x="3826048" y="2996952"/>
              <a:ext cx="395288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52245" name="Rectangle 21"/>
            <p:cNvSpPr>
              <a:spLocks noChangeArrowheads="1"/>
            </p:cNvSpPr>
            <p:nvPr/>
          </p:nvSpPr>
          <p:spPr bwMode="auto">
            <a:xfrm>
              <a:off x="4615036" y="2996952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52246" name="Rectangle 22"/>
            <p:cNvSpPr>
              <a:spLocks noChangeArrowheads="1"/>
            </p:cNvSpPr>
            <p:nvPr/>
          </p:nvSpPr>
          <p:spPr bwMode="auto">
            <a:xfrm>
              <a:off x="3432348" y="2996952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52247" name="Rectangle 23"/>
            <p:cNvSpPr>
              <a:spLocks noChangeArrowheads="1"/>
            </p:cNvSpPr>
            <p:nvPr/>
          </p:nvSpPr>
          <p:spPr bwMode="auto">
            <a:xfrm>
              <a:off x="5007148" y="3258889"/>
              <a:ext cx="395288" cy="260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48" name="Rectangle 24"/>
            <p:cNvSpPr>
              <a:spLocks noChangeArrowheads="1"/>
            </p:cNvSpPr>
            <p:nvPr/>
          </p:nvSpPr>
          <p:spPr bwMode="auto">
            <a:xfrm>
              <a:off x="4613448" y="3258889"/>
              <a:ext cx="393700" cy="260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49" name="Rectangle 25"/>
            <p:cNvSpPr>
              <a:spLocks noChangeArrowheads="1"/>
            </p:cNvSpPr>
            <p:nvPr/>
          </p:nvSpPr>
          <p:spPr bwMode="auto">
            <a:xfrm>
              <a:off x="5402436" y="3258889"/>
              <a:ext cx="393700" cy="260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50" name="Rectangle 26"/>
            <p:cNvSpPr>
              <a:spLocks noChangeArrowheads="1"/>
            </p:cNvSpPr>
            <p:nvPr/>
          </p:nvSpPr>
          <p:spPr bwMode="auto">
            <a:xfrm>
              <a:off x="3826048" y="3258889"/>
              <a:ext cx="393700" cy="260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51" name="Rectangle 27"/>
            <p:cNvSpPr>
              <a:spLocks noChangeArrowheads="1"/>
            </p:cNvSpPr>
            <p:nvPr/>
          </p:nvSpPr>
          <p:spPr bwMode="auto">
            <a:xfrm>
              <a:off x="3432348" y="3258889"/>
              <a:ext cx="393700" cy="260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52" name="Rectangle 28"/>
            <p:cNvSpPr>
              <a:spLocks noChangeArrowheads="1"/>
            </p:cNvSpPr>
            <p:nvPr/>
          </p:nvSpPr>
          <p:spPr bwMode="auto">
            <a:xfrm>
              <a:off x="4219748" y="3258889"/>
              <a:ext cx="393700" cy="260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53" name="Rectangle 29"/>
            <p:cNvSpPr>
              <a:spLocks noChangeArrowheads="1"/>
            </p:cNvSpPr>
            <p:nvPr/>
          </p:nvSpPr>
          <p:spPr bwMode="auto">
            <a:xfrm>
              <a:off x="3038648" y="3258889"/>
              <a:ext cx="393700" cy="260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52254" name="Rectangle 30"/>
            <p:cNvSpPr>
              <a:spLocks noChangeArrowheads="1"/>
            </p:cNvSpPr>
            <p:nvPr/>
          </p:nvSpPr>
          <p:spPr bwMode="auto">
            <a:xfrm>
              <a:off x="2251248" y="3519239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55" name="Rectangle 31"/>
            <p:cNvSpPr>
              <a:spLocks noChangeArrowheads="1"/>
            </p:cNvSpPr>
            <p:nvPr/>
          </p:nvSpPr>
          <p:spPr bwMode="auto">
            <a:xfrm>
              <a:off x="1857548" y="3519239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56" name="Rectangle 32"/>
            <p:cNvSpPr>
              <a:spLocks noChangeArrowheads="1"/>
            </p:cNvSpPr>
            <p:nvPr/>
          </p:nvSpPr>
          <p:spPr bwMode="auto">
            <a:xfrm>
              <a:off x="2644948" y="3519239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57" name="Rectangle 33"/>
            <p:cNvSpPr>
              <a:spLocks noChangeArrowheads="1"/>
            </p:cNvSpPr>
            <p:nvPr/>
          </p:nvSpPr>
          <p:spPr bwMode="auto">
            <a:xfrm>
              <a:off x="3432348" y="3519239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58" name="Rectangle 34"/>
            <p:cNvSpPr>
              <a:spLocks noChangeArrowheads="1"/>
            </p:cNvSpPr>
            <p:nvPr/>
          </p:nvSpPr>
          <p:spPr bwMode="auto">
            <a:xfrm>
              <a:off x="3038648" y="3519239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59" name="Rectangle 35"/>
            <p:cNvSpPr>
              <a:spLocks noChangeArrowheads="1"/>
            </p:cNvSpPr>
            <p:nvPr/>
          </p:nvSpPr>
          <p:spPr bwMode="auto">
            <a:xfrm>
              <a:off x="3826048" y="3519239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0" name="Rectangle 36"/>
            <p:cNvSpPr>
              <a:spLocks noChangeArrowheads="1"/>
            </p:cNvSpPr>
            <p:nvPr/>
          </p:nvSpPr>
          <p:spPr bwMode="auto">
            <a:xfrm>
              <a:off x="4219748" y="3519239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1" name="Rectangle 37"/>
            <p:cNvSpPr>
              <a:spLocks noChangeArrowheads="1"/>
            </p:cNvSpPr>
            <p:nvPr/>
          </p:nvSpPr>
          <p:spPr bwMode="auto">
            <a:xfrm>
              <a:off x="4615036" y="3781177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2" name="Rectangle 38"/>
            <p:cNvSpPr>
              <a:spLocks noChangeArrowheads="1"/>
            </p:cNvSpPr>
            <p:nvPr/>
          </p:nvSpPr>
          <p:spPr bwMode="auto">
            <a:xfrm>
              <a:off x="4221336" y="3781177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3" name="Rectangle 39"/>
            <p:cNvSpPr>
              <a:spLocks noChangeArrowheads="1"/>
            </p:cNvSpPr>
            <p:nvPr/>
          </p:nvSpPr>
          <p:spPr bwMode="auto">
            <a:xfrm>
              <a:off x="5008736" y="3781177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4" name="Rectangle 40"/>
            <p:cNvSpPr>
              <a:spLocks noChangeArrowheads="1"/>
            </p:cNvSpPr>
            <p:nvPr/>
          </p:nvSpPr>
          <p:spPr bwMode="auto">
            <a:xfrm>
              <a:off x="5796136" y="3781177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5" name="Rectangle 41"/>
            <p:cNvSpPr>
              <a:spLocks noChangeArrowheads="1"/>
            </p:cNvSpPr>
            <p:nvPr/>
          </p:nvSpPr>
          <p:spPr bwMode="auto">
            <a:xfrm>
              <a:off x="5402436" y="3781177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6" name="Rectangle 42"/>
            <p:cNvSpPr>
              <a:spLocks noChangeArrowheads="1"/>
            </p:cNvSpPr>
            <p:nvPr/>
          </p:nvSpPr>
          <p:spPr bwMode="auto">
            <a:xfrm>
              <a:off x="6189836" y="3781177"/>
              <a:ext cx="395287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7" name="Rectangle 43"/>
            <p:cNvSpPr>
              <a:spLocks noChangeArrowheads="1"/>
            </p:cNvSpPr>
            <p:nvPr/>
          </p:nvSpPr>
          <p:spPr bwMode="auto">
            <a:xfrm>
              <a:off x="3433936" y="3781177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8" name="Rectangle 44"/>
            <p:cNvSpPr>
              <a:spLocks noChangeArrowheads="1"/>
            </p:cNvSpPr>
            <p:nvPr/>
          </p:nvSpPr>
          <p:spPr bwMode="auto">
            <a:xfrm>
              <a:off x="3038648" y="3781177"/>
              <a:ext cx="395288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69" name="Rectangle 45"/>
            <p:cNvSpPr>
              <a:spLocks noChangeArrowheads="1"/>
            </p:cNvSpPr>
            <p:nvPr/>
          </p:nvSpPr>
          <p:spPr bwMode="auto">
            <a:xfrm>
              <a:off x="3827636" y="3781177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70" name="Rectangle 46"/>
            <p:cNvSpPr>
              <a:spLocks noChangeArrowheads="1"/>
            </p:cNvSpPr>
            <p:nvPr/>
          </p:nvSpPr>
          <p:spPr bwMode="auto">
            <a:xfrm>
              <a:off x="2644948" y="3781177"/>
              <a:ext cx="393700" cy="261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52271" name="Rectangle 47"/>
            <p:cNvSpPr>
              <a:spLocks noChangeArrowheads="1"/>
            </p:cNvSpPr>
            <p:nvPr/>
          </p:nvSpPr>
          <p:spPr bwMode="auto">
            <a:xfrm>
              <a:off x="6585123" y="3782764"/>
              <a:ext cx="393700" cy="260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72" name="Rectangle 48"/>
            <p:cNvSpPr>
              <a:spLocks noChangeArrowheads="1"/>
            </p:cNvSpPr>
            <p:nvPr/>
          </p:nvSpPr>
          <p:spPr bwMode="auto">
            <a:xfrm>
              <a:off x="6978823" y="3782764"/>
              <a:ext cx="393700" cy="260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73" name="Rectangle 49"/>
            <p:cNvSpPr>
              <a:spLocks noChangeArrowheads="1"/>
            </p:cNvSpPr>
            <p:nvPr/>
          </p:nvSpPr>
          <p:spPr bwMode="auto">
            <a:xfrm>
              <a:off x="3827636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74" name="Rectangle 50"/>
            <p:cNvSpPr>
              <a:spLocks noChangeArrowheads="1"/>
            </p:cNvSpPr>
            <p:nvPr/>
          </p:nvSpPr>
          <p:spPr bwMode="auto">
            <a:xfrm>
              <a:off x="3433936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75" name="Rectangle 51"/>
            <p:cNvSpPr>
              <a:spLocks noChangeArrowheads="1"/>
            </p:cNvSpPr>
            <p:nvPr/>
          </p:nvSpPr>
          <p:spPr bwMode="auto">
            <a:xfrm>
              <a:off x="4221336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76" name="Rectangle 52"/>
            <p:cNvSpPr>
              <a:spLocks noChangeArrowheads="1"/>
            </p:cNvSpPr>
            <p:nvPr/>
          </p:nvSpPr>
          <p:spPr bwMode="auto">
            <a:xfrm>
              <a:off x="5008736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77" name="Rectangle 53"/>
            <p:cNvSpPr>
              <a:spLocks noChangeArrowheads="1"/>
            </p:cNvSpPr>
            <p:nvPr/>
          </p:nvSpPr>
          <p:spPr bwMode="auto">
            <a:xfrm>
              <a:off x="4615036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78" name="Rectangle 54"/>
            <p:cNvSpPr>
              <a:spLocks noChangeArrowheads="1"/>
            </p:cNvSpPr>
            <p:nvPr/>
          </p:nvSpPr>
          <p:spPr bwMode="auto">
            <a:xfrm>
              <a:off x="5402436" y="4043114"/>
              <a:ext cx="395287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79" name="Rectangle 55"/>
            <p:cNvSpPr>
              <a:spLocks noChangeArrowheads="1"/>
            </p:cNvSpPr>
            <p:nvPr/>
          </p:nvSpPr>
          <p:spPr bwMode="auto">
            <a:xfrm>
              <a:off x="2646536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80" name="Rectangle 56"/>
            <p:cNvSpPr>
              <a:spLocks noChangeArrowheads="1"/>
            </p:cNvSpPr>
            <p:nvPr/>
          </p:nvSpPr>
          <p:spPr bwMode="auto">
            <a:xfrm>
              <a:off x="2251248" y="4043114"/>
              <a:ext cx="395288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81" name="Rectangle 57"/>
            <p:cNvSpPr>
              <a:spLocks noChangeArrowheads="1"/>
            </p:cNvSpPr>
            <p:nvPr/>
          </p:nvSpPr>
          <p:spPr bwMode="auto">
            <a:xfrm>
              <a:off x="3040236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82" name="Rectangle 58"/>
            <p:cNvSpPr>
              <a:spLocks noChangeArrowheads="1"/>
            </p:cNvSpPr>
            <p:nvPr/>
          </p:nvSpPr>
          <p:spPr bwMode="auto">
            <a:xfrm>
              <a:off x="1857548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52283" name="Rectangle 59"/>
            <p:cNvSpPr>
              <a:spLocks noChangeArrowheads="1"/>
            </p:cNvSpPr>
            <p:nvPr/>
          </p:nvSpPr>
          <p:spPr bwMode="auto">
            <a:xfrm>
              <a:off x="5797723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84" name="Rectangle 60"/>
            <p:cNvSpPr>
              <a:spLocks noChangeArrowheads="1"/>
            </p:cNvSpPr>
            <p:nvPr/>
          </p:nvSpPr>
          <p:spPr bwMode="auto">
            <a:xfrm>
              <a:off x="6191423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85" name="Rectangle 61"/>
            <p:cNvSpPr>
              <a:spLocks noChangeArrowheads="1"/>
            </p:cNvSpPr>
            <p:nvPr/>
          </p:nvSpPr>
          <p:spPr bwMode="auto">
            <a:xfrm>
              <a:off x="6585123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86" name="Rectangle 62"/>
            <p:cNvSpPr>
              <a:spLocks noChangeArrowheads="1"/>
            </p:cNvSpPr>
            <p:nvPr/>
          </p:nvSpPr>
          <p:spPr bwMode="auto">
            <a:xfrm>
              <a:off x="6978823" y="4043114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87" name="Rectangle 63"/>
            <p:cNvSpPr>
              <a:spLocks noChangeArrowheads="1"/>
            </p:cNvSpPr>
            <p:nvPr/>
          </p:nvSpPr>
          <p:spPr bwMode="auto">
            <a:xfrm>
              <a:off x="1463848" y="3519239"/>
              <a:ext cx="393700" cy="26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517232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/>
                </a:solidFill>
              </a:rPr>
              <a:t>4. Логическая операция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endParaRPr lang="ru-RU" sz="2400" i="1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51201" name="Group 1"/>
          <p:cNvGrpSpPr>
            <a:grpSpLocks/>
          </p:cNvGrpSpPr>
          <p:nvPr/>
        </p:nvGrpSpPr>
        <p:grpSpPr bwMode="auto">
          <a:xfrm>
            <a:off x="936625" y="2365374"/>
            <a:ext cx="7235775" cy="2719809"/>
            <a:chOff x="1476" y="3726"/>
            <a:chExt cx="9305" cy="2472"/>
          </a:xfrm>
        </p:grpSpPr>
        <p:sp>
          <p:nvSpPr>
            <p:cNvPr id="51202" name="Rectangle 2"/>
            <p:cNvSpPr>
              <a:spLocks noChangeArrowheads="1"/>
            </p:cNvSpPr>
            <p:nvPr/>
          </p:nvSpPr>
          <p:spPr bwMode="auto">
            <a:xfrm>
              <a:off x="4577" y="372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51203" name="Rectangle 3"/>
            <p:cNvSpPr>
              <a:spLocks noChangeArrowheads="1"/>
            </p:cNvSpPr>
            <p:nvPr/>
          </p:nvSpPr>
          <p:spPr bwMode="auto">
            <a:xfrm>
              <a:off x="3957" y="37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5198" y="37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6438" y="37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ч</a:t>
              </a:r>
            </a:p>
          </p:txBody>
        </p:sp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5818" y="37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ю</a:t>
              </a:r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7058" y="372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2717" y="37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2096" y="372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3337" y="37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</a:t>
              </a: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1476" y="37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7679" y="372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8299" y="3727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8920" y="372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1215" name="Rectangle 15"/>
            <p:cNvSpPr>
              <a:spLocks noChangeArrowheads="1"/>
            </p:cNvSpPr>
            <p:nvPr/>
          </p:nvSpPr>
          <p:spPr bwMode="auto">
            <a:xfrm>
              <a:off x="7678" y="4138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51216" name="Rectangle 16"/>
            <p:cNvSpPr>
              <a:spLocks noChangeArrowheads="1"/>
            </p:cNvSpPr>
            <p:nvPr/>
          </p:nvSpPr>
          <p:spPr bwMode="auto">
            <a:xfrm>
              <a:off x="7058" y="413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1217" name="Rectangle 17"/>
            <p:cNvSpPr>
              <a:spLocks noChangeArrowheads="1"/>
            </p:cNvSpPr>
            <p:nvPr/>
          </p:nvSpPr>
          <p:spPr bwMode="auto">
            <a:xfrm>
              <a:off x="8299" y="413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9539" y="413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8919" y="413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5818" y="413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5197" y="4138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6438" y="413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4577" y="413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7057" y="4550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6437" y="455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51226" name="Rectangle 26"/>
            <p:cNvSpPr>
              <a:spLocks noChangeArrowheads="1"/>
            </p:cNvSpPr>
            <p:nvPr/>
          </p:nvSpPr>
          <p:spPr bwMode="auto">
            <a:xfrm>
              <a:off x="7678" y="455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1227" name="Rectangle 27"/>
            <p:cNvSpPr>
              <a:spLocks noChangeArrowheads="1"/>
            </p:cNvSpPr>
            <p:nvPr/>
          </p:nvSpPr>
          <p:spPr bwMode="auto">
            <a:xfrm>
              <a:off x="5197" y="455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</a:t>
              </a:r>
            </a:p>
          </p:txBody>
        </p:sp>
        <p:sp>
          <p:nvSpPr>
            <p:cNvPr id="51228" name="Rectangle 28"/>
            <p:cNvSpPr>
              <a:spLocks noChangeArrowheads="1"/>
            </p:cNvSpPr>
            <p:nvPr/>
          </p:nvSpPr>
          <p:spPr bwMode="auto">
            <a:xfrm>
              <a:off x="4576" y="4550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51229" name="Rectangle 29"/>
            <p:cNvSpPr>
              <a:spLocks noChangeArrowheads="1"/>
            </p:cNvSpPr>
            <p:nvPr/>
          </p:nvSpPr>
          <p:spPr bwMode="auto">
            <a:xfrm>
              <a:off x="5817" y="455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1230" name="Rectangle 30"/>
            <p:cNvSpPr>
              <a:spLocks noChangeArrowheads="1"/>
            </p:cNvSpPr>
            <p:nvPr/>
          </p:nvSpPr>
          <p:spPr bwMode="auto">
            <a:xfrm>
              <a:off x="3956" y="455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1231" name="Rectangle 31"/>
            <p:cNvSpPr>
              <a:spLocks noChangeArrowheads="1"/>
            </p:cNvSpPr>
            <p:nvPr/>
          </p:nvSpPr>
          <p:spPr bwMode="auto">
            <a:xfrm>
              <a:off x="2716" y="496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32" name="Rectangle 32"/>
            <p:cNvSpPr>
              <a:spLocks noChangeArrowheads="1"/>
            </p:cNvSpPr>
            <p:nvPr/>
          </p:nvSpPr>
          <p:spPr bwMode="auto">
            <a:xfrm>
              <a:off x="2096" y="496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33" name="Rectangle 33"/>
            <p:cNvSpPr>
              <a:spLocks noChangeArrowheads="1"/>
            </p:cNvSpPr>
            <p:nvPr/>
          </p:nvSpPr>
          <p:spPr bwMode="auto">
            <a:xfrm>
              <a:off x="3336" y="4962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34" name="Rectangle 34"/>
            <p:cNvSpPr>
              <a:spLocks noChangeArrowheads="1"/>
            </p:cNvSpPr>
            <p:nvPr/>
          </p:nvSpPr>
          <p:spPr bwMode="auto">
            <a:xfrm>
              <a:off x="4577" y="496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35" name="Rectangle 35"/>
            <p:cNvSpPr>
              <a:spLocks noChangeArrowheads="1"/>
            </p:cNvSpPr>
            <p:nvPr/>
          </p:nvSpPr>
          <p:spPr bwMode="auto">
            <a:xfrm>
              <a:off x="3957" y="496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36" name="Rectangle 36"/>
            <p:cNvSpPr>
              <a:spLocks noChangeArrowheads="1"/>
            </p:cNvSpPr>
            <p:nvPr/>
          </p:nvSpPr>
          <p:spPr bwMode="auto">
            <a:xfrm>
              <a:off x="5197" y="496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37" name="Rectangle 37"/>
            <p:cNvSpPr>
              <a:spLocks noChangeArrowheads="1"/>
            </p:cNvSpPr>
            <p:nvPr/>
          </p:nvSpPr>
          <p:spPr bwMode="auto">
            <a:xfrm>
              <a:off x="5817" y="496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38" name="Rectangle 38"/>
            <p:cNvSpPr>
              <a:spLocks noChangeArrowheads="1"/>
            </p:cNvSpPr>
            <p:nvPr/>
          </p:nvSpPr>
          <p:spPr bwMode="auto">
            <a:xfrm>
              <a:off x="6438" y="5374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39" name="Rectangle 39"/>
            <p:cNvSpPr>
              <a:spLocks noChangeArrowheads="1"/>
            </p:cNvSpPr>
            <p:nvPr/>
          </p:nvSpPr>
          <p:spPr bwMode="auto">
            <a:xfrm>
              <a:off x="5818" y="537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40" name="Rectangle 40"/>
            <p:cNvSpPr>
              <a:spLocks noChangeArrowheads="1"/>
            </p:cNvSpPr>
            <p:nvPr/>
          </p:nvSpPr>
          <p:spPr bwMode="auto">
            <a:xfrm>
              <a:off x="7059" y="537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41" name="Rectangle 41"/>
            <p:cNvSpPr>
              <a:spLocks noChangeArrowheads="1"/>
            </p:cNvSpPr>
            <p:nvPr/>
          </p:nvSpPr>
          <p:spPr bwMode="auto">
            <a:xfrm>
              <a:off x="8299" y="537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42" name="Rectangle 42"/>
            <p:cNvSpPr>
              <a:spLocks noChangeArrowheads="1"/>
            </p:cNvSpPr>
            <p:nvPr/>
          </p:nvSpPr>
          <p:spPr bwMode="auto">
            <a:xfrm>
              <a:off x="7679" y="537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43" name="Rectangle 43"/>
            <p:cNvSpPr>
              <a:spLocks noChangeArrowheads="1"/>
            </p:cNvSpPr>
            <p:nvPr/>
          </p:nvSpPr>
          <p:spPr bwMode="auto">
            <a:xfrm>
              <a:off x="8919" y="5374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44" name="Rectangle 44"/>
            <p:cNvSpPr>
              <a:spLocks noChangeArrowheads="1"/>
            </p:cNvSpPr>
            <p:nvPr/>
          </p:nvSpPr>
          <p:spPr bwMode="auto">
            <a:xfrm>
              <a:off x="4578" y="537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45" name="Rectangle 45"/>
            <p:cNvSpPr>
              <a:spLocks noChangeArrowheads="1"/>
            </p:cNvSpPr>
            <p:nvPr/>
          </p:nvSpPr>
          <p:spPr bwMode="auto">
            <a:xfrm>
              <a:off x="3957" y="5374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46" name="Rectangle 46"/>
            <p:cNvSpPr>
              <a:spLocks noChangeArrowheads="1"/>
            </p:cNvSpPr>
            <p:nvPr/>
          </p:nvSpPr>
          <p:spPr bwMode="auto">
            <a:xfrm>
              <a:off x="5198" y="537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47" name="Rectangle 47"/>
            <p:cNvSpPr>
              <a:spLocks noChangeArrowheads="1"/>
            </p:cNvSpPr>
            <p:nvPr/>
          </p:nvSpPr>
          <p:spPr bwMode="auto">
            <a:xfrm>
              <a:off x="3337" y="537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51248" name="Rectangle 48"/>
            <p:cNvSpPr>
              <a:spLocks noChangeArrowheads="1"/>
            </p:cNvSpPr>
            <p:nvPr/>
          </p:nvSpPr>
          <p:spPr bwMode="auto">
            <a:xfrm>
              <a:off x="9540" y="5375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49" name="Rectangle 49"/>
            <p:cNvSpPr>
              <a:spLocks noChangeArrowheads="1"/>
            </p:cNvSpPr>
            <p:nvPr/>
          </p:nvSpPr>
          <p:spPr bwMode="auto">
            <a:xfrm>
              <a:off x="10160" y="5375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50" name="Rectangle 50"/>
            <p:cNvSpPr>
              <a:spLocks noChangeArrowheads="1"/>
            </p:cNvSpPr>
            <p:nvPr/>
          </p:nvSpPr>
          <p:spPr bwMode="auto">
            <a:xfrm>
              <a:off x="5198" y="578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4578" y="578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5819" y="578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7059" y="578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6439" y="578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55" name="Rectangle 55"/>
            <p:cNvSpPr>
              <a:spLocks noChangeArrowheads="1"/>
            </p:cNvSpPr>
            <p:nvPr/>
          </p:nvSpPr>
          <p:spPr bwMode="auto">
            <a:xfrm>
              <a:off x="7679" y="578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56" name="Rectangle 56"/>
            <p:cNvSpPr>
              <a:spLocks noChangeArrowheads="1"/>
            </p:cNvSpPr>
            <p:nvPr/>
          </p:nvSpPr>
          <p:spPr bwMode="auto">
            <a:xfrm>
              <a:off x="3338" y="578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57" name="Rectangle 57"/>
            <p:cNvSpPr>
              <a:spLocks noChangeArrowheads="1"/>
            </p:cNvSpPr>
            <p:nvPr/>
          </p:nvSpPr>
          <p:spPr bwMode="auto">
            <a:xfrm>
              <a:off x="2717" y="578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58" name="Rectangle 58"/>
            <p:cNvSpPr>
              <a:spLocks noChangeArrowheads="1"/>
            </p:cNvSpPr>
            <p:nvPr/>
          </p:nvSpPr>
          <p:spPr bwMode="auto">
            <a:xfrm>
              <a:off x="3958" y="578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59" name="Rectangle 59"/>
            <p:cNvSpPr>
              <a:spLocks noChangeArrowheads="1"/>
            </p:cNvSpPr>
            <p:nvPr/>
          </p:nvSpPr>
          <p:spPr bwMode="auto">
            <a:xfrm>
              <a:off x="2097" y="578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51260" name="Rectangle 60"/>
            <p:cNvSpPr>
              <a:spLocks noChangeArrowheads="1"/>
            </p:cNvSpPr>
            <p:nvPr/>
          </p:nvSpPr>
          <p:spPr bwMode="auto">
            <a:xfrm>
              <a:off x="8300" y="578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61" name="Rectangle 61"/>
            <p:cNvSpPr>
              <a:spLocks noChangeArrowheads="1"/>
            </p:cNvSpPr>
            <p:nvPr/>
          </p:nvSpPr>
          <p:spPr bwMode="auto">
            <a:xfrm>
              <a:off x="8920" y="5787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62" name="Rectangle 62"/>
            <p:cNvSpPr>
              <a:spLocks noChangeArrowheads="1"/>
            </p:cNvSpPr>
            <p:nvPr/>
          </p:nvSpPr>
          <p:spPr bwMode="auto">
            <a:xfrm>
              <a:off x="9541" y="578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63" name="Rectangle 63"/>
            <p:cNvSpPr>
              <a:spLocks noChangeArrowheads="1"/>
            </p:cNvSpPr>
            <p:nvPr/>
          </p:nvSpPr>
          <p:spPr bwMode="auto">
            <a:xfrm>
              <a:off x="10161" y="578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64" name="Rectangle 64"/>
            <p:cNvSpPr>
              <a:spLocks noChangeArrowheads="1"/>
            </p:cNvSpPr>
            <p:nvPr/>
          </p:nvSpPr>
          <p:spPr bwMode="auto">
            <a:xfrm>
              <a:off x="1476" y="496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229200"/>
            <a:ext cx="87129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5. 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Форма мышления, выраженная с помощью понятий, посредством которой что-либо утверждают или отрицают о предметах, их свойствах и соотношениях между ними.</a:t>
            </a:r>
          </a:p>
          <a:p>
            <a:endParaRPr lang="ru-RU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ru-RU" dirty="0"/>
          </a:p>
        </p:txBody>
      </p:sp>
      <p:grpSp>
        <p:nvGrpSpPr>
          <p:cNvPr id="50177" name="Group 1"/>
          <p:cNvGrpSpPr>
            <a:grpSpLocks/>
          </p:cNvGrpSpPr>
          <p:nvPr/>
        </p:nvGrpSpPr>
        <p:grpSpPr bwMode="auto">
          <a:xfrm>
            <a:off x="1043608" y="1916832"/>
            <a:ext cx="7344816" cy="2952328"/>
            <a:chOff x="1256" y="6606"/>
            <a:chExt cx="9305" cy="2472"/>
          </a:xfrm>
        </p:grpSpPr>
        <p:sp>
          <p:nvSpPr>
            <p:cNvPr id="50178" name="Rectangle 2"/>
            <p:cNvSpPr>
              <a:spLocks noChangeArrowheads="1"/>
            </p:cNvSpPr>
            <p:nvPr/>
          </p:nvSpPr>
          <p:spPr bwMode="auto">
            <a:xfrm>
              <a:off x="4357" y="660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3737" y="660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4978" y="660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6218" y="660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ч</a:t>
              </a:r>
            </a:p>
          </p:txBody>
        </p:sp>
        <p:sp>
          <p:nvSpPr>
            <p:cNvPr id="50182" name="Rectangle 6"/>
            <p:cNvSpPr>
              <a:spLocks noChangeArrowheads="1"/>
            </p:cNvSpPr>
            <p:nvPr/>
          </p:nvSpPr>
          <p:spPr bwMode="auto">
            <a:xfrm>
              <a:off x="5598" y="660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ю</a:t>
              </a:r>
            </a:p>
          </p:txBody>
        </p:sp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6838" y="660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2497" y="660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1876" y="660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3117" y="660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1256" y="660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7459" y="660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8079" y="6607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8700" y="660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0191" name="Rectangle 15"/>
            <p:cNvSpPr>
              <a:spLocks noChangeArrowheads="1"/>
            </p:cNvSpPr>
            <p:nvPr/>
          </p:nvSpPr>
          <p:spPr bwMode="auto">
            <a:xfrm>
              <a:off x="7458" y="7018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50192" name="Rectangle 16"/>
            <p:cNvSpPr>
              <a:spLocks noChangeArrowheads="1"/>
            </p:cNvSpPr>
            <p:nvPr/>
          </p:nvSpPr>
          <p:spPr bwMode="auto">
            <a:xfrm>
              <a:off x="6838" y="701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0193" name="Rectangle 17"/>
            <p:cNvSpPr>
              <a:spLocks noChangeArrowheads="1"/>
            </p:cNvSpPr>
            <p:nvPr/>
          </p:nvSpPr>
          <p:spPr bwMode="auto">
            <a:xfrm>
              <a:off x="8079" y="701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9319" y="701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8699" y="701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5598" y="701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4977" y="7018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50198" name="Rectangle 22"/>
            <p:cNvSpPr>
              <a:spLocks noChangeArrowheads="1"/>
            </p:cNvSpPr>
            <p:nvPr/>
          </p:nvSpPr>
          <p:spPr bwMode="auto">
            <a:xfrm>
              <a:off x="6218" y="701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50199" name="Rectangle 23"/>
            <p:cNvSpPr>
              <a:spLocks noChangeArrowheads="1"/>
            </p:cNvSpPr>
            <p:nvPr/>
          </p:nvSpPr>
          <p:spPr bwMode="auto">
            <a:xfrm>
              <a:off x="4357" y="701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50200" name="Rectangle 24"/>
            <p:cNvSpPr>
              <a:spLocks noChangeArrowheads="1"/>
            </p:cNvSpPr>
            <p:nvPr/>
          </p:nvSpPr>
          <p:spPr bwMode="auto">
            <a:xfrm>
              <a:off x="6837" y="7430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50201" name="Rectangle 25"/>
            <p:cNvSpPr>
              <a:spLocks noChangeArrowheads="1"/>
            </p:cNvSpPr>
            <p:nvPr/>
          </p:nvSpPr>
          <p:spPr bwMode="auto">
            <a:xfrm>
              <a:off x="6217" y="743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50202" name="Rectangle 26"/>
            <p:cNvSpPr>
              <a:spLocks noChangeArrowheads="1"/>
            </p:cNvSpPr>
            <p:nvPr/>
          </p:nvSpPr>
          <p:spPr bwMode="auto">
            <a:xfrm>
              <a:off x="7458" y="743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0203" name="Rectangle 27"/>
            <p:cNvSpPr>
              <a:spLocks noChangeArrowheads="1"/>
            </p:cNvSpPr>
            <p:nvPr/>
          </p:nvSpPr>
          <p:spPr bwMode="auto">
            <a:xfrm>
              <a:off x="4977" y="743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</a:t>
              </a:r>
            </a:p>
          </p:txBody>
        </p:sp>
        <p:sp>
          <p:nvSpPr>
            <p:cNvPr id="50204" name="Rectangle 28"/>
            <p:cNvSpPr>
              <a:spLocks noChangeArrowheads="1"/>
            </p:cNvSpPr>
            <p:nvPr/>
          </p:nvSpPr>
          <p:spPr bwMode="auto">
            <a:xfrm>
              <a:off x="4356" y="7430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50205" name="Rectangle 29"/>
            <p:cNvSpPr>
              <a:spLocks noChangeArrowheads="1"/>
            </p:cNvSpPr>
            <p:nvPr/>
          </p:nvSpPr>
          <p:spPr bwMode="auto">
            <a:xfrm>
              <a:off x="5597" y="743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0206" name="Rectangle 30"/>
            <p:cNvSpPr>
              <a:spLocks noChangeArrowheads="1"/>
            </p:cNvSpPr>
            <p:nvPr/>
          </p:nvSpPr>
          <p:spPr bwMode="auto">
            <a:xfrm>
              <a:off x="3736" y="743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0207" name="Rectangle 31"/>
            <p:cNvSpPr>
              <a:spLocks noChangeArrowheads="1"/>
            </p:cNvSpPr>
            <p:nvPr/>
          </p:nvSpPr>
          <p:spPr bwMode="auto">
            <a:xfrm>
              <a:off x="2496" y="784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50208" name="Rectangle 32"/>
            <p:cNvSpPr>
              <a:spLocks noChangeArrowheads="1"/>
            </p:cNvSpPr>
            <p:nvPr/>
          </p:nvSpPr>
          <p:spPr bwMode="auto">
            <a:xfrm>
              <a:off x="1876" y="784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50209" name="Rectangle 33"/>
            <p:cNvSpPr>
              <a:spLocks noChangeArrowheads="1"/>
            </p:cNvSpPr>
            <p:nvPr/>
          </p:nvSpPr>
          <p:spPr bwMode="auto">
            <a:xfrm>
              <a:off x="3116" y="7842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50210" name="Rectangle 34"/>
            <p:cNvSpPr>
              <a:spLocks noChangeArrowheads="1"/>
            </p:cNvSpPr>
            <p:nvPr/>
          </p:nvSpPr>
          <p:spPr bwMode="auto">
            <a:xfrm>
              <a:off x="4357" y="784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50211" name="Rectangle 35"/>
            <p:cNvSpPr>
              <a:spLocks noChangeArrowheads="1"/>
            </p:cNvSpPr>
            <p:nvPr/>
          </p:nvSpPr>
          <p:spPr bwMode="auto">
            <a:xfrm>
              <a:off x="3737" y="784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50212" name="Rectangle 36"/>
            <p:cNvSpPr>
              <a:spLocks noChangeArrowheads="1"/>
            </p:cNvSpPr>
            <p:nvPr/>
          </p:nvSpPr>
          <p:spPr bwMode="auto">
            <a:xfrm>
              <a:off x="4977" y="784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5597" y="784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50214" name="Rectangle 38"/>
            <p:cNvSpPr>
              <a:spLocks noChangeArrowheads="1"/>
            </p:cNvSpPr>
            <p:nvPr/>
          </p:nvSpPr>
          <p:spPr bwMode="auto">
            <a:xfrm>
              <a:off x="6218" y="8254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15" name="Rectangle 39"/>
            <p:cNvSpPr>
              <a:spLocks noChangeArrowheads="1"/>
            </p:cNvSpPr>
            <p:nvPr/>
          </p:nvSpPr>
          <p:spPr bwMode="auto">
            <a:xfrm>
              <a:off x="5598" y="825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16" name="Rectangle 40"/>
            <p:cNvSpPr>
              <a:spLocks noChangeArrowheads="1"/>
            </p:cNvSpPr>
            <p:nvPr/>
          </p:nvSpPr>
          <p:spPr bwMode="auto">
            <a:xfrm>
              <a:off x="6839" y="825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17" name="Rectangle 41"/>
            <p:cNvSpPr>
              <a:spLocks noChangeArrowheads="1"/>
            </p:cNvSpPr>
            <p:nvPr/>
          </p:nvSpPr>
          <p:spPr bwMode="auto">
            <a:xfrm>
              <a:off x="8079" y="825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18" name="Rectangle 42"/>
            <p:cNvSpPr>
              <a:spLocks noChangeArrowheads="1"/>
            </p:cNvSpPr>
            <p:nvPr/>
          </p:nvSpPr>
          <p:spPr bwMode="auto">
            <a:xfrm>
              <a:off x="7459" y="825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19" name="Rectangle 43"/>
            <p:cNvSpPr>
              <a:spLocks noChangeArrowheads="1"/>
            </p:cNvSpPr>
            <p:nvPr/>
          </p:nvSpPr>
          <p:spPr bwMode="auto">
            <a:xfrm>
              <a:off x="8699" y="8254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20" name="Rectangle 44"/>
            <p:cNvSpPr>
              <a:spLocks noChangeArrowheads="1"/>
            </p:cNvSpPr>
            <p:nvPr/>
          </p:nvSpPr>
          <p:spPr bwMode="auto">
            <a:xfrm>
              <a:off x="4358" y="825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21" name="Rectangle 45"/>
            <p:cNvSpPr>
              <a:spLocks noChangeArrowheads="1"/>
            </p:cNvSpPr>
            <p:nvPr/>
          </p:nvSpPr>
          <p:spPr bwMode="auto">
            <a:xfrm>
              <a:off x="3737" y="8254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22" name="Rectangle 46"/>
            <p:cNvSpPr>
              <a:spLocks noChangeArrowheads="1"/>
            </p:cNvSpPr>
            <p:nvPr/>
          </p:nvSpPr>
          <p:spPr bwMode="auto">
            <a:xfrm>
              <a:off x="4978" y="825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23" name="Rectangle 47"/>
            <p:cNvSpPr>
              <a:spLocks noChangeArrowheads="1"/>
            </p:cNvSpPr>
            <p:nvPr/>
          </p:nvSpPr>
          <p:spPr bwMode="auto">
            <a:xfrm>
              <a:off x="3117" y="825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50224" name="Rectangle 48"/>
            <p:cNvSpPr>
              <a:spLocks noChangeArrowheads="1"/>
            </p:cNvSpPr>
            <p:nvPr/>
          </p:nvSpPr>
          <p:spPr bwMode="auto">
            <a:xfrm>
              <a:off x="9320" y="8255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25" name="Rectangle 49"/>
            <p:cNvSpPr>
              <a:spLocks noChangeArrowheads="1"/>
            </p:cNvSpPr>
            <p:nvPr/>
          </p:nvSpPr>
          <p:spPr bwMode="auto">
            <a:xfrm>
              <a:off x="9940" y="8255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26" name="Rectangle 50"/>
            <p:cNvSpPr>
              <a:spLocks noChangeArrowheads="1"/>
            </p:cNvSpPr>
            <p:nvPr/>
          </p:nvSpPr>
          <p:spPr bwMode="auto">
            <a:xfrm>
              <a:off x="4978" y="866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27" name="Rectangle 51"/>
            <p:cNvSpPr>
              <a:spLocks noChangeArrowheads="1"/>
            </p:cNvSpPr>
            <p:nvPr/>
          </p:nvSpPr>
          <p:spPr bwMode="auto">
            <a:xfrm>
              <a:off x="4358" y="86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28" name="Rectangle 52"/>
            <p:cNvSpPr>
              <a:spLocks noChangeArrowheads="1"/>
            </p:cNvSpPr>
            <p:nvPr/>
          </p:nvSpPr>
          <p:spPr bwMode="auto">
            <a:xfrm>
              <a:off x="5599" y="86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29" name="Rectangle 53"/>
            <p:cNvSpPr>
              <a:spLocks noChangeArrowheads="1"/>
            </p:cNvSpPr>
            <p:nvPr/>
          </p:nvSpPr>
          <p:spPr bwMode="auto">
            <a:xfrm>
              <a:off x="6839" y="86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30" name="Rectangle 54"/>
            <p:cNvSpPr>
              <a:spLocks noChangeArrowheads="1"/>
            </p:cNvSpPr>
            <p:nvPr/>
          </p:nvSpPr>
          <p:spPr bwMode="auto">
            <a:xfrm>
              <a:off x="6219" y="86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31" name="Rectangle 55"/>
            <p:cNvSpPr>
              <a:spLocks noChangeArrowheads="1"/>
            </p:cNvSpPr>
            <p:nvPr/>
          </p:nvSpPr>
          <p:spPr bwMode="auto">
            <a:xfrm>
              <a:off x="7459" y="866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32" name="Rectangle 56"/>
            <p:cNvSpPr>
              <a:spLocks noChangeArrowheads="1"/>
            </p:cNvSpPr>
            <p:nvPr/>
          </p:nvSpPr>
          <p:spPr bwMode="auto">
            <a:xfrm>
              <a:off x="3118" y="86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33" name="Rectangle 57"/>
            <p:cNvSpPr>
              <a:spLocks noChangeArrowheads="1"/>
            </p:cNvSpPr>
            <p:nvPr/>
          </p:nvSpPr>
          <p:spPr bwMode="auto">
            <a:xfrm>
              <a:off x="2497" y="866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34" name="Rectangle 58"/>
            <p:cNvSpPr>
              <a:spLocks noChangeArrowheads="1"/>
            </p:cNvSpPr>
            <p:nvPr/>
          </p:nvSpPr>
          <p:spPr bwMode="auto">
            <a:xfrm>
              <a:off x="3738" y="86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35" name="Rectangle 59"/>
            <p:cNvSpPr>
              <a:spLocks noChangeArrowheads="1"/>
            </p:cNvSpPr>
            <p:nvPr/>
          </p:nvSpPr>
          <p:spPr bwMode="auto">
            <a:xfrm>
              <a:off x="1877" y="86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50236" name="Rectangle 60"/>
            <p:cNvSpPr>
              <a:spLocks noChangeArrowheads="1"/>
            </p:cNvSpPr>
            <p:nvPr/>
          </p:nvSpPr>
          <p:spPr bwMode="auto">
            <a:xfrm>
              <a:off x="8080" y="866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37" name="Rectangle 61"/>
            <p:cNvSpPr>
              <a:spLocks noChangeArrowheads="1"/>
            </p:cNvSpPr>
            <p:nvPr/>
          </p:nvSpPr>
          <p:spPr bwMode="auto">
            <a:xfrm>
              <a:off x="8700" y="8667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38" name="Rectangle 62"/>
            <p:cNvSpPr>
              <a:spLocks noChangeArrowheads="1"/>
            </p:cNvSpPr>
            <p:nvPr/>
          </p:nvSpPr>
          <p:spPr bwMode="auto">
            <a:xfrm>
              <a:off x="9321" y="866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39" name="Rectangle 63"/>
            <p:cNvSpPr>
              <a:spLocks noChangeArrowheads="1"/>
            </p:cNvSpPr>
            <p:nvPr/>
          </p:nvSpPr>
          <p:spPr bwMode="auto">
            <a:xfrm>
              <a:off x="9941" y="86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40" name="Rectangle 64"/>
            <p:cNvSpPr>
              <a:spLocks noChangeArrowheads="1"/>
            </p:cNvSpPr>
            <p:nvPr/>
          </p:nvSpPr>
          <p:spPr bwMode="auto">
            <a:xfrm>
              <a:off x="1256" y="784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011341"/>
            <a:ext cx="82454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6.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Мыслительный процесс, направленный на подтверждение или опровержение какого-либо положения посредством других, ранее обоснованных выводов.</a:t>
            </a:r>
            <a:endParaRPr lang="ru-RU" sz="2400" i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grpSp>
        <p:nvGrpSpPr>
          <p:cNvPr id="49153" name="Group 1"/>
          <p:cNvGrpSpPr>
            <a:grpSpLocks/>
          </p:cNvGrpSpPr>
          <p:nvPr/>
        </p:nvGrpSpPr>
        <p:grpSpPr bwMode="auto">
          <a:xfrm>
            <a:off x="1043608" y="1772816"/>
            <a:ext cx="6768752" cy="2880320"/>
            <a:chOff x="1477" y="9566"/>
            <a:chExt cx="9305" cy="2472"/>
          </a:xfrm>
        </p:grpSpPr>
        <p:sp>
          <p:nvSpPr>
            <p:cNvPr id="49154" name="Rectangle 2"/>
            <p:cNvSpPr>
              <a:spLocks noChangeArrowheads="1"/>
            </p:cNvSpPr>
            <p:nvPr/>
          </p:nvSpPr>
          <p:spPr bwMode="auto">
            <a:xfrm>
              <a:off x="4578" y="956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49155" name="Rectangle 3"/>
            <p:cNvSpPr>
              <a:spLocks noChangeArrowheads="1"/>
            </p:cNvSpPr>
            <p:nvPr/>
          </p:nvSpPr>
          <p:spPr bwMode="auto">
            <a:xfrm>
              <a:off x="3958" y="95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auto">
            <a:xfrm>
              <a:off x="5199" y="95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6439" y="95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ч</a:t>
              </a:r>
            </a:p>
          </p:txBody>
        </p:sp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5819" y="95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ю</a:t>
              </a:r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7059" y="956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2718" y="95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2097" y="956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3338" y="95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</a:t>
              </a:r>
            </a:p>
          </p:txBody>
        </p:sp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>
              <a:off x="1477" y="956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49164" name="Rectangle 12"/>
            <p:cNvSpPr>
              <a:spLocks noChangeArrowheads="1"/>
            </p:cNvSpPr>
            <p:nvPr/>
          </p:nvSpPr>
          <p:spPr bwMode="auto">
            <a:xfrm>
              <a:off x="7680" y="956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49165" name="Rectangle 13"/>
            <p:cNvSpPr>
              <a:spLocks noChangeArrowheads="1"/>
            </p:cNvSpPr>
            <p:nvPr/>
          </p:nvSpPr>
          <p:spPr bwMode="auto">
            <a:xfrm>
              <a:off x="8300" y="9567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>
              <a:off x="8921" y="956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9167" name="Rectangle 15"/>
            <p:cNvSpPr>
              <a:spLocks noChangeArrowheads="1"/>
            </p:cNvSpPr>
            <p:nvPr/>
          </p:nvSpPr>
          <p:spPr bwMode="auto">
            <a:xfrm>
              <a:off x="7679" y="9978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49168" name="Rectangle 16"/>
            <p:cNvSpPr>
              <a:spLocks noChangeArrowheads="1"/>
            </p:cNvSpPr>
            <p:nvPr/>
          </p:nvSpPr>
          <p:spPr bwMode="auto">
            <a:xfrm>
              <a:off x="7059" y="997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8300" y="997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9540" y="997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8920" y="997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5819" y="997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5198" y="9978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6439" y="997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4578" y="9978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7058" y="10390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6438" y="1039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49178" name="Rectangle 26"/>
            <p:cNvSpPr>
              <a:spLocks noChangeArrowheads="1"/>
            </p:cNvSpPr>
            <p:nvPr/>
          </p:nvSpPr>
          <p:spPr bwMode="auto">
            <a:xfrm>
              <a:off x="7679" y="1039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9179" name="Rectangle 27"/>
            <p:cNvSpPr>
              <a:spLocks noChangeArrowheads="1"/>
            </p:cNvSpPr>
            <p:nvPr/>
          </p:nvSpPr>
          <p:spPr bwMode="auto">
            <a:xfrm>
              <a:off x="5198" y="1039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</a:t>
              </a:r>
            </a:p>
          </p:txBody>
        </p:sp>
        <p:sp>
          <p:nvSpPr>
            <p:cNvPr id="49180" name="Rectangle 28"/>
            <p:cNvSpPr>
              <a:spLocks noChangeArrowheads="1"/>
            </p:cNvSpPr>
            <p:nvPr/>
          </p:nvSpPr>
          <p:spPr bwMode="auto">
            <a:xfrm>
              <a:off x="4577" y="10390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49181" name="Rectangle 29"/>
            <p:cNvSpPr>
              <a:spLocks noChangeArrowheads="1"/>
            </p:cNvSpPr>
            <p:nvPr/>
          </p:nvSpPr>
          <p:spPr bwMode="auto">
            <a:xfrm>
              <a:off x="5818" y="1039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9182" name="Rectangle 30"/>
            <p:cNvSpPr>
              <a:spLocks noChangeArrowheads="1"/>
            </p:cNvSpPr>
            <p:nvPr/>
          </p:nvSpPr>
          <p:spPr bwMode="auto">
            <a:xfrm>
              <a:off x="3957" y="10390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9183" name="Rectangle 31"/>
            <p:cNvSpPr>
              <a:spLocks noChangeArrowheads="1"/>
            </p:cNvSpPr>
            <p:nvPr/>
          </p:nvSpPr>
          <p:spPr bwMode="auto">
            <a:xfrm>
              <a:off x="2717" y="1080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2097" y="1080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3337" y="10802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4578" y="1080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49187" name="Rectangle 35"/>
            <p:cNvSpPr>
              <a:spLocks noChangeArrowheads="1"/>
            </p:cNvSpPr>
            <p:nvPr/>
          </p:nvSpPr>
          <p:spPr bwMode="auto">
            <a:xfrm>
              <a:off x="3958" y="1080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5198" y="1080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49189" name="Rectangle 37"/>
            <p:cNvSpPr>
              <a:spLocks noChangeArrowheads="1"/>
            </p:cNvSpPr>
            <p:nvPr/>
          </p:nvSpPr>
          <p:spPr bwMode="auto">
            <a:xfrm>
              <a:off x="5818" y="1080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49190" name="Rectangle 38"/>
            <p:cNvSpPr>
              <a:spLocks noChangeArrowheads="1"/>
            </p:cNvSpPr>
            <p:nvPr/>
          </p:nvSpPr>
          <p:spPr bwMode="auto">
            <a:xfrm>
              <a:off x="6439" y="11214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</a:t>
              </a:r>
            </a:p>
          </p:txBody>
        </p:sp>
        <p:sp>
          <p:nvSpPr>
            <p:cNvPr id="49191" name="Rectangle 39"/>
            <p:cNvSpPr>
              <a:spLocks noChangeArrowheads="1"/>
            </p:cNvSpPr>
            <p:nvPr/>
          </p:nvSpPr>
          <p:spPr bwMode="auto">
            <a:xfrm>
              <a:off x="5819" y="1121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9192" name="Rectangle 40"/>
            <p:cNvSpPr>
              <a:spLocks noChangeArrowheads="1"/>
            </p:cNvSpPr>
            <p:nvPr/>
          </p:nvSpPr>
          <p:spPr bwMode="auto">
            <a:xfrm>
              <a:off x="7060" y="1121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ы</a:t>
              </a:r>
            </a:p>
          </p:txBody>
        </p:sp>
        <p:sp>
          <p:nvSpPr>
            <p:cNvPr id="49193" name="Rectangle 41"/>
            <p:cNvSpPr>
              <a:spLocks noChangeArrowheads="1"/>
            </p:cNvSpPr>
            <p:nvPr/>
          </p:nvSpPr>
          <p:spPr bwMode="auto">
            <a:xfrm>
              <a:off x="8300" y="1121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9194" name="Rectangle 42"/>
            <p:cNvSpPr>
              <a:spLocks noChangeArrowheads="1"/>
            </p:cNvSpPr>
            <p:nvPr/>
          </p:nvSpPr>
          <p:spPr bwMode="auto">
            <a:xfrm>
              <a:off x="7680" y="1121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49195" name="Rectangle 43"/>
            <p:cNvSpPr>
              <a:spLocks noChangeArrowheads="1"/>
            </p:cNvSpPr>
            <p:nvPr/>
          </p:nvSpPr>
          <p:spPr bwMode="auto">
            <a:xfrm>
              <a:off x="8920" y="11214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49196" name="Rectangle 44"/>
            <p:cNvSpPr>
              <a:spLocks noChangeArrowheads="1"/>
            </p:cNvSpPr>
            <p:nvPr/>
          </p:nvSpPr>
          <p:spPr bwMode="auto">
            <a:xfrm>
              <a:off x="4579" y="1121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49197" name="Rectangle 45"/>
            <p:cNvSpPr>
              <a:spLocks noChangeArrowheads="1"/>
            </p:cNvSpPr>
            <p:nvPr/>
          </p:nvSpPr>
          <p:spPr bwMode="auto">
            <a:xfrm>
              <a:off x="3958" y="11214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ы</a:t>
              </a:r>
            </a:p>
          </p:txBody>
        </p:sp>
        <p:sp>
          <p:nvSpPr>
            <p:cNvPr id="49198" name="Rectangle 46"/>
            <p:cNvSpPr>
              <a:spLocks noChangeArrowheads="1"/>
            </p:cNvSpPr>
            <p:nvPr/>
          </p:nvSpPr>
          <p:spPr bwMode="auto">
            <a:xfrm>
              <a:off x="5199" y="1121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49199" name="Rectangle 47"/>
            <p:cNvSpPr>
              <a:spLocks noChangeArrowheads="1"/>
            </p:cNvSpPr>
            <p:nvPr/>
          </p:nvSpPr>
          <p:spPr bwMode="auto">
            <a:xfrm>
              <a:off x="3338" y="11214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49200" name="Rectangle 48"/>
            <p:cNvSpPr>
              <a:spLocks noChangeArrowheads="1"/>
            </p:cNvSpPr>
            <p:nvPr/>
          </p:nvSpPr>
          <p:spPr bwMode="auto">
            <a:xfrm>
              <a:off x="9541" y="11215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49201" name="Rectangle 49"/>
            <p:cNvSpPr>
              <a:spLocks noChangeArrowheads="1"/>
            </p:cNvSpPr>
            <p:nvPr/>
          </p:nvSpPr>
          <p:spPr bwMode="auto">
            <a:xfrm>
              <a:off x="10161" y="11215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9202" name="Rectangle 50"/>
            <p:cNvSpPr>
              <a:spLocks noChangeArrowheads="1"/>
            </p:cNvSpPr>
            <p:nvPr/>
          </p:nvSpPr>
          <p:spPr bwMode="auto">
            <a:xfrm>
              <a:off x="5199" y="1162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03" name="Rectangle 51"/>
            <p:cNvSpPr>
              <a:spLocks noChangeArrowheads="1"/>
            </p:cNvSpPr>
            <p:nvPr/>
          </p:nvSpPr>
          <p:spPr bwMode="auto">
            <a:xfrm>
              <a:off x="4579" y="116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04" name="Rectangle 52"/>
            <p:cNvSpPr>
              <a:spLocks noChangeArrowheads="1"/>
            </p:cNvSpPr>
            <p:nvPr/>
          </p:nvSpPr>
          <p:spPr bwMode="auto">
            <a:xfrm>
              <a:off x="5820" y="116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05" name="Rectangle 53"/>
            <p:cNvSpPr>
              <a:spLocks noChangeArrowheads="1"/>
            </p:cNvSpPr>
            <p:nvPr/>
          </p:nvSpPr>
          <p:spPr bwMode="auto">
            <a:xfrm>
              <a:off x="7060" y="116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06" name="Rectangle 54"/>
            <p:cNvSpPr>
              <a:spLocks noChangeArrowheads="1"/>
            </p:cNvSpPr>
            <p:nvPr/>
          </p:nvSpPr>
          <p:spPr bwMode="auto">
            <a:xfrm>
              <a:off x="6440" y="116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07" name="Rectangle 55"/>
            <p:cNvSpPr>
              <a:spLocks noChangeArrowheads="1"/>
            </p:cNvSpPr>
            <p:nvPr/>
          </p:nvSpPr>
          <p:spPr bwMode="auto">
            <a:xfrm>
              <a:off x="7680" y="1162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08" name="Rectangle 56"/>
            <p:cNvSpPr>
              <a:spLocks noChangeArrowheads="1"/>
            </p:cNvSpPr>
            <p:nvPr/>
          </p:nvSpPr>
          <p:spPr bwMode="auto">
            <a:xfrm>
              <a:off x="3339" y="116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09" name="Rectangle 57"/>
            <p:cNvSpPr>
              <a:spLocks noChangeArrowheads="1"/>
            </p:cNvSpPr>
            <p:nvPr/>
          </p:nvSpPr>
          <p:spPr bwMode="auto">
            <a:xfrm>
              <a:off x="2718" y="11626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10" name="Rectangle 58"/>
            <p:cNvSpPr>
              <a:spLocks noChangeArrowheads="1"/>
            </p:cNvSpPr>
            <p:nvPr/>
          </p:nvSpPr>
          <p:spPr bwMode="auto">
            <a:xfrm>
              <a:off x="3959" y="116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11" name="Rectangle 59"/>
            <p:cNvSpPr>
              <a:spLocks noChangeArrowheads="1"/>
            </p:cNvSpPr>
            <p:nvPr/>
          </p:nvSpPr>
          <p:spPr bwMode="auto">
            <a:xfrm>
              <a:off x="2098" y="116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49212" name="Rectangle 60"/>
            <p:cNvSpPr>
              <a:spLocks noChangeArrowheads="1"/>
            </p:cNvSpPr>
            <p:nvPr/>
          </p:nvSpPr>
          <p:spPr bwMode="auto">
            <a:xfrm>
              <a:off x="8301" y="1162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13" name="Rectangle 61"/>
            <p:cNvSpPr>
              <a:spLocks noChangeArrowheads="1"/>
            </p:cNvSpPr>
            <p:nvPr/>
          </p:nvSpPr>
          <p:spPr bwMode="auto">
            <a:xfrm>
              <a:off x="8921" y="11627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14" name="Rectangle 62"/>
            <p:cNvSpPr>
              <a:spLocks noChangeArrowheads="1"/>
            </p:cNvSpPr>
            <p:nvPr/>
          </p:nvSpPr>
          <p:spPr bwMode="auto">
            <a:xfrm>
              <a:off x="9542" y="11627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15" name="Rectangle 63"/>
            <p:cNvSpPr>
              <a:spLocks noChangeArrowheads="1"/>
            </p:cNvSpPr>
            <p:nvPr/>
          </p:nvSpPr>
          <p:spPr bwMode="auto">
            <a:xfrm>
              <a:off x="10162" y="11626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16" name="Rectangle 64"/>
            <p:cNvSpPr>
              <a:spLocks noChangeArrowheads="1"/>
            </p:cNvSpPr>
            <p:nvPr/>
          </p:nvSpPr>
          <p:spPr bwMode="auto">
            <a:xfrm>
              <a:off x="1477" y="10802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73325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По  вертикали найдите зашифрованное слово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dirty="0"/>
          </a:p>
        </p:txBody>
      </p:sp>
      <p:pic>
        <p:nvPicPr>
          <p:cNvPr id="134" name="Рисунок 1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60648"/>
            <a:ext cx="2394404" cy="1894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009" name="Group 1"/>
          <p:cNvGrpSpPr>
            <a:grpSpLocks/>
          </p:cNvGrpSpPr>
          <p:nvPr/>
        </p:nvGrpSpPr>
        <p:grpSpPr bwMode="auto">
          <a:xfrm>
            <a:off x="755576" y="2420888"/>
            <a:ext cx="6484739" cy="2736304"/>
            <a:chOff x="1479" y="13013"/>
            <a:chExt cx="9305" cy="2472"/>
          </a:xfrm>
        </p:grpSpPr>
        <p:sp>
          <p:nvSpPr>
            <p:cNvPr id="43010" name="Rectangle 2"/>
            <p:cNvSpPr>
              <a:spLocks noChangeArrowheads="1"/>
            </p:cNvSpPr>
            <p:nvPr/>
          </p:nvSpPr>
          <p:spPr bwMode="auto">
            <a:xfrm>
              <a:off x="4580" y="13013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3960" y="1301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5201" y="1301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6441" y="1301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ч</a:t>
              </a:r>
            </a:p>
          </p:txBody>
        </p:sp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5821" y="1301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ю</a:t>
              </a:r>
            </a:p>
          </p:txBody>
        </p:sp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7061" y="13013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2720" y="1301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2099" y="13013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м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3340" y="1301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</a:t>
              </a:r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1479" y="1301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7682" y="13014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8302" y="13014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8923" y="13014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7681" y="13425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7061" y="13425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3025" name="Rectangle 17"/>
            <p:cNvSpPr>
              <a:spLocks noChangeArrowheads="1"/>
            </p:cNvSpPr>
            <p:nvPr/>
          </p:nvSpPr>
          <p:spPr bwMode="auto">
            <a:xfrm>
              <a:off x="8302" y="13425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9542" y="13425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8922" y="13425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5821" y="13425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43029" name="Rectangle 21"/>
            <p:cNvSpPr>
              <a:spLocks noChangeArrowheads="1"/>
            </p:cNvSpPr>
            <p:nvPr/>
          </p:nvSpPr>
          <p:spPr bwMode="auto">
            <a:xfrm>
              <a:off x="5200" y="13425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43030" name="Rectangle 22"/>
            <p:cNvSpPr>
              <a:spLocks noChangeArrowheads="1"/>
            </p:cNvSpPr>
            <p:nvPr/>
          </p:nvSpPr>
          <p:spPr bwMode="auto">
            <a:xfrm>
              <a:off x="6441" y="13425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43031" name="Rectangle 23"/>
            <p:cNvSpPr>
              <a:spLocks noChangeArrowheads="1"/>
            </p:cNvSpPr>
            <p:nvPr/>
          </p:nvSpPr>
          <p:spPr bwMode="auto">
            <a:xfrm>
              <a:off x="4580" y="13425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43032" name="Rectangle 24"/>
            <p:cNvSpPr>
              <a:spLocks noChangeArrowheads="1"/>
            </p:cNvSpPr>
            <p:nvPr/>
          </p:nvSpPr>
          <p:spPr bwMode="auto">
            <a:xfrm>
              <a:off x="7060" y="13837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43033" name="Rectangle 25"/>
            <p:cNvSpPr>
              <a:spLocks noChangeArrowheads="1"/>
            </p:cNvSpPr>
            <p:nvPr/>
          </p:nvSpPr>
          <p:spPr bwMode="auto">
            <a:xfrm>
              <a:off x="6440" y="13837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7681" y="13837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5200" y="13837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</a:t>
              </a:r>
            </a:p>
          </p:txBody>
        </p:sp>
        <p:sp>
          <p:nvSpPr>
            <p:cNvPr id="43036" name="Rectangle 28"/>
            <p:cNvSpPr>
              <a:spLocks noChangeArrowheads="1"/>
            </p:cNvSpPr>
            <p:nvPr/>
          </p:nvSpPr>
          <p:spPr bwMode="auto">
            <a:xfrm>
              <a:off x="4579" y="13837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43037" name="Rectangle 29"/>
            <p:cNvSpPr>
              <a:spLocks noChangeArrowheads="1"/>
            </p:cNvSpPr>
            <p:nvPr/>
          </p:nvSpPr>
          <p:spPr bwMode="auto">
            <a:xfrm>
              <a:off x="5820" y="13837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3038" name="Rectangle 30"/>
            <p:cNvSpPr>
              <a:spLocks noChangeArrowheads="1"/>
            </p:cNvSpPr>
            <p:nvPr/>
          </p:nvSpPr>
          <p:spPr bwMode="auto">
            <a:xfrm>
              <a:off x="3959" y="13837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3039" name="Rectangle 31"/>
            <p:cNvSpPr>
              <a:spLocks noChangeArrowheads="1"/>
            </p:cNvSpPr>
            <p:nvPr/>
          </p:nvSpPr>
          <p:spPr bwMode="auto">
            <a:xfrm>
              <a:off x="2719" y="14249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43040" name="Rectangle 32"/>
            <p:cNvSpPr>
              <a:spLocks noChangeArrowheads="1"/>
            </p:cNvSpPr>
            <p:nvPr/>
          </p:nvSpPr>
          <p:spPr bwMode="auto">
            <a:xfrm>
              <a:off x="2099" y="14249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43041" name="Rectangle 33"/>
            <p:cNvSpPr>
              <a:spLocks noChangeArrowheads="1"/>
            </p:cNvSpPr>
            <p:nvPr/>
          </p:nvSpPr>
          <p:spPr bwMode="auto">
            <a:xfrm>
              <a:off x="3339" y="14249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3042" name="Rectangle 34"/>
            <p:cNvSpPr>
              <a:spLocks noChangeArrowheads="1"/>
            </p:cNvSpPr>
            <p:nvPr/>
          </p:nvSpPr>
          <p:spPr bwMode="auto">
            <a:xfrm>
              <a:off x="4580" y="14249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43043" name="Rectangle 35"/>
            <p:cNvSpPr>
              <a:spLocks noChangeArrowheads="1"/>
            </p:cNvSpPr>
            <p:nvPr/>
          </p:nvSpPr>
          <p:spPr bwMode="auto">
            <a:xfrm>
              <a:off x="3960" y="14249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43044" name="Rectangle 36"/>
            <p:cNvSpPr>
              <a:spLocks noChangeArrowheads="1"/>
            </p:cNvSpPr>
            <p:nvPr/>
          </p:nvSpPr>
          <p:spPr bwMode="auto">
            <a:xfrm>
              <a:off x="5200" y="14249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43045" name="Rectangle 37"/>
            <p:cNvSpPr>
              <a:spLocks noChangeArrowheads="1"/>
            </p:cNvSpPr>
            <p:nvPr/>
          </p:nvSpPr>
          <p:spPr bwMode="auto">
            <a:xfrm>
              <a:off x="5820" y="14249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43046" name="Rectangle 38"/>
            <p:cNvSpPr>
              <a:spLocks noChangeArrowheads="1"/>
            </p:cNvSpPr>
            <p:nvPr/>
          </p:nvSpPr>
          <p:spPr bwMode="auto">
            <a:xfrm>
              <a:off x="6441" y="14661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</a:t>
              </a:r>
            </a:p>
          </p:txBody>
        </p:sp>
        <p:sp>
          <p:nvSpPr>
            <p:cNvPr id="43047" name="Rectangle 39"/>
            <p:cNvSpPr>
              <a:spLocks noChangeArrowheads="1"/>
            </p:cNvSpPr>
            <p:nvPr/>
          </p:nvSpPr>
          <p:spPr bwMode="auto">
            <a:xfrm>
              <a:off x="5821" y="14661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3048" name="Rectangle 40"/>
            <p:cNvSpPr>
              <a:spLocks noChangeArrowheads="1"/>
            </p:cNvSpPr>
            <p:nvPr/>
          </p:nvSpPr>
          <p:spPr bwMode="auto">
            <a:xfrm>
              <a:off x="7062" y="14661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ы</a:t>
              </a:r>
            </a:p>
          </p:txBody>
        </p:sp>
        <p:sp>
          <p:nvSpPr>
            <p:cNvPr id="43049" name="Rectangle 41"/>
            <p:cNvSpPr>
              <a:spLocks noChangeArrowheads="1"/>
            </p:cNvSpPr>
            <p:nvPr/>
          </p:nvSpPr>
          <p:spPr bwMode="auto">
            <a:xfrm>
              <a:off x="8302" y="14661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3050" name="Rectangle 42"/>
            <p:cNvSpPr>
              <a:spLocks noChangeArrowheads="1"/>
            </p:cNvSpPr>
            <p:nvPr/>
          </p:nvSpPr>
          <p:spPr bwMode="auto">
            <a:xfrm>
              <a:off x="7682" y="14661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43051" name="Rectangle 43"/>
            <p:cNvSpPr>
              <a:spLocks noChangeArrowheads="1"/>
            </p:cNvSpPr>
            <p:nvPr/>
          </p:nvSpPr>
          <p:spPr bwMode="auto">
            <a:xfrm>
              <a:off x="8922" y="14661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43052" name="Rectangle 44"/>
            <p:cNvSpPr>
              <a:spLocks noChangeArrowheads="1"/>
            </p:cNvSpPr>
            <p:nvPr/>
          </p:nvSpPr>
          <p:spPr bwMode="auto">
            <a:xfrm>
              <a:off x="4581" y="14661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43053" name="Rectangle 45"/>
            <p:cNvSpPr>
              <a:spLocks noChangeArrowheads="1"/>
            </p:cNvSpPr>
            <p:nvPr/>
          </p:nvSpPr>
          <p:spPr bwMode="auto">
            <a:xfrm>
              <a:off x="3960" y="14661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ы</a:t>
              </a:r>
            </a:p>
          </p:txBody>
        </p:sp>
        <p:sp>
          <p:nvSpPr>
            <p:cNvPr id="43054" name="Rectangle 46"/>
            <p:cNvSpPr>
              <a:spLocks noChangeArrowheads="1"/>
            </p:cNvSpPr>
            <p:nvPr/>
          </p:nvSpPr>
          <p:spPr bwMode="auto">
            <a:xfrm>
              <a:off x="5201" y="14661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43055" name="Rectangle 47"/>
            <p:cNvSpPr>
              <a:spLocks noChangeArrowheads="1"/>
            </p:cNvSpPr>
            <p:nvPr/>
          </p:nvSpPr>
          <p:spPr bwMode="auto">
            <a:xfrm>
              <a:off x="3340" y="14661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43056" name="Rectangle 48"/>
            <p:cNvSpPr>
              <a:spLocks noChangeArrowheads="1"/>
            </p:cNvSpPr>
            <p:nvPr/>
          </p:nvSpPr>
          <p:spPr bwMode="auto">
            <a:xfrm>
              <a:off x="9543" y="14662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43057" name="Rectangle 49"/>
            <p:cNvSpPr>
              <a:spLocks noChangeArrowheads="1"/>
            </p:cNvSpPr>
            <p:nvPr/>
          </p:nvSpPr>
          <p:spPr bwMode="auto">
            <a:xfrm>
              <a:off x="10163" y="14662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3058" name="Rectangle 50"/>
            <p:cNvSpPr>
              <a:spLocks noChangeArrowheads="1"/>
            </p:cNvSpPr>
            <p:nvPr/>
          </p:nvSpPr>
          <p:spPr bwMode="auto">
            <a:xfrm>
              <a:off x="5201" y="15073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3059" name="Rectangle 51"/>
            <p:cNvSpPr>
              <a:spLocks noChangeArrowheads="1"/>
            </p:cNvSpPr>
            <p:nvPr/>
          </p:nvSpPr>
          <p:spPr bwMode="auto">
            <a:xfrm>
              <a:off x="4581" y="1507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</a:t>
              </a:r>
            </a:p>
          </p:txBody>
        </p:sp>
        <p:sp>
          <p:nvSpPr>
            <p:cNvPr id="43060" name="Rectangle 52"/>
            <p:cNvSpPr>
              <a:spLocks noChangeArrowheads="1"/>
            </p:cNvSpPr>
            <p:nvPr/>
          </p:nvSpPr>
          <p:spPr bwMode="auto">
            <a:xfrm>
              <a:off x="5822" y="1507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43061" name="Rectangle 53"/>
            <p:cNvSpPr>
              <a:spLocks noChangeArrowheads="1"/>
            </p:cNvSpPr>
            <p:nvPr/>
          </p:nvSpPr>
          <p:spPr bwMode="auto">
            <a:xfrm>
              <a:off x="7062" y="1507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43062" name="Rectangle 54"/>
            <p:cNvSpPr>
              <a:spLocks noChangeArrowheads="1"/>
            </p:cNvSpPr>
            <p:nvPr/>
          </p:nvSpPr>
          <p:spPr bwMode="auto">
            <a:xfrm>
              <a:off x="6442" y="1507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43063" name="Rectangle 55"/>
            <p:cNvSpPr>
              <a:spLocks noChangeArrowheads="1"/>
            </p:cNvSpPr>
            <p:nvPr/>
          </p:nvSpPr>
          <p:spPr bwMode="auto">
            <a:xfrm>
              <a:off x="7682" y="15073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43064" name="Rectangle 56"/>
            <p:cNvSpPr>
              <a:spLocks noChangeArrowheads="1"/>
            </p:cNvSpPr>
            <p:nvPr/>
          </p:nvSpPr>
          <p:spPr bwMode="auto">
            <a:xfrm>
              <a:off x="3341" y="1507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43065" name="Rectangle 57"/>
            <p:cNvSpPr>
              <a:spLocks noChangeArrowheads="1"/>
            </p:cNvSpPr>
            <p:nvPr/>
          </p:nvSpPr>
          <p:spPr bwMode="auto">
            <a:xfrm>
              <a:off x="2720" y="15073"/>
              <a:ext cx="621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43066" name="Rectangle 58"/>
            <p:cNvSpPr>
              <a:spLocks noChangeArrowheads="1"/>
            </p:cNvSpPr>
            <p:nvPr/>
          </p:nvSpPr>
          <p:spPr bwMode="auto">
            <a:xfrm>
              <a:off x="3961" y="1507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3067" name="Rectangle 59"/>
            <p:cNvSpPr>
              <a:spLocks noChangeArrowheads="1"/>
            </p:cNvSpPr>
            <p:nvPr/>
          </p:nvSpPr>
          <p:spPr bwMode="auto">
            <a:xfrm>
              <a:off x="2100" y="1507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43068" name="Rectangle 60"/>
            <p:cNvSpPr>
              <a:spLocks noChangeArrowheads="1"/>
            </p:cNvSpPr>
            <p:nvPr/>
          </p:nvSpPr>
          <p:spPr bwMode="auto">
            <a:xfrm>
              <a:off x="8303" y="15074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43069" name="Rectangle 61"/>
            <p:cNvSpPr>
              <a:spLocks noChangeArrowheads="1"/>
            </p:cNvSpPr>
            <p:nvPr/>
          </p:nvSpPr>
          <p:spPr bwMode="auto">
            <a:xfrm>
              <a:off x="8923" y="15074"/>
              <a:ext cx="621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43070" name="Rectangle 62"/>
            <p:cNvSpPr>
              <a:spLocks noChangeArrowheads="1"/>
            </p:cNvSpPr>
            <p:nvPr/>
          </p:nvSpPr>
          <p:spPr bwMode="auto">
            <a:xfrm>
              <a:off x="9544" y="15074"/>
              <a:ext cx="620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43071" name="Rectangle 63"/>
            <p:cNvSpPr>
              <a:spLocks noChangeArrowheads="1"/>
            </p:cNvSpPr>
            <p:nvPr/>
          </p:nvSpPr>
          <p:spPr bwMode="auto">
            <a:xfrm>
              <a:off x="10164" y="15073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43072" name="Rectangle 64"/>
            <p:cNvSpPr>
              <a:spLocks noChangeArrowheads="1"/>
            </p:cNvSpPr>
            <p:nvPr/>
          </p:nvSpPr>
          <p:spPr bwMode="auto">
            <a:xfrm>
              <a:off x="1479" y="14249"/>
              <a:ext cx="620" cy="4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331" y="398206"/>
            <a:ext cx="882047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Логическая операция КОНЪЮНКЦИЯ (логическое умножение):</a:t>
            </a:r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pPr lvl="0"/>
            <a:r>
              <a:rPr lang="ru-RU" dirty="0" smtClean="0"/>
              <a:t>в естественном языке соответствует союзу </a:t>
            </a:r>
            <a:r>
              <a:rPr lang="ru-RU" b="1" dirty="0" smtClean="0"/>
              <a:t>и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в алгебре высказываний обозначение </a:t>
            </a:r>
            <a:r>
              <a:rPr lang="en-US" b="1" dirty="0" smtClean="0"/>
              <a:t>&amp;</a:t>
            </a:r>
            <a:r>
              <a:rPr lang="en-US" dirty="0" smtClean="0"/>
              <a:t>;</a:t>
            </a:r>
            <a:r>
              <a:rPr lang="ru-RU" dirty="0" smtClean="0"/>
              <a:t> в языках программирования </a:t>
            </a:r>
            <a:r>
              <a:rPr lang="en-US" b="1" dirty="0" smtClean="0"/>
              <a:t>And</a:t>
            </a:r>
            <a:r>
              <a:rPr lang="ru-RU" dirty="0" smtClean="0"/>
              <a:t>.</a:t>
            </a:r>
          </a:p>
          <a:p>
            <a:pPr indent="354013" algn="just"/>
            <a:r>
              <a:rPr lang="ru-RU" b="1" i="1" dirty="0" smtClean="0"/>
              <a:t>Конъюнкция</a:t>
            </a:r>
            <a:r>
              <a:rPr lang="ru-RU" b="1" dirty="0" smtClean="0"/>
              <a:t> – это логическая операция, ставящая в соответствие каждым двум простым высказываниям составное высказывание, являющееся истинным тогда и только тогда, когда оба исходных высказывания истинны.</a:t>
            </a:r>
          </a:p>
          <a:p>
            <a:pPr indent="354013" algn="just"/>
            <a:r>
              <a:rPr lang="ru-RU" dirty="0" smtClean="0"/>
              <a:t>В алгебре множеств конъюнкции соответствует операция </a:t>
            </a:r>
            <a:r>
              <a:rPr lang="ru-RU" i="1" dirty="0" smtClean="0"/>
              <a:t>пересечения множеств</a:t>
            </a:r>
            <a:r>
              <a:rPr lang="ru-RU" dirty="0" smtClean="0"/>
              <a:t>, то есть множеству, получившемуся в результате умножения множеств </a:t>
            </a:r>
            <a:r>
              <a:rPr lang="ru-RU" i="1" dirty="0" smtClean="0"/>
              <a:t>А</a:t>
            </a:r>
            <a:r>
              <a:rPr lang="ru-RU" dirty="0" smtClean="0"/>
              <a:t> и </a:t>
            </a:r>
            <a:r>
              <a:rPr lang="ru-RU" i="1" dirty="0" smtClean="0"/>
              <a:t>В</a:t>
            </a:r>
            <a:r>
              <a:rPr lang="ru-RU" dirty="0" smtClean="0"/>
              <a:t>, соответствует множество, состоящее из элементов, принадлежащих одновременно двум множествам.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             Таблица истинности</a:t>
            </a:r>
            <a:r>
              <a:rPr lang="ru-RU" dirty="0" smtClean="0"/>
              <a:t>                                 </a:t>
            </a:r>
            <a:r>
              <a:rPr lang="ru-RU" b="1" dirty="0" smtClean="0"/>
              <a:t>Диаграмма Эйлера-Венна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600" y="4077072"/>
          <a:ext cx="6745708" cy="2260846"/>
        </p:xfrm>
        <a:graphic>
          <a:graphicData uri="http://schemas.openxmlformats.org/drawingml/2006/table">
            <a:tbl>
              <a:tblPr/>
              <a:tblGrid>
                <a:gridCol w="1105067"/>
                <a:gridCol w="834902"/>
                <a:gridCol w="1169873"/>
                <a:gridCol w="3635866"/>
              </a:tblGrid>
              <a:tr h="432046">
                <a:tc gridSpan="3"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316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en-US" sz="2400" b="1">
                          <a:latin typeface="Times New Roman"/>
                          <a:ea typeface="Times New Roman"/>
                        </a:rPr>
                        <a:t>&amp;B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indent="22860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316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316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316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316"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724128" y="4581128"/>
          <a:ext cx="2281010" cy="1474465"/>
        </p:xfrm>
        <a:graphic>
          <a:graphicData uri="http://schemas.openxmlformats.org/presentationml/2006/ole">
            <p:oleObj spid="_x0000_s40963" name="Точечный рисунок" r:id="rId3" imgW="1457143" imgH="94285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991</Words>
  <Application>Microsoft Office PowerPoint</Application>
  <PresentationFormat>Экран (4:3)</PresentationFormat>
  <Paragraphs>496</Paragraphs>
  <Slides>19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Поток</vt:lpstr>
      <vt:lpstr>Точечный рисунок</vt:lpstr>
      <vt:lpstr> Подготовка к ГИА   (часть А1). А2.  Умение определять значение логического выражения.     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68</cp:revision>
  <dcterms:created xsi:type="dcterms:W3CDTF">2014-08-17T15:26:53Z</dcterms:created>
  <dcterms:modified xsi:type="dcterms:W3CDTF">2014-08-21T14:57:37Z</dcterms:modified>
</cp:coreProperties>
</file>