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660"/>
  </p:normalViewPr>
  <p:slideViewPr>
    <p:cSldViewPr>
      <p:cViewPr varScale="1">
        <p:scale>
          <a:sx n="50" d="100"/>
          <a:sy n="50" d="100"/>
        </p:scale>
        <p:origin x="-130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6A186E84-F4AB-4436-B2FA-967553A47F89}"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A186E84-F4AB-4436-B2FA-967553A47F8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A186E84-F4AB-4436-B2FA-967553A47F8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A186E84-F4AB-4436-B2FA-967553A47F8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A186E84-F4AB-4436-B2FA-967553A47F89}"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A186E84-F4AB-4436-B2FA-967553A47F8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A186E84-F4AB-4436-B2FA-967553A47F89}"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A186E84-F4AB-4436-B2FA-967553A47F8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A186E84-F4AB-4436-B2FA-967553A47F8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008EAC0-54D1-40BD-9AA5-595614F9E565}" type="datetimeFigureOut">
              <a:rPr lang="ru-RU" smtClean="0"/>
              <a:pPr/>
              <a:t>18.06.2014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A186E84-F4AB-4436-B2FA-967553A47F8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0008EAC0-54D1-40BD-9AA5-595614F9E565}" type="datetimeFigureOut">
              <a:rPr lang="ru-RU" smtClean="0"/>
              <a:pPr/>
              <a:t>18.06.2014</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6A186E84-F4AB-4436-B2FA-967553A47F8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008EAC0-54D1-40BD-9AA5-595614F9E565}" type="datetimeFigureOut">
              <a:rPr lang="ru-RU" smtClean="0"/>
              <a:pPr/>
              <a:t>18.06.2014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A186E84-F4AB-4436-B2FA-967553A47F89}"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ss.tambov.ru:7777/wikipedia_ru_all_12_2013/A/html/%D0%A1/%D0%BF/%D0%B5/%D0%BA/%D0%A1%D0%BF%D0%B5%D0%BA%D1%82%D1%80%D0%BE%D1%81%D0%BA%D0%BE%D0%BF%D0%B8%D1%8F.html" TargetMode="External"/><Relationship Id="rId2" Type="http://schemas.openxmlformats.org/officeDocument/2006/relationships/hyperlink" Target="http://oss.tambov.ru:7777/wikipedia_ru_all_12_2013/A/html/%D0%A5/%D0%B8/%D0%BC/%D0%B8/%D0%A5%D0%B8%D0%BC%D0%B8%D1%8F.html" TargetMode="External"/><Relationship Id="rId1" Type="http://schemas.openxmlformats.org/officeDocument/2006/relationships/slideLayout" Target="../slideLayouts/slideLayout2.xml"/><Relationship Id="rId5" Type="http://schemas.openxmlformats.org/officeDocument/2006/relationships/hyperlink" Target="http://oss.tambov.ru:7777/wikipedia_ru_all_12_2013/A/html/%D0%9A/%D1%80/%D0%B8/%D1%81/%D0%9A%D1%80%D0%B8%D1%81%D1%82%D0%B0%D0%BB%D0%BB%D0%BE%D0%B3%D1%80%D0%B0%D1%84%D0%B8%D1%8F.html" TargetMode="External"/><Relationship Id="rId4" Type="http://schemas.openxmlformats.org/officeDocument/2006/relationships/hyperlink" Target="http://oss.tambov.ru:7777/wikipedia_ru_all_12_2013/A/html/%D0%9A/%D0%B2/%D0%B0/%D0%BD/%D0%9A%D0%B2%D0%B0%D0%BD%D1%82%D0%BE%D0%B2%D0%B0%D1%8F_%D1%85%D0%B8%D0%BC%D0%B8%D1%8F.html"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ss.tambov.ru:7777/wikipedia_ru_all_12_2013/A/html/%D0%9E/%D1%81/%D0%B5/%D0%B2/%D0%9E%D1%81%D0%B5%D0%B2%D0%B0%D1%8F_%D1%81%D0%B8%D0%BC%D0%BC%D0%B5%D1%82%D1%80%D0%B8%D1%8F.html" TargetMode="External"/><Relationship Id="rId7" Type="http://schemas.openxmlformats.org/officeDocument/2006/relationships/image" Target="../media/image2.png"/><Relationship Id="rId2" Type="http://schemas.openxmlformats.org/officeDocument/2006/relationships/hyperlink" Target="http://oss.tambov.ru:7777/wikipedia_ru_all_12_2013/A/html/%D0%97/%D0%B5/%D1%80/%D0%BA/%D0%97%D0%B5%D1%80%D0%BA%D0%B0%D0%BB%D1%8C%D0%BD%D0%B0%D1%8F_%D1%81%D0%B8%D0%BC%D0%BC%D0%B5%D1%82%D1%80%D0%B8%D1%8F.html" TargetMode="External"/><Relationship Id="rId1" Type="http://schemas.openxmlformats.org/officeDocument/2006/relationships/slideLayout" Target="../slideLayouts/slideLayout4.xml"/><Relationship Id="rId6" Type="http://schemas.openxmlformats.org/officeDocument/2006/relationships/hyperlink" Target="http://oss.tambov.ru:7777/wikipedia_ru_all_12_2013/A/html/%D0%A1/%D0%BA/%D0%BE/%D0%BB/%D0%A1%D0%BA%D0%BE%D0%BB%D1%8C%D0%B7%D1%8F%D1%89%D0%B0%D1%8F_%D1%81%D0%B8%D0%BC%D0%BC%D0%B5%D1%82%D1%80%D0%B8%D1%8F.html" TargetMode="External"/><Relationship Id="rId5" Type="http://schemas.openxmlformats.org/officeDocument/2006/relationships/hyperlink" Target="http://oss.tambov.ru:7777/wikipedia_ru_all_12_2013/A/html/%D0%A6/%D0%B5/%D0%BD/%D1%82/%D0%A6%D0%B5%D0%BD%D1%82%D1%80%D0%B0%D0%BB%D1%8C%D0%BD%D0%B0%D1%8F_%D1%81%D0%B8%D0%BC%D0%BC%D0%B5%D1%82%D1%80%D0%B8%D1%8F.html" TargetMode="External"/><Relationship Id="rId4" Type="http://schemas.openxmlformats.org/officeDocument/2006/relationships/hyperlink" Target="http://oss.tambov.ru:7777/wikipedia_ru_all_12_2013/A/html/%D0%92/%D1%80/%D0%B0/%D1%89/%D0%92%D1%80%D0%B0%D1%89%D0%B0%D1%82%D0%B5%D0%BB%D1%8C%D0%BD%D0%B0%D1%8F_%D1%81%D0%B8%D0%BC%D0%BC%D0%B5%D1%82%D1%80%D0%B8%D1%8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oss.tambov.ru:7777/wikipedia_ru_all_12_2013/A/html/%D0%A4/%D1%83/%D0%BD/%D0%B4/%D0%A4%D1%83%D0%BD%D0%B4%D0%B0%D0%BC%D0%B5%D0%BD%D1%82%D0%B0%D0%BB%D1%8C%D0%BD%D1%8B%D0%B5_%D0%B2%D0%B7%D0%B0%D0%B8%D0%BC%D0%BE%D0%B4%D0%B5%D0%B9%D1%81%D1%82%D0%B2%D0%B8%D1%8F.html" TargetMode="External"/><Relationship Id="rId3" Type="http://schemas.openxmlformats.org/officeDocument/2006/relationships/hyperlink" Target="http://oss.tambov.ru:7777/wikipedia_ru_all_12_2013/A/html/%D0%93/%D0%B8/%D0%BF/%D0%BE/%D0%93%D0%B8%D0%BF%D0%BE%D1%82%D0%B5%D0%B7%D0%B0.html" TargetMode="External"/><Relationship Id="rId7" Type="http://schemas.openxmlformats.org/officeDocument/2006/relationships/hyperlink" Target="http://oss.tambov.ru:7777/wikipedia_ru_all_12_2013/A/html/%D0%92/%D0%B5/%D1%89/%D0%B5/%D0%92%D0%B5%D1%89%D0%B5%D1%81%D1%82%D0%B2%D0%BE.html" TargetMode="External"/><Relationship Id="rId2" Type="http://schemas.openxmlformats.org/officeDocument/2006/relationships/hyperlink" Target="http://oss.tambov.ru:7777/wikipedia_ru_all_12_2013/A/html/%D0%A1/%D1%83/%D0%BF/%D0%B5/%D0%A1%D1%83%D0%BF%D0%B5%D1%80%D1%81%D0%B8%D0%BC%D0%BC%D0%B5%D1%82%D1%80%D0%B8%D1%8F.html" TargetMode="External"/><Relationship Id="rId1" Type="http://schemas.openxmlformats.org/officeDocument/2006/relationships/slideLayout" Target="../slideLayouts/slideLayout2.xml"/><Relationship Id="rId6" Type="http://schemas.openxmlformats.org/officeDocument/2006/relationships/hyperlink" Target="http://oss.tambov.ru:7777/wikipedia_ru_all_12_2013/A/html/%D0%A4/%D0%B5/%D1%80/%D0%BC/%D0%A4%D0%B5%D1%80%D0%BC%D0%B8%D0%BE%D0%BD.html" TargetMode="External"/><Relationship Id="rId5" Type="http://schemas.openxmlformats.org/officeDocument/2006/relationships/hyperlink" Target="http://oss.tambov.ru:7777/wikipedia_ru_all_12_2013/A/html/%D0%91/%D0%BE/%D0%B7/%D0%BE/%D0%91%D0%BE%D0%B7%D0%BE%D0%BD_(%D1%8D%D0%BB%D0%B5%D0%BC%D0%B5%D0%BD%D1%82%D0%B0%D1%80%D0%BD%D0%B0%D1%8F_%D1%87%D0%B0%D1%81%D1%82%D0%B8%D1%86%D0%B0).html" TargetMode="External"/><Relationship Id="rId4" Type="http://schemas.openxmlformats.org/officeDocument/2006/relationships/hyperlink" Target="http://oss.tambov.ru:7777/wikipedia_ru_all_12_2013/A/html/%D0%A1/%D0%B8/%D0%BC/%D0%BC/%D0%A1%D0%B8%D0%BC%D0%BC%D0%B5%D1%82%D1%80%D0%B8%D1%8F_(%D1%84%D0%B8%D0%B7%D0%B8%D0%BA%D0%B0).html" TargetMode="External"/><Relationship Id="rId9" Type="http://schemas.openxmlformats.org/officeDocument/2006/relationships/hyperlink" Target="http://oss.tambov.ru:7777/wikipedia_ru_all_12_2013/A/html/%D0%98/%D0%B7/%D0%BB/%D1%83/%D0%98%D0%B7%D0%BB%D1%83%D1%87%D0%B5%D0%BD%D0%B8%D0%B5.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oss.tambov.ru:7777/wikipedia_ru_all_12_2013/A/html/%D0%A1/%D0%B8/%D0%BC/%D0%BC/%D0%A1%D0%B8%D0%BC%D0%BC%D0%B5%D1%82%D1%80%D0%B8%D1%8F.html" TargetMode="External"/><Relationship Id="rId2" Type="http://schemas.openxmlformats.org/officeDocument/2006/relationships/hyperlink" Target="http://oss.tambov.ru:7777/wikipedia_ru_all_12_2013/A/html/%D0%A2/%D1%80/%D0%B0/%D0%BD/%D0%A2%D1%80%D0%B0%D0%BD%D1%81%D0%BB%D1%8F%D1%86%D0%B8%D0%BE%D0%BD%D0%BD%D0%B0%D1%8F_%D1%81%D0%B8%D0%BC%D0%BC%D0%B5%D1%82%D1%80%D0%B8%D1%8F.html" TargetMode="External"/><Relationship Id="rId1" Type="http://schemas.openxmlformats.org/officeDocument/2006/relationships/slideLayout" Target="../slideLayouts/slideLayout2.xml"/><Relationship Id="rId4" Type="http://schemas.openxmlformats.org/officeDocument/2006/relationships/hyperlink" Target="http://oss.tambov.ru:7777/wikipedia_ru_all_12_2013/A/html/%D0%9F/%D0%B0/%D1%80/%D0%B0/%D0%9F%D0%B0%D1%80%D0%B0%D0%BB%D0%BB%D0%B5%D0%BB%D1%8C%D0%BD%D1%8B%D0%B9_%D0%BF%D0%B5%D1%80%D0%B5%D0%BD%D0%BE%D1%81.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oss.tambov.ru:7777/wikipedia_ru_all_12_2013/A/html/%D0%9E/%D1%81/%D0%B5/%D0%B2/%D0%9E%D1%81%D0%B5%D0%B2%D0%B0%D1%8F_%D1%81%D0%B8%D0%BC%D0%BC%D0%B5%D1%82%D1%80%D0%B8%D1%8F.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oss.tambov.ru:7777/wikipedia_ru_all_12_2013/A/html/%D0%A2/%D1%80/%D0%B0/%D0%BD/%D0%A2%D1%80%D0%B0%D0%BD%D1%81%D0%BB%D1%8F%D1%86%D0%B8%D0%BE%D0%BD%D0%BD%D0%B0%D1%8F_%D1%81%D0%B8%D0%BC%D0%BC%D0%B5%D1%82%D1%80%D0%B8%D1%8F.html" TargetMode="External"/><Relationship Id="rId3" Type="http://schemas.openxmlformats.org/officeDocument/2006/relationships/hyperlink" Target="http://oss.tambov.ru:7777/wikipedia_ru_all_12_2013/A/html/%D0%9F/%D0%BE/%D0%B2/%D0%BE/%D0%9F%D0%BE%D0%B2%D0%BE%D1%80%D0%BE%D1%82.html" TargetMode="External"/><Relationship Id="rId7" Type="http://schemas.openxmlformats.org/officeDocument/2006/relationships/hyperlink" Target="http://oss.tambov.ru:7777/wikipedia_ru_all_12_2013/A/html/%D0%9E/%D1%82/%D1%80/%D0%B0/%D0%9E%D1%82%D1%80%D0%B0%D0%B6%D0%B5%D0%BD%D0%B8%D0%B5_(%D0%B3%D0%B5%D0%BE%D0%BC%D0%B5%D1%82%D1%80%D0%B8%D1%8F).html" TargetMode="External"/><Relationship Id="rId2" Type="http://schemas.openxmlformats.org/officeDocument/2006/relationships/hyperlink" Target="http://oss.tambov.ru:7777/wikipedia_ru_all_12_2013/A/html/%D0%A1/%D1%84/%D0%B5/%D1%80/%D0%A1%D1%84%D0%B5%D1%80%D0%B8%D1%87%D0%B5%D1%81%D0%BA%D0%B0%D1%8F_%D1%81%D0%B8%D0%BC%D0%BC%D0%B5%D1%82%D1%80%D0%B8%D1%8F.html" TargetMode="External"/><Relationship Id="rId1" Type="http://schemas.openxmlformats.org/officeDocument/2006/relationships/slideLayout" Target="../slideLayouts/slideLayout2.xml"/><Relationship Id="rId6" Type="http://schemas.openxmlformats.org/officeDocument/2006/relationships/hyperlink" Target="http://oss.tambov.ru:7777/wikipedia_ru_all_12_2013/A/html/%D0%91/%D0%B8/%D0%BB/%D0%B0/%D0%91%D0%B8%D0%BB%D0%B0%D1%82%D0%B5%D1%80%D0%B0%D0%BB%D1%8C%D0%BD%D0%B0%D1%8F_%D1%81%D0%B8%D0%BC%D0%BC%D0%B5%D1%82%D1%80%D0%B8%D1%8F.html" TargetMode="External"/><Relationship Id="rId5" Type="http://schemas.openxmlformats.org/officeDocument/2006/relationships/hyperlink" Target="http://oss.tambov.ru:7777/wikipedia_ru_all_12_2013/A/html/%D0%A0/%D0%B0/%D0%B4/%D0%B8/%D0%A0%D0%B0%D0%B4%D0%B8%D0%B0%D0%BB%D1%8C%D0%BD%D0%B0%D1%8F_%D1%81%D0%B8%D0%BC%D0%BC%D0%B5%D1%82%D1%80%D0%B8%D1%8F.html" TargetMode="External"/><Relationship Id="rId10" Type="http://schemas.openxmlformats.org/officeDocument/2006/relationships/hyperlink" Target="http://oss.tambov.ru:7777/wikipedia_ru_all_12_2013/A/html/%D0%9C/%D0%B5/%D1%82/%D0%B0/%D0%9C%D0%B5%D1%82%D0%B0%D0%BC%D0%B5%D1%80%D0%B8%D1%8F_(%D0%B1%D0%B8%D0%BE%D0%BB%D0%BE%D0%B3%D0%B8%D1%8F).html" TargetMode="External"/><Relationship Id="rId4" Type="http://schemas.openxmlformats.org/officeDocument/2006/relationships/hyperlink" Target="http://oss.tambov.ru:7777/wikipedia_ru_all_12_2013/A/html/%D0%90/%D0%BA/%D1%81/%D0%B8/%D0%90%D0%BA%D1%81%D0%B8%D0%B0%D0%BB%D1%8C%D0%BD%D0%B0%D1%8F_%D1%81%D0%B8%D0%BC%D0%BC%D0%B5%D1%82%D1%80%D0%B8%D1%8F.html" TargetMode="External"/><Relationship Id="rId9" Type="http://schemas.openxmlformats.org/officeDocument/2006/relationships/hyperlink" Target="http://oss.tambov.ru:7777/wikipedia_ru_all_12_2013/A/html/%D0%9F/%D0%B0/%D1%80/%D0%B0/%D0%9F%D0%B0%D1%80%D0%B0%D0%BB%D0%BB%D0%B5%D0%BB%D1%8C%D0%BD%D1%8B%D0%B9_%D0%BF%D0%B5%D1%80%D0%B5%D0%BD%D0%BE%D1%8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Симметрия</a:t>
            </a:r>
            <a:br>
              <a:rPr lang="ru-RU" dirty="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g2.gif"/>
          <p:cNvPicPr>
            <a:picLocks noGrp="1" noChangeAspect="1"/>
          </p:cNvPicPr>
          <p:nvPr>
            <p:ph idx="1"/>
          </p:nvPr>
        </p:nvPicPr>
        <p:blipFill>
          <a:blip r:embed="rId2" cstate="print"/>
          <a:stretch>
            <a:fillRect/>
          </a:stretch>
        </p:blipFill>
        <p:spPr>
          <a:xfrm>
            <a:off x="611560" y="980728"/>
            <a:ext cx="7920880" cy="54006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Симметрия в химии</a:t>
            </a:r>
            <a:br>
              <a:rPr lang="ru-RU" dirty="0" smtClean="0"/>
            </a:br>
            <a:endParaRPr lang="ru-RU" dirty="0"/>
          </a:p>
        </p:txBody>
      </p:sp>
      <p:sp>
        <p:nvSpPr>
          <p:cNvPr id="3" name="Содержимое 2"/>
          <p:cNvSpPr>
            <a:spLocks noGrp="1"/>
          </p:cNvSpPr>
          <p:nvPr>
            <p:ph idx="1"/>
          </p:nvPr>
        </p:nvSpPr>
        <p:spPr/>
        <p:txBody>
          <a:bodyPr/>
          <a:lstStyle/>
          <a:p>
            <a:r>
              <a:rPr lang="ru-RU" dirty="0" smtClean="0"/>
              <a:t>Симметрия важна для </a:t>
            </a:r>
            <a:r>
              <a:rPr lang="ru-RU" dirty="0" smtClean="0">
                <a:hlinkClick r:id="rId2"/>
              </a:rPr>
              <a:t>химии</a:t>
            </a:r>
            <a:r>
              <a:rPr lang="ru-RU" dirty="0" smtClean="0"/>
              <a:t>, так как она объясняет наблюдения в </a:t>
            </a:r>
            <a:r>
              <a:rPr lang="ru-RU" dirty="0" smtClean="0">
                <a:hlinkClick r:id="rId3"/>
              </a:rPr>
              <a:t>спектроскопии</a:t>
            </a:r>
            <a:r>
              <a:rPr lang="ru-RU" dirty="0" smtClean="0"/>
              <a:t>, </a:t>
            </a:r>
            <a:r>
              <a:rPr lang="ru-RU" dirty="0" smtClean="0">
                <a:hlinkClick r:id="rId4"/>
              </a:rPr>
              <a:t>квантовой химии</a:t>
            </a:r>
            <a:r>
              <a:rPr lang="ru-RU" dirty="0" smtClean="0"/>
              <a:t> и </a:t>
            </a:r>
            <a:r>
              <a:rPr lang="ru-RU" u="sng" dirty="0" smtClean="0">
                <a:hlinkClick r:id="rId5"/>
              </a:rPr>
              <a:t>кристаллографии</a:t>
            </a:r>
            <a:r>
              <a:rPr lang="ru-RU" dirty="0" smtClean="0"/>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gencod-07.gif"/>
          <p:cNvPicPr>
            <a:picLocks noGrp="1" noChangeAspect="1"/>
          </p:cNvPicPr>
          <p:nvPr>
            <p:ph idx="1"/>
          </p:nvPr>
        </p:nvPicPr>
        <p:blipFill>
          <a:blip r:embed="rId2" cstate="print"/>
          <a:stretch>
            <a:fillRect/>
          </a:stretch>
        </p:blipFill>
        <p:spPr>
          <a:xfrm>
            <a:off x="2123728" y="0"/>
            <a:ext cx="4355172" cy="68852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Симметрия в религиозных символах</a:t>
            </a:r>
            <a:br>
              <a:rPr lang="ru-RU" b="1" dirty="0" smtClean="0"/>
            </a:br>
            <a:endParaRPr lang="ru-RU" dirty="0"/>
          </a:p>
        </p:txBody>
      </p:sp>
      <p:sp>
        <p:nvSpPr>
          <p:cNvPr id="3" name="Содержимое 2"/>
          <p:cNvSpPr>
            <a:spLocks noGrp="1"/>
          </p:cNvSpPr>
          <p:nvPr>
            <p:ph idx="1"/>
          </p:nvPr>
        </p:nvSpPr>
        <p:spPr/>
        <p:txBody>
          <a:bodyPr>
            <a:normAutofit/>
          </a:bodyPr>
          <a:lstStyle/>
          <a:p>
            <a:r>
              <a:rPr lang="ru-RU" dirty="0" smtClean="0"/>
              <a:t>Предполагается, что тенденция людей видеть цель в симметрии, является одной из причин, почему симметрия часто является неотъемлемой частью символов мировых религий. Вот лишь некоторые из многих примеров, изображённые на рисунке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200px-Symmetric_religious_symbols.svg.png"/>
          <p:cNvPicPr>
            <a:picLocks noGrp="1" noChangeAspect="1"/>
          </p:cNvPicPr>
          <p:nvPr>
            <p:ph idx="1"/>
          </p:nvPr>
        </p:nvPicPr>
        <p:blipFill>
          <a:blip r:embed="rId2" cstate="print">
            <a:lum bright="70000" contrast="-70000"/>
          </a:blip>
          <a:stretch>
            <a:fillRect/>
          </a:stretch>
        </p:blipFill>
        <p:spPr>
          <a:xfrm>
            <a:off x="2051720" y="1556792"/>
            <a:ext cx="4968552" cy="475252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Содержимое 2"/>
          <p:cNvSpPr>
            <a:spLocks noGrp="1"/>
          </p:cNvSpPr>
          <p:nvPr>
            <p:ph idx="1"/>
          </p:nvPr>
        </p:nvSpPr>
        <p:spPr/>
        <p:txBody>
          <a:bodyPr>
            <a:normAutofit/>
          </a:bodyPr>
          <a:lstStyle/>
          <a:p>
            <a:pPr>
              <a:buNone/>
            </a:pPr>
            <a:r>
              <a:rPr lang="ru-RU" sz="2800" i="1" dirty="0" smtClean="0"/>
              <a:t>Если внимательно присмотреться ко всему, что нас окружает, то можно заметить, что мы живём в довольно-таки </a:t>
            </a:r>
            <a:r>
              <a:rPr lang="ru-RU" sz="2800" b="1" i="1" dirty="0" smtClean="0"/>
              <a:t>симметричном мире.</a:t>
            </a:r>
          </a:p>
          <a:p>
            <a:pPr>
              <a:buNone/>
            </a:pPr>
            <a:r>
              <a:rPr lang="ru-RU" sz="2800" i="1" dirty="0" smtClean="0"/>
              <a:t>Благодаря симметрии наш мир приобретает гармонию , что необходимо для каждого живого существа</a:t>
            </a:r>
            <a:r>
              <a:rPr lang="ru-RU" sz="2800" b="1" dirty="0" smtClean="0"/>
              <a:t>. </a:t>
            </a:r>
            <a:r>
              <a:rPr lang="ru-RU" sz="2800" i="1" dirty="0" smtClean="0"/>
              <a:t>А значит, даже наше сознание живёт по законам симметричного мира.</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Симметрия в геометрии</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Геометрическая симметрия — это наиболее известный тип симметрии для многих людей. Геометрический объект называется симметричным, если после того как он был преобразован геометрически, он сохраняет некоторые исходные свойства. Например, круг повёрнутый вокруг своего центра будет иметь ту же форму и размер, что и исходный круг. Поэтому круг называется симметричным относительно вращения (имеет осевую симметрию).Виды симметрий возможных для геометрического объекта, зависят от множества доступных геометрических преобразований и того какие свойства объекта должны оставаться неизменными после преобразования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0" y="0"/>
            <a:ext cx="4502944" cy="6857999"/>
          </a:xfrm>
        </p:spPr>
        <p:txBody>
          <a:bodyPr>
            <a:normAutofit lnSpcReduction="10000"/>
          </a:bodyPr>
          <a:lstStyle/>
          <a:p>
            <a:r>
              <a:rPr lang="ru-RU" dirty="0" smtClean="0"/>
              <a:t>Виды геометрических симметрий:</a:t>
            </a:r>
          </a:p>
          <a:p>
            <a:r>
              <a:rPr lang="ru-RU" dirty="0" smtClean="0">
                <a:hlinkClick r:id="rId2"/>
              </a:rPr>
              <a:t>Зеркальная симметрия</a:t>
            </a:r>
            <a:endParaRPr lang="ru-RU" dirty="0" smtClean="0"/>
          </a:p>
          <a:p>
            <a:r>
              <a:rPr lang="ru-RU" dirty="0" smtClean="0">
                <a:hlinkClick r:id="rId3"/>
              </a:rPr>
              <a:t>Осевая симметрия</a:t>
            </a:r>
            <a:endParaRPr lang="ru-RU" dirty="0" smtClean="0"/>
          </a:p>
          <a:p>
            <a:r>
              <a:rPr lang="ru-RU" dirty="0" smtClean="0">
                <a:hlinkClick r:id="rId4"/>
              </a:rPr>
              <a:t>Вращательная симметрия</a:t>
            </a:r>
            <a:endParaRPr lang="ru-RU" dirty="0" smtClean="0"/>
          </a:p>
          <a:p>
            <a:r>
              <a:rPr lang="ru-RU" dirty="0" smtClean="0">
                <a:hlinkClick r:id="rId5"/>
              </a:rPr>
              <a:t>Центральная симметрия</a:t>
            </a:r>
            <a:endParaRPr lang="ru-RU" dirty="0" smtClean="0"/>
          </a:p>
          <a:p>
            <a:r>
              <a:rPr lang="ru-RU" dirty="0" smtClean="0">
                <a:hlinkClick r:id="rId6"/>
              </a:rPr>
              <a:t>Скользящая симметрия</a:t>
            </a:r>
            <a:endParaRPr lang="ru-RU" dirty="0" smtClean="0"/>
          </a:p>
          <a:p>
            <a:r>
              <a:rPr lang="ru-RU" dirty="0" smtClean="0"/>
              <a:t>Точечная симметрия</a:t>
            </a:r>
          </a:p>
          <a:p>
            <a:r>
              <a:rPr lang="ru-RU" dirty="0" smtClean="0"/>
              <a:t>Поступательная симметрия</a:t>
            </a:r>
          </a:p>
          <a:p>
            <a:r>
              <a:rPr lang="ru-RU" dirty="0" smtClean="0"/>
              <a:t>Винтовая симметрия</a:t>
            </a:r>
          </a:p>
          <a:p>
            <a:r>
              <a:rPr lang="ru-RU" dirty="0" err="1" smtClean="0"/>
              <a:t>Неизометричная</a:t>
            </a:r>
            <a:r>
              <a:rPr lang="ru-RU" dirty="0" smtClean="0"/>
              <a:t> симметрия</a:t>
            </a:r>
          </a:p>
          <a:p>
            <a:r>
              <a:rPr lang="ru-RU" dirty="0" smtClean="0"/>
              <a:t>Фрактальные симметрии</a:t>
            </a:r>
          </a:p>
          <a:p>
            <a:endParaRPr lang="ru-RU" dirty="0"/>
          </a:p>
        </p:txBody>
      </p:sp>
      <p:pic>
        <p:nvPicPr>
          <p:cNvPr id="5" name="Содержимое 4" descr="24e9152595eb227086ef553cd14af8f9.media.600x318.png"/>
          <p:cNvPicPr>
            <a:picLocks noGrp="1" noChangeAspect="1"/>
          </p:cNvPicPr>
          <p:nvPr>
            <p:ph sz="half" idx="2"/>
          </p:nvPr>
        </p:nvPicPr>
        <p:blipFill>
          <a:blip r:embed="rId7" cstate="print"/>
          <a:stretch>
            <a:fillRect/>
          </a:stretch>
        </p:blipFill>
        <p:spPr>
          <a:xfrm>
            <a:off x="4427984" y="0"/>
            <a:ext cx="4716016"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Симметрии в физике</a:t>
            </a:r>
            <a:br>
              <a:rPr lang="ru-RU" dirty="0" smtClean="0"/>
            </a:br>
            <a:endParaRPr lang="ru-RU" dirty="0"/>
          </a:p>
        </p:txBody>
      </p:sp>
      <p:sp>
        <p:nvSpPr>
          <p:cNvPr id="3" name="Содержимое 2"/>
          <p:cNvSpPr>
            <a:spLocks noGrp="1"/>
          </p:cNvSpPr>
          <p:nvPr>
            <p:ph idx="1"/>
          </p:nvPr>
        </p:nvSpPr>
        <p:spPr/>
        <p:txBody>
          <a:bodyPr/>
          <a:lstStyle/>
          <a:p>
            <a:r>
              <a:rPr lang="ru-RU" dirty="0" smtClean="0"/>
              <a:t>В теоретической физике, поведение физической системы описывается некоторыми уравнениями. Если эти уравнения обладают какими-либо симметриями, то часто удаётся упростить их решение путём </a:t>
            </a:r>
            <a:r>
              <a:rPr lang="ru-RU" dirty="0" err="1" smtClean="0"/>
              <a:t>нахождения</a:t>
            </a:r>
            <a:r>
              <a:rPr lang="ru-RU" b="1" dirty="0" err="1" smtClean="0"/>
              <a:t>сохраняющихся</a:t>
            </a:r>
            <a:r>
              <a:rPr lang="ru-RU" b="1" dirty="0" smtClean="0"/>
              <a:t> величин</a:t>
            </a:r>
            <a:r>
              <a:rPr lang="ru-RU" dirty="0" smtClean="0"/>
              <a:t> (</a:t>
            </a:r>
            <a:r>
              <a:rPr lang="ru-RU" b="1" dirty="0" smtClean="0"/>
              <a:t>интегралов движения</a:t>
            </a:r>
            <a:r>
              <a:rPr lang="ru-RU" dirty="0" smtClean="0"/>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Суперсимметрия</a:t>
            </a:r>
            <a:r>
              <a:rPr lang="ru-RU" dirty="0" smtClean="0"/>
              <a:t> </a:t>
            </a:r>
            <a:endParaRPr lang="ru-RU" dirty="0"/>
          </a:p>
        </p:txBody>
      </p:sp>
      <p:sp>
        <p:nvSpPr>
          <p:cNvPr id="3" name="Содержимое 2"/>
          <p:cNvSpPr>
            <a:spLocks noGrp="1"/>
          </p:cNvSpPr>
          <p:nvPr>
            <p:ph idx="1"/>
          </p:nvPr>
        </p:nvSpPr>
        <p:spPr/>
        <p:txBody>
          <a:bodyPr>
            <a:normAutofit fontScale="92500" lnSpcReduction="10000"/>
          </a:bodyPr>
          <a:lstStyle/>
          <a:p>
            <a:r>
              <a:rPr lang="ru-RU" b="1" dirty="0" err="1" smtClean="0">
                <a:hlinkClick r:id="rId2"/>
              </a:rPr>
              <a:t>Суперсимме́трия</a:t>
            </a:r>
            <a:r>
              <a:rPr lang="ru-RU" dirty="0" smtClean="0"/>
              <a:t> или </a:t>
            </a:r>
            <a:r>
              <a:rPr lang="ru-RU" b="1" dirty="0" err="1" smtClean="0"/>
              <a:t>симме́трия</a:t>
            </a:r>
            <a:r>
              <a:rPr lang="ru-RU" b="1" dirty="0" smtClean="0"/>
              <a:t> Ферми́ — </a:t>
            </a:r>
            <a:r>
              <a:rPr lang="ru-RU" b="1" dirty="0" err="1" smtClean="0"/>
              <a:t>Бозе</a:t>
            </a:r>
            <a:r>
              <a:rPr lang="ru-RU" b="1" dirty="0" smtClean="0"/>
              <a:t>́</a:t>
            </a:r>
            <a:r>
              <a:rPr lang="ru-RU" dirty="0" smtClean="0"/>
              <a:t> — </a:t>
            </a:r>
            <a:r>
              <a:rPr lang="ru-RU" dirty="0" smtClean="0">
                <a:hlinkClick r:id="rId3"/>
              </a:rPr>
              <a:t>гипотетическая</a:t>
            </a:r>
            <a:r>
              <a:rPr lang="ru-RU" dirty="0" smtClean="0"/>
              <a:t> </a:t>
            </a:r>
            <a:r>
              <a:rPr lang="ru-RU" dirty="0" smtClean="0">
                <a:hlinkClick r:id="rId4"/>
              </a:rPr>
              <a:t>симметрия</a:t>
            </a:r>
            <a:r>
              <a:rPr lang="ru-RU" dirty="0" smtClean="0"/>
              <a:t>, связывающая </a:t>
            </a:r>
            <a:r>
              <a:rPr lang="ru-RU" dirty="0" smtClean="0">
                <a:hlinkClick r:id="rId5"/>
              </a:rPr>
              <a:t>бозоны</a:t>
            </a:r>
            <a:r>
              <a:rPr lang="ru-RU" dirty="0" smtClean="0"/>
              <a:t> </a:t>
            </a:r>
            <a:r>
              <a:rPr lang="ru-RU" dirty="0" err="1" smtClean="0"/>
              <a:t>и</a:t>
            </a:r>
            <a:r>
              <a:rPr lang="ru-RU" dirty="0" err="1" smtClean="0">
                <a:hlinkClick r:id="rId6"/>
              </a:rPr>
              <a:t>фермионы</a:t>
            </a:r>
            <a:r>
              <a:rPr lang="ru-RU" dirty="0" smtClean="0"/>
              <a:t> в природе. Абстрактное преобразование </a:t>
            </a:r>
            <a:r>
              <a:rPr lang="ru-RU" dirty="0" err="1" smtClean="0"/>
              <a:t>суперсимметрии</a:t>
            </a:r>
            <a:r>
              <a:rPr lang="ru-RU" dirty="0" smtClean="0"/>
              <a:t> связывает бозонное и </a:t>
            </a:r>
            <a:r>
              <a:rPr lang="ru-RU" dirty="0" err="1" smtClean="0"/>
              <a:t>фермионное</a:t>
            </a:r>
            <a:r>
              <a:rPr lang="ru-RU" dirty="0" smtClean="0"/>
              <a:t> квантовые поля, так что они могут превращаться друг в друга. Образно можно сказать, что преобразование </a:t>
            </a:r>
            <a:r>
              <a:rPr lang="ru-RU" dirty="0" err="1" smtClean="0"/>
              <a:t>суперсимметрии</a:t>
            </a:r>
            <a:r>
              <a:rPr lang="ru-RU" dirty="0" smtClean="0"/>
              <a:t> может переводить </a:t>
            </a:r>
            <a:r>
              <a:rPr lang="ru-RU" dirty="0" smtClean="0">
                <a:hlinkClick r:id="rId7"/>
              </a:rPr>
              <a:t>вещество</a:t>
            </a:r>
            <a:r>
              <a:rPr lang="ru-RU" dirty="0" smtClean="0"/>
              <a:t> во </a:t>
            </a:r>
            <a:r>
              <a:rPr lang="ru-RU" dirty="0" smtClean="0">
                <a:hlinkClick r:id="rId8"/>
              </a:rPr>
              <a:t>взаимодействие</a:t>
            </a:r>
            <a:r>
              <a:rPr lang="ru-RU" dirty="0" smtClean="0"/>
              <a:t> (или в </a:t>
            </a:r>
            <a:r>
              <a:rPr lang="ru-RU" dirty="0" smtClean="0">
                <a:hlinkClick r:id="rId9"/>
              </a:rPr>
              <a:t>излучение</a:t>
            </a:r>
            <a:r>
              <a:rPr lang="ru-RU" dirty="0" smtClean="0"/>
              <a:t>), и наоборот.</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Трансляционная </a:t>
            </a:r>
            <a:endParaRPr lang="ru-RU" dirty="0"/>
          </a:p>
        </p:txBody>
      </p:sp>
      <p:sp>
        <p:nvSpPr>
          <p:cNvPr id="3" name="Содержимое 2"/>
          <p:cNvSpPr>
            <a:spLocks noGrp="1"/>
          </p:cNvSpPr>
          <p:nvPr>
            <p:ph idx="1"/>
          </p:nvPr>
        </p:nvSpPr>
        <p:spPr/>
        <p:txBody>
          <a:bodyPr>
            <a:normAutofit lnSpcReduction="10000"/>
          </a:bodyPr>
          <a:lstStyle/>
          <a:p>
            <a:r>
              <a:rPr lang="ru-RU" b="1" dirty="0" smtClean="0"/>
              <a:t>Трансляционная симметрия</a:t>
            </a:r>
          </a:p>
          <a:p>
            <a:r>
              <a:rPr lang="ru-RU" b="1" dirty="0" smtClean="0">
                <a:hlinkClick r:id="rId2"/>
              </a:rPr>
              <a:t>Трансляционная симметрия</a:t>
            </a:r>
            <a:r>
              <a:rPr lang="ru-RU" dirty="0" smtClean="0"/>
              <a:t> — тип </a:t>
            </a:r>
            <a:r>
              <a:rPr lang="ru-RU" dirty="0" smtClean="0">
                <a:hlinkClick r:id="rId3"/>
              </a:rPr>
              <a:t>симметрии</a:t>
            </a:r>
            <a:r>
              <a:rPr lang="ru-RU" dirty="0" smtClean="0"/>
              <a:t>, при которой свойства рассматриваемой системы не изменяются при сдвиге на определённый </a:t>
            </a:r>
            <a:r>
              <a:rPr lang="ru-RU" dirty="0" smtClean="0">
                <a:hlinkClick r:id="rId4"/>
              </a:rPr>
              <a:t>вектор</a:t>
            </a:r>
            <a:r>
              <a:rPr lang="ru-RU" dirty="0" smtClean="0"/>
              <a:t>, который называется </a:t>
            </a:r>
            <a:r>
              <a:rPr lang="ru-RU" i="1" dirty="0" smtClean="0"/>
              <a:t>вектором трансляции</a:t>
            </a:r>
            <a:r>
              <a:rPr lang="ru-RU" dirty="0" smtClean="0"/>
              <a:t>. Например, однородная среда совмещается сама с собой при сдвиге на любой вектор, поэтому для неё свойственна трансляционная симметрия.</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Image1.gif"/>
          <p:cNvPicPr>
            <a:picLocks noGrp="1" noChangeAspect="1"/>
          </p:cNvPicPr>
          <p:nvPr>
            <p:ph sz="half" idx="1"/>
          </p:nvPr>
        </p:nvPicPr>
        <p:blipFill>
          <a:blip r:embed="rId2" cstate="print"/>
          <a:stretch>
            <a:fillRect/>
          </a:stretch>
        </p:blipFill>
        <p:spPr>
          <a:xfrm>
            <a:off x="251520" y="332656"/>
            <a:ext cx="3816424" cy="5688632"/>
          </a:xfrm>
        </p:spPr>
      </p:pic>
      <p:pic>
        <p:nvPicPr>
          <p:cNvPr id="6" name="Содержимое 5" descr="soxran1.gif"/>
          <p:cNvPicPr>
            <a:picLocks noGrp="1" noChangeAspect="1"/>
          </p:cNvPicPr>
          <p:nvPr>
            <p:ph sz="half" idx="2"/>
          </p:nvPr>
        </p:nvPicPr>
        <p:blipFill>
          <a:blip r:embed="rId3" cstate="print"/>
          <a:stretch>
            <a:fillRect/>
          </a:stretch>
        </p:blipFill>
        <p:spPr>
          <a:xfrm>
            <a:off x="4656138" y="332656"/>
            <a:ext cx="4038600" cy="568863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Симметрии в биологии</a:t>
            </a:r>
            <a:br>
              <a:rPr lang="ru-RU" dirty="0" smtClean="0"/>
            </a:br>
            <a:endParaRPr lang="ru-RU" dirty="0"/>
          </a:p>
        </p:txBody>
      </p:sp>
      <p:sp>
        <p:nvSpPr>
          <p:cNvPr id="3" name="Содержимое 2"/>
          <p:cNvSpPr>
            <a:spLocks noGrp="1"/>
          </p:cNvSpPr>
          <p:nvPr>
            <p:ph idx="1"/>
          </p:nvPr>
        </p:nvSpPr>
        <p:spPr/>
        <p:txBody>
          <a:bodyPr>
            <a:normAutofit/>
          </a:bodyPr>
          <a:lstStyle/>
          <a:p>
            <a:r>
              <a:rPr lang="ru-RU" b="1" dirty="0" smtClean="0"/>
              <a:t>Симметрия в биологии</a:t>
            </a:r>
            <a:r>
              <a:rPr lang="ru-RU" dirty="0" smtClean="0"/>
              <a:t> — это закономерное расположение подобных (одинаковых, равных по размеру) частей тела или форм живого организма, совокупности живых организмов относительно центра или </a:t>
            </a:r>
            <a:r>
              <a:rPr lang="ru-RU" dirty="0" smtClean="0">
                <a:hlinkClick r:id="rId2"/>
              </a:rPr>
              <a:t>оси симметрии</a:t>
            </a:r>
            <a:r>
              <a:rPr lang="ru-RU" dirty="0" smtClean="0"/>
              <a:t>. Тип симметрии определяет не только общее строение тела, но и возможность развития систем органов животного.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У биологических объектов встречаются следующие типы симметрии</a:t>
            </a:r>
            <a:endParaRPr lang="ru-RU" sz="2000" dirty="0"/>
          </a:p>
        </p:txBody>
      </p:sp>
      <p:sp>
        <p:nvSpPr>
          <p:cNvPr id="3" name="Содержимое 2"/>
          <p:cNvSpPr>
            <a:spLocks noGrp="1"/>
          </p:cNvSpPr>
          <p:nvPr>
            <p:ph idx="1"/>
          </p:nvPr>
        </p:nvSpPr>
        <p:spPr>
          <a:xfrm>
            <a:off x="683568" y="1340768"/>
            <a:ext cx="8003232" cy="5517232"/>
          </a:xfrm>
        </p:spPr>
        <p:txBody>
          <a:bodyPr>
            <a:normAutofit fontScale="70000" lnSpcReduction="20000"/>
          </a:bodyPr>
          <a:lstStyle/>
          <a:p>
            <a:endParaRPr lang="ru-RU" dirty="0" smtClean="0"/>
          </a:p>
          <a:p>
            <a:r>
              <a:rPr lang="ru-RU" dirty="0" smtClean="0">
                <a:hlinkClick r:id="rId2"/>
              </a:rPr>
              <a:t>сферическая симметрия</a:t>
            </a:r>
            <a:r>
              <a:rPr lang="ru-RU" dirty="0" smtClean="0"/>
              <a:t> — симметричность относительно </a:t>
            </a:r>
            <a:r>
              <a:rPr lang="ru-RU" dirty="0" smtClean="0">
                <a:hlinkClick r:id="rId3"/>
              </a:rPr>
              <a:t>вращений</a:t>
            </a:r>
            <a:r>
              <a:rPr lang="ru-RU" dirty="0" smtClean="0"/>
              <a:t> в трёхмерном пространстве на произвольные углы.</a:t>
            </a:r>
          </a:p>
          <a:p>
            <a:r>
              <a:rPr lang="ru-RU" dirty="0" smtClean="0">
                <a:hlinkClick r:id="rId4"/>
              </a:rPr>
              <a:t>аксиальная симметрия</a:t>
            </a:r>
            <a:r>
              <a:rPr lang="ru-RU" dirty="0" smtClean="0"/>
              <a:t> (</a:t>
            </a:r>
            <a:r>
              <a:rPr lang="ru-RU" dirty="0" smtClean="0">
                <a:hlinkClick r:id="rId5"/>
              </a:rPr>
              <a:t>радиальная симметрия</a:t>
            </a:r>
            <a:r>
              <a:rPr lang="ru-RU" dirty="0" smtClean="0"/>
              <a:t>, симметрия вращения неопределённого порядка) — симметричность относительно поворотов на произвольный угол вокруг какой-либо оси.</a:t>
            </a:r>
          </a:p>
          <a:p>
            <a:pPr lvl="1"/>
            <a:r>
              <a:rPr lang="ru-RU" dirty="0" smtClean="0"/>
              <a:t>симметрия вращения n-го порядка — симметричность относительно </a:t>
            </a:r>
            <a:r>
              <a:rPr lang="ru-RU" dirty="0" smtClean="0">
                <a:hlinkClick r:id="rId3"/>
              </a:rPr>
              <a:t>поворотов</a:t>
            </a:r>
            <a:r>
              <a:rPr lang="ru-RU" dirty="0" smtClean="0"/>
              <a:t> на угол 360°/</a:t>
            </a:r>
            <a:r>
              <a:rPr lang="ru-RU" dirty="0" err="1" smtClean="0"/>
              <a:t>n</a:t>
            </a:r>
            <a:r>
              <a:rPr lang="ru-RU" dirty="0" smtClean="0"/>
              <a:t> вокруг какой-либо оси.</a:t>
            </a:r>
          </a:p>
          <a:p>
            <a:r>
              <a:rPr lang="ru-RU" dirty="0" smtClean="0"/>
              <a:t>двусторонняя (</a:t>
            </a:r>
            <a:r>
              <a:rPr lang="ru-RU" dirty="0" smtClean="0">
                <a:hlinkClick r:id="rId6"/>
              </a:rPr>
              <a:t>билатеральная</a:t>
            </a:r>
            <a:r>
              <a:rPr lang="ru-RU" dirty="0" smtClean="0"/>
              <a:t>) симметрия — симметричность относительно плоскости симметрии (симметрия </a:t>
            </a:r>
            <a:r>
              <a:rPr lang="ru-RU" dirty="0" smtClean="0">
                <a:hlinkClick r:id="rId7"/>
              </a:rPr>
              <a:t>зеркального отражения</a:t>
            </a:r>
            <a:r>
              <a:rPr lang="ru-RU" dirty="0" smtClean="0"/>
              <a:t>).</a:t>
            </a:r>
          </a:p>
          <a:p>
            <a:r>
              <a:rPr lang="ru-RU" dirty="0" smtClean="0">
                <a:hlinkClick r:id="rId8"/>
              </a:rPr>
              <a:t>трансляционная симметрия</a:t>
            </a:r>
            <a:r>
              <a:rPr lang="ru-RU" dirty="0" smtClean="0"/>
              <a:t> — симметричность относительно </a:t>
            </a:r>
            <a:r>
              <a:rPr lang="ru-RU" dirty="0" smtClean="0">
                <a:hlinkClick r:id="rId9"/>
              </a:rPr>
              <a:t>сдвигов пространства</a:t>
            </a:r>
            <a:r>
              <a:rPr lang="ru-RU" dirty="0" smtClean="0"/>
              <a:t> в каком-либо направлении на некоторое расстояние (её частный случай у животных — </a:t>
            </a:r>
            <a:r>
              <a:rPr lang="ru-RU" dirty="0" smtClean="0">
                <a:hlinkClick r:id="rId10"/>
              </a:rPr>
              <a:t>метамерия (биология)</a:t>
            </a:r>
            <a:r>
              <a:rPr lang="ru-RU" dirty="0" smtClean="0"/>
              <a:t>).</a:t>
            </a:r>
          </a:p>
          <a:p>
            <a:r>
              <a:rPr lang="ru-RU" dirty="0" err="1" smtClean="0"/>
              <a:t>триаксиальная</a:t>
            </a:r>
            <a:r>
              <a:rPr lang="ru-RU" dirty="0" smtClean="0"/>
              <a:t> асимметрия — отсутствие симметрии по всем трём пространственным осям.</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35</TotalTime>
  <Words>176</Words>
  <Application>Microsoft Office PowerPoint</Application>
  <PresentationFormat>Экран (4:3)</PresentationFormat>
  <Paragraphs>38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Метро</vt:lpstr>
      <vt:lpstr>Симметрия </vt:lpstr>
      <vt:lpstr>Симметрия в геометрии </vt:lpstr>
      <vt:lpstr>Слайд 3</vt:lpstr>
      <vt:lpstr>Симметрии в физике </vt:lpstr>
      <vt:lpstr>Суперсимметрия </vt:lpstr>
      <vt:lpstr>Трансляционная </vt:lpstr>
      <vt:lpstr>Слайд 7</vt:lpstr>
      <vt:lpstr>Симметрии в биологии </vt:lpstr>
      <vt:lpstr>У биологических объектов встречаются следующие типы симметрии</vt:lpstr>
      <vt:lpstr>Слайд 10</vt:lpstr>
      <vt:lpstr>Симметрия в химии </vt:lpstr>
      <vt:lpstr>Слайд 12</vt:lpstr>
      <vt:lpstr>Симметрия в религиозных символах </vt:lpstr>
      <vt:lpstr>Слайд 14</vt:lpstr>
      <vt:lpstr>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Симметрия</dc:title>
  <dc:creator>Princess</dc:creator>
  <cp:lastModifiedBy>Princess</cp:lastModifiedBy>
  <cp:revision>4</cp:revision>
  <dcterms:created xsi:type="dcterms:W3CDTF">2014-02-27T15:59:50Z</dcterms:created>
  <dcterms:modified xsi:type="dcterms:W3CDTF">2014-06-18T16:19:08Z</dcterms:modified>
</cp:coreProperties>
</file>