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3"/>
  </p:notesMasterIdLst>
  <p:sldIdLst>
    <p:sldId id="256" r:id="rId2"/>
    <p:sldId id="261" r:id="rId3"/>
    <p:sldId id="271" r:id="rId4"/>
    <p:sldId id="266" r:id="rId5"/>
    <p:sldId id="267" r:id="rId6"/>
    <p:sldId id="268" r:id="rId7"/>
    <p:sldId id="269" r:id="rId8"/>
    <p:sldId id="272" r:id="rId9"/>
    <p:sldId id="273" r:id="rId10"/>
    <p:sldId id="275" r:id="rId11"/>
    <p:sldId id="27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0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5EFCE-DBD5-4EF0-BE7A-5EE6A1F27F7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AC1BC-31B3-4A6E-BAE3-09B5FE14D6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AC1BC-31B3-4A6E-BAE3-09B5FE14D6D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617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18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573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405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296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97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02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2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658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82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63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22E9466-C457-4633-AD87-1D731100938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5486870-E629-4FE9-9181-A37D4183D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5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Тема урока: «НАХОЖДЕНИЕ Площади ФИГУР и </a:t>
            </a:r>
            <a:r>
              <a:rPr lang="ru-RU" dirty="0" err="1" smtClean="0">
                <a:solidFill>
                  <a:srgbClr val="FFFF00"/>
                </a:solidFill>
              </a:rPr>
              <a:t>объемОВ</a:t>
            </a:r>
            <a:r>
              <a:rPr lang="ru-RU" smtClean="0">
                <a:solidFill>
                  <a:srgbClr val="FFFF00"/>
                </a:solidFill>
              </a:rPr>
              <a:t> ТЕЛ».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02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547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55" y="2452049"/>
            <a:ext cx="11737074" cy="135636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ВСЕМ БОЛЬШОЕ СПАСИБО!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26661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7647" y="229474"/>
            <a:ext cx="9144000" cy="835002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Проверка знаний формул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272955" y="846162"/>
            <a:ext cx="64963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Формула площади прямоугольника 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Формула площади квадрата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Формула периметра прямоугольника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 Формула объема прямоугольного параллелепипеда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07206" y="846162"/>
            <a:ext cx="64963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6600" dirty="0" smtClean="0">
                <a:solidFill>
                  <a:srgbClr val="FF0000"/>
                </a:solidFill>
              </a:rPr>
              <a:t>S = a*b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950423" y="1979029"/>
                <a:ext cx="545455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dirty="0" smtClean="0">
                    <a:solidFill>
                      <a:srgbClr val="FF0000"/>
                    </a:solidFill>
                  </a:rPr>
                  <a:t>2</a:t>
                </a:r>
                <a:r>
                  <a:rPr lang="ru-RU" sz="6600" dirty="0" smtClean="0">
                    <a:solidFill>
                      <a:srgbClr val="FF0000"/>
                    </a:solidFill>
                  </a:rPr>
                  <a:t>. 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S </a:t>
                </a:r>
                <a:r>
                  <a:rPr lang="en-US" sz="6600" dirty="0">
                    <a:solidFill>
                      <a:srgbClr val="FF0000"/>
                    </a:solidFill>
                  </a:rPr>
                  <a:t>= a*a=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6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423" y="1979029"/>
                <a:ext cx="5454555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7598" t="-14978" b="-13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907206" y="3310110"/>
            <a:ext cx="59640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3. </a:t>
            </a:r>
            <a:r>
              <a:rPr lang="en-US" sz="6600" dirty="0" smtClean="0">
                <a:solidFill>
                  <a:srgbClr val="FF0000"/>
                </a:solidFill>
              </a:rPr>
              <a:t>P </a:t>
            </a:r>
            <a:r>
              <a:rPr lang="en-US" sz="6600" dirty="0">
                <a:solidFill>
                  <a:srgbClr val="FF0000"/>
                </a:solidFill>
              </a:rPr>
              <a:t>= </a:t>
            </a:r>
            <a:r>
              <a:rPr lang="en-US" sz="6600" dirty="0" smtClean="0">
                <a:solidFill>
                  <a:srgbClr val="FF0000"/>
                </a:solidFill>
              </a:rPr>
              <a:t>(</a:t>
            </a:r>
            <a:r>
              <a:rPr lang="en-US" sz="6600" dirty="0" err="1">
                <a:solidFill>
                  <a:srgbClr val="FF0000"/>
                </a:solidFill>
              </a:rPr>
              <a:t>a+b</a:t>
            </a:r>
            <a:r>
              <a:rPr lang="en-US" sz="6600" dirty="0" smtClean="0">
                <a:solidFill>
                  <a:srgbClr val="FF0000"/>
                </a:solidFill>
              </a:rPr>
              <a:t>)</a:t>
            </a:r>
            <a:r>
              <a:rPr lang="ru-RU" sz="6600" dirty="0" smtClean="0">
                <a:solidFill>
                  <a:srgbClr val="FF0000"/>
                </a:solidFill>
              </a:rPr>
              <a:t>*2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02573" y="4512525"/>
            <a:ext cx="584579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4. </a:t>
            </a:r>
            <a:r>
              <a:rPr lang="en-US" sz="6600" dirty="0" smtClean="0">
                <a:solidFill>
                  <a:srgbClr val="FF0000"/>
                </a:solidFill>
              </a:rPr>
              <a:t>V=a*b*c</a:t>
            </a:r>
            <a:endParaRPr lang="ru-RU" sz="6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81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356142" y="272954"/>
                <a:ext cx="468118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 smtClean="0">
                    <a:solidFill>
                      <a:srgbClr val="00B050"/>
                    </a:solidFill>
                  </a:rPr>
                  <a:t>1. </a:t>
                </a:r>
                <a:r>
                  <a:rPr lang="en-US" sz="4400" dirty="0" smtClean="0">
                    <a:solidFill>
                      <a:srgbClr val="00B050"/>
                    </a:solidFill>
                  </a:rPr>
                  <a:t>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=64</m:t>
                    </m:r>
                    <m:sSup>
                      <m:sSupPr>
                        <m:ctrlP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142" y="272954"/>
                <a:ext cx="4681183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5339" t="-15873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356139" y="1432901"/>
                <a:ext cx="5199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00B050"/>
                    </a:solidFill>
                  </a:rPr>
                  <a:t>2. </a:t>
                </a:r>
                <a:r>
                  <a:rPr lang="en-US" sz="44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12*6=72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139" y="1432901"/>
                <a:ext cx="5199800" cy="769441"/>
              </a:xfrm>
              <a:prstGeom prst="rect">
                <a:avLst/>
              </a:prstGeom>
              <a:blipFill rotWithShape="0">
                <a:blip r:embed="rId3"/>
                <a:stretch>
                  <a:fillRect l="-4807" t="-16667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076360" y="3036540"/>
                <a:ext cx="501327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en-US" sz="4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V=</a:t>
                </a:r>
                <a:r>
                  <a:rPr lang="ru-RU" sz="4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0*5*12=</a:t>
                </a:r>
                <a:r>
                  <a:rPr lang="ru-RU" sz="4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дм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360" y="3036540"/>
                <a:ext cx="5013278" cy="769441"/>
              </a:xfrm>
              <a:prstGeom prst="rect">
                <a:avLst/>
              </a:prstGeom>
              <a:blipFill rotWithShape="0">
                <a:blip r:embed="rId4"/>
                <a:stretch>
                  <a:fillRect l="-4988" t="-15079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408455" y="5538515"/>
                <a:ext cx="468118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>
                    <a:solidFill>
                      <a:srgbClr val="00B050"/>
                    </a:solidFill>
                  </a:rPr>
                  <a:t>5</a:t>
                </a:r>
                <a:r>
                  <a:rPr lang="en-US" sz="4000" dirty="0" smtClean="0">
                    <a:solidFill>
                      <a:srgbClr val="00B050"/>
                    </a:solidFill>
                  </a:rPr>
                  <a:t>. </a:t>
                </a:r>
                <a:r>
                  <a:rPr lang="ru-RU" sz="4000" dirty="0" smtClean="0">
                    <a:solidFill>
                      <a:srgbClr val="00B050"/>
                    </a:solidFill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4000" dirty="0" smtClean="0">
                    <a:solidFill>
                      <a:srgbClr val="00B050"/>
                    </a:solidFill>
                  </a:rPr>
                  <a:t>10.000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455" y="5538515"/>
                <a:ext cx="4681183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4557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510817" y="4642762"/>
            <a:ext cx="46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4</a:t>
            </a:r>
            <a:r>
              <a:rPr lang="ru-RU" sz="3600" dirty="0" smtClean="0">
                <a:solidFill>
                  <a:srgbClr val="00B050"/>
                </a:solidFill>
              </a:rPr>
              <a:t>. 1м=100 см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829" y="272954"/>
            <a:ext cx="723331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3600" dirty="0" smtClean="0"/>
              <a:t>Найдите </a:t>
            </a:r>
            <a:r>
              <a:rPr lang="ru-RU" sz="3600" dirty="0"/>
              <a:t>площадь квадрата со стороной 8 </a:t>
            </a:r>
            <a:r>
              <a:rPr lang="ru-RU" sz="3600" dirty="0" smtClean="0"/>
              <a:t>см.</a:t>
            </a:r>
            <a:endParaRPr lang="ru-RU" sz="3600" dirty="0"/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Вычислите </a:t>
            </a:r>
            <a:r>
              <a:rPr lang="ru-RU" sz="3600" dirty="0"/>
              <a:t>площадь прямоугольника со сторонами 12 см и 6 </a:t>
            </a:r>
            <a:r>
              <a:rPr lang="ru-RU" sz="3600" dirty="0" smtClean="0"/>
              <a:t>см.</a:t>
            </a:r>
            <a:endParaRPr lang="ru-RU" sz="3600" dirty="0"/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Сколько </a:t>
            </a:r>
            <a:r>
              <a:rPr lang="ru-RU" sz="3600" dirty="0"/>
              <a:t>литров налито в аквариум, если его измерения 10 </a:t>
            </a:r>
            <a:r>
              <a:rPr lang="ru-RU" sz="3600" dirty="0" err="1"/>
              <a:t>дм</a:t>
            </a:r>
            <a:r>
              <a:rPr lang="ru-RU" sz="3600" dirty="0"/>
              <a:t>, 5 </a:t>
            </a:r>
            <a:r>
              <a:rPr lang="ru-RU" sz="3600" dirty="0" err="1"/>
              <a:t>дм</a:t>
            </a:r>
            <a:r>
              <a:rPr lang="ru-RU" sz="3600" dirty="0"/>
              <a:t>, </a:t>
            </a:r>
            <a:r>
              <a:rPr lang="ru-RU" sz="3600" dirty="0" smtClean="0"/>
              <a:t>12 </a:t>
            </a:r>
            <a:r>
              <a:rPr lang="ru-RU" sz="3600" dirty="0" err="1" smtClean="0"/>
              <a:t>дм</a:t>
            </a:r>
            <a:r>
              <a:rPr lang="ru-RU" sz="3600" dirty="0" smtClean="0"/>
              <a:t>?</a:t>
            </a:r>
            <a:endParaRPr lang="ru-RU" sz="3600" dirty="0"/>
          </a:p>
          <a:p>
            <a:pPr marL="742950" indent="-742950">
              <a:buFont typeface="+mj-lt"/>
              <a:buAutoNum type="arabicPeriod"/>
            </a:pPr>
            <a:r>
              <a:rPr lang="ru-RU" sz="3600" dirty="0"/>
              <a:t>Сколько в одном метре сантиметров?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Сколько </a:t>
            </a:r>
            <a:r>
              <a:rPr lang="ru-RU" sz="3600" dirty="0"/>
              <a:t>в 1 м</a:t>
            </a:r>
            <a:r>
              <a:rPr lang="ru-RU" sz="3600" baseline="30000" dirty="0"/>
              <a:t>2 </a:t>
            </a:r>
            <a:r>
              <a:rPr lang="ru-RU" sz="3600" dirty="0" smtClean="0"/>
              <a:t> см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?  </a:t>
            </a:r>
            <a:endParaRPr lang="ru-RU" sz="3600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29600" y="772812"/>
            <a:ext cx="137160" cy="13108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90560" y="1913148"/>
            <a:ext cx="213360" cy="10261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04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па 73"/>
          <p:cNvGrpSpPr/>
          <p:nvPr/>
        </p:nvGrpSpPr>
        <p:grpSpPr>
          <a:xfrm>
            <a:off x="1781586" y="150124"/>
            <a:ext cx="8886414" cy="6570716"/>
            <a:chOff x="1324386" y="0"/>
            <a:chExt cx="8886414" cy="6707876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8625840" y="2028216"/>
              <a:ext cx="45720" cy="245279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9440489" y="1745208"/>
              <a:ext cx="45720" cy="224073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3" name="Группа 72"/>
            <p:cNvGrpSpPr/>
            <p:nvPr/>
          </p:nvGrpSpPr>
          <p:grpSpPr>
            <a:xfrm>
              <a:off x="1324386" y="0"/>
              <a:ext cx="8886414" cy="6707876"/>
              <a:chOff x="1324386" y="0"/>
              <a:chExt cx="8886414" cy="6707876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8625840" y="1736112"/>
                <a:ext cx="814648" cy="292104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2" name="Группа 71"/>
              <p:cNvGrpSpPr/>
              <p:nvPr/>
            </p:nvGrpSpPr>
            <p:grpSpPr>
              <a:xfrm>
                <a:off x="1324386" y="0"/>
                <a:ext cx="8886414" cy="6707876"/>
                <a:chOff x="1324386" y="0"/>
                <a:chExt cx="8886414" cy="6707876"/>
              </a:xfrm>
            </p:grpSpPr>
            <p:grpSp>
              <p:nvGrpSpPr>
                <p:cNvPr id="16" name="Группа 15"/>
                <p:cNvGrpSpPr/>
                <p:nvPr/>
              </p:nvGrpSpPr>
              <p:grpSpPr>
                <a:xfrm>
                  <a:off x="1324386" y="0"/>
                  <a:ext cx="8886414" cy="6707876"/>
                  <a:chOff x="1446306" y="150125"/>
                  <a:chExt cx="8886414" cy="6707876"/>
                </a:xfrm>
              </p:grpSpPr>
              <p:cxnSp>
                <p:nvCxnSpPr>
                  <p:cNvPr id="4" name="Прямая соединительная линия 3"/>
                  <p:cNvCxnSpPr/>
                  <p:nvPr/>
                </p:nvCxnSpPr>
                <p:spPr>
                  <a:xfrm flipV="1">
                    <a:off x="1446662" y="150125"/>
                    <a:ext cx="5508000" cy="2497541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Прямая соединительная линия 4"/>
                  <p:cNvCxnSpPr/>
                  <p:nvPr/>
                </p:nvCxnSpPr>
                <p:spPr>
                  <a:xfrm flipV="1">
                    <a:off x="4753742" y="518160"/>
                    <a:ext cx="5578978" cy="2693387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Прямая соединительная линия 5"/>
                  <p:cNvCxnSpPr/>
                  <p:nvPr/>
                </p:nvCxnSpPr>
                <p:spPr>
                  <a:xfrm flipV="1">
                    <a:off x="4921382" y="3733800"/>
                    <a:ext cx="5411338" cy="3124201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Прямая соединительная линия 6"/>
                  <p:cNvCxnSpPr/>
                  <p:nvPr/>
                </p:nvCxnSpPr>
                <p:spPr>
                  <a:xfrm flipV="1">
                    <a:off x="1543324" y="3015701"/>
                    <a:ext cx="5411338" cy="290589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>
                    <a:off x="1543324" y="5921594"/>
                    <a:ext cx="3378058" cy="93640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Прямая соединительная линия 8"/>
                  <p:cNvCxnSpPr/>
                  <p:nvPr/>
                </p:nvCxnSpPr>
                <p:spPr>
                  <a:xfrm>
                    <a:off x="6883684" y="3015701"/>
                    <a:ext cx="3449036" cy="71809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>
                    <a:off x="6954662" y="165365"/>
                    <a:ext cx="3307080" cy="352795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1446662" y="2662905"/>
                    <a:ext cx="3307080" cy="548642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10332720" y="518160"/>
                    <a:ext cx="0" cy="321564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>
                    <a:off x="6954662" y="165365"/>
                    <a:ext cx="0" cy="285033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>
                    <a:off x="4798324" y="3211547"/>
                    <a:ext cx="123058" cy="364645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446306" y="2645420"/>
                    <a:ext cx="97017" cy="327617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Группа 56"/>
                <p:cNvGrpSpPr/>
                <p:nvPr/>
              </p:nvGrpSpPr>
              <p:grpSpPr>
                <a:xfrm>
                  <a:off x="1860684" y="2495295"/>
                  <a:ext cx="1167166" cy="2304949"/>
                  <a:chOff x="1776402" y="2446334"/>
                  <a:chExt cx="1167166" cy="2304949"/>
                </a:xfrm>
              </p:grpSpPr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1791140" y="2953844"/>
                    <a:ext cx="48509" cy="179743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/>
                  <p:cNvCxnSpPr/>
                  <p:nvPr/>
                </p:nvCxnSpPr>
                <p:spPr>
                  <a:xfrm>
                    <a:off x="2898987" y="2495295"/>
                    <a:ext cx="44581" cy="163808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 flipH="1">
                    <a:off x="1778696" y="2446334"/>
                    <a:ext cx="1120290" cy="51941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 flipH="1">
                    <a:off x="1821750" y="4148620"/>
                    <a:ext cx="1099527" cy="59436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>
                    <a:off x="2371513" y="2742330"/>
                    <a:ext cx="59389" cy="1703471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Прямая соединительная линия 46"/>
                  <p:cNvCxnSpPr/>
                  <p:nvPr/>
                </p:nvCxnSpPr>
                <p:spPr>
                  <a:xfrm flipH="1">
                    <a:off x="1776402" y="3333779"/>
                    <a:ext cx="1144875" cy="517659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Группа 57"/>
                <p:cNvGrpSpPr/>
                <p:nvPr/>
              </p:nvGrpSpPr>
              <p:grpSpPr>
                <a:xfrm>
                  <a:off x="3537423" y="1680994"/>
                  <a:ext cx="1167166" cy="2304949"/>
                  <a:chOff x="1776402" y="2446334"/>
                  <a:chExt cx="1167166" cy="2304949"/>
                </a:xfrm>
              </p:grpSpPr>
              <p:cxnSp>
                <p:nvCxnSpPr>
                  <p:cNvPr id="59" name="Прямая соединительная линия 58"/>
                  <p:cNvCxnSpPr/>
                  <p:nvPr/>
                </p:nvCxnSpPr>
                <p:spPr>
                  <a:xfrm>
                    <a:off x="1791140" y="2953844"/>
                    <a:ext cx="48509" cy="179743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>
                    <a:off x="2898987" y="2495295"/>
                    <a:ext cx="44581" cy="163808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flipH="1">
                    <a:off x="1778696" y="2446334"/>
                    <a:ext cx="1120290" cy="51941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Прямая соединительная линия 61"/>
                  <p:cNvCxnSpPr/>
                  <p:nvPr/>
                </p:nvCxnSpPr>
                <p:spPr>
                  <a:xfrm flipH="1">
                    <a:off x="1821750" y="4148620"/>
                    <a:ext cx="1099527" cy="59436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Прямая соединительная линия 62"/>
                  <p:cNvCxnSpPr/>
                  <p:nvPr/>
                </p:nvCxnSpPr>
                <p:spPr>
                  <a:xfrm>
                    <a:off x="2371513" y="2742330"/>
                    <a:ext cx="59389" cy="1703471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 flipH="1">
                    <a:off x="1776402" y="3333779"/>
                    <a:ext cx="1144875" cy="517659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Группа 64"/>
                <p:cNvGrpSpPr/>
                <p:nvPr/>
              </p:nvGrpSpPr>
              <p:grpSpPr>
                <a:xfrm>
                  <a:off x="5184188" y="919676"/>
                  <a:ext cx="1167166" cy="2304949"/>
                  <a:chOff x="1776402" y="2446334"/>
                  <a:chExt cx="1167166" cy="2304949"/>
                </a:xfrm>
              </p:grpSpPr>
              <p:cxnSp>
                <p:nvCxnSpPr>
                  <p:cNvPr id="66" name="Прямая соединительная линия 65"/>
                  <p:cNvCxnSpPr/>
                  <p:nvPr/>
                </p:nvCxnSpPr>
                <p:spPr>
                  <a:xfrm>
                    <a:off x="1791140" y="2953844"/>
                    <a:ext cx="48509" cy="179743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>
                    <a:off x="2898987" y="2495295"/>
                    <a:ext cx="44581" cy="163808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Прямая соединительная линия 67"/>
                  <p:cNvCxnSpPr/>
                  <p:nvPr/>
                </p:nvCxnSpPr>
                <p:spPr>
                  <a:xfrm flipH="1">
                    <a:off x="1778696" y="2446334"/>
                    <a:ext cx="1120290" cy="51941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Прямая соединительная линия 68"/>
                  <p:cNvCxnSpPr/>
                  <p:nvPr/>
                </p:nvCxnSpPr>
                <p:spPr>
                  <a:xfrm flipH="1">
                    <a:off x="1821750" y="4148620"/>
                    <a:ext cx="1099527" cy="59436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Прямая соединительная линия 69"/>
                  <p:cNvCxnSpPr/>
                  <p:nvPr/>
                </p:nvCxnSpPr>
                <p:spPr>
                  <a:xfrm>
                    <a:off x="2371513" y="2742330"/>
                    <a:ext cx="59389" cy="1703471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Прямая соединительная линия 70"/>
                  <p:cNvCxnSpPr/>
                  <p:nvPr/>
                </p:nvCxnSpPr>
                <p:spPr>
                  <a:xfrm flipH="1">
                    <a:off x="1776402" y="3333779"/>
                    <a:ext cx="1144875" cy="517659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75" name="Прямоугольник 74"/>
          <p:cNvSpPr/>
          <p:nvPr/>
        </p:nvSpPr>
        <p:spPr>
          <a:xfrm>
            <a:off x="-430606" y="73170"/>
            <a:ext cx="57709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Схема учебного кабинета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6652" y="561850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6м</a:t>
            </a:r>
            <a:endParaRPr lang="ru-RU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8064571" y="517922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8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5178931" y="442940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3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1231902" y="5376177"/>
            <a:ext cx="65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5200892" y="5955315"/>
            <a:ext cx="65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10680444" y="3132457"/>
            <a:ext cx="65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575000" y="3078554"/>
            <a:ext cx="65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167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35280" y="1766888"/>
            <a:ext cx="6416040" cy="2637472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308686" y="106680"/>
            <a:ext cx="60389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1.Расчет площади потолка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1068" y="1553230"/>
            <a:ext cx="43809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Сколько нужно купить плиток размером 50 * 50 см, чтобы покрыть ей весь потолок?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208" y="3534769"/>
            <a:ext cx="3445150" cy="29819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85924" y="288843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6м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86100" y="429485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8м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8895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805" y="4132648"/>
            <a:ext cx="3389195" cy="25326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207" y="-75903"/>
            <a:ext cx="60389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2.Расчет площади поверхности стен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" y="1370648"/>
            <a:ext cx="5440680" cy="2347912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1081" y="1370648"/>
            <a:ext cx="3154680" cy="2345231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0040" y="4017997"/>
            <a:ext cx="5440680" cy="2347912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8560" y="4419599"/>
            <a:ext cx="1066800" cy="194630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21081" y="4017997"/>
            <a:ext cx="3154680" cy="2347912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7700" y="1764207"/>
            <a:ext cx="1287780" cy="1314273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430780" y="1764207"/>
            <a:ext cx="1287780" cy="1314273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63390" y="1764207"/>
            <a:ext cx="1287780" cy="1314273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075761" y="1370647"/>
            <a:ext cx="311623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Сколько двухкилограммовых банок краски нужно купить, чтобы покрасить </a:t>
            </a:r>
            <a:r>
              <a:rPr lang="ru-RU" sz="2400" dirty="0" smtClean="0"/>
              <a:t>стены, </a:t>
            </a:r>
            <a:r>
              <a:rPr lang="ru-RU" sz="2400" dirty="0"/>
              <a:t>если на 1 </a:t>
            </a:r>
            <a:r>
              <a:rPr lang="ru-RU" sz="2400" dirty="0" smtClean="0"/>
              <a:t>м</a:t>
            </a:r>
            <a:r>
              <a:rPr lang="ru-RU" sz="2400" baseline="30000" dirty="0" smtClean="0"/>
              <a:t>2 </a:t>
            </a:r>
            <a:r>
              <a:rPr lang="ru-RU" sz="2400" dirty="0"/>
              <a:t>нужно 2 кг краски?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947239" y="204799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3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326261" y="3545113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8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78650" y="1197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м</a:t>
            </a:r>
            <a:endParaRPr lang="ru-RU" sz="3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94236" y="5491244"/>
                <a:ext cx="914400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dirty="0" smtClean="0"/>
                  <a:t>м</a:t>
                </a:r>
                <a:endParaRPr lang="ru-RU" sz="3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236" y="5491244"/>
                <a:ext cx="914400" cy="874663"/>
              </a:xfrm>
              <a:prstGeom prst="rect">
                <a:avLst/>
              </a:prstGeom>
              <a:blipFill rotWithShape="0">
                <a:blip r:embed="rId3"/>
                <a:stretch>
                  <a:fillRect l="-20667" r="-18667" b="-13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816483" y="4419598"/>
                <a:ext cx="914400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dirty="0" smtClean="0"/>
                  <a:t>м</a:t>
                </a:r>
                <a:endParaRPr lang="ru-RU" sz="36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483" y="4419598"/>
                <a:ext cx="914400" cy="874663"/>
              </a:xfrm>
              <a:prstGeom prst="rect">
                <a:avLst/>
              </a:prstGeom>
              <a:blipFill rotWithShape="0">
                <a:blip r:embed="rId4"/>
                <a:stretch>
                  <a:fillRect l="-20000" r="-16667" b="-13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060442" y="81020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6м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9161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912" y="4155763"/>
            <a:ext cx="4079085" cy="253123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5280" y="271290"/>
            <a:ext cx="60389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3.Расчет площади пола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280" y="1766888"/>
            <a:ext cx="6416040" cy="2637472"/>
          </a:xfrm>
          <a:prstGeom prst="rect">
            <a:avLst/>
          </a:prstGeom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001297" y="1497644"/>
            <a:ext cx="48722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1.Сколько </a:t>
            </a:r>
            <a:r>
              <a:rPr lang="ru-RU" sz="2400" dirty="0"/>
              <a:t>3х метровых реек плинтуса нужно купить для кабинета, если порог двери плинтус не кладут?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01296" y="3041099"/>
                <a:ext cx="4872251" cy="1631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2.Сколько </a:t>
                </a:r>
                <a:r>
                  <a:rPr lang="ru-RU" sz="2400" dirty="0" smtClean="0"/>
                  <a:t>нужно купить дощечек </a:t>
                </a:r>
                <a:r>
                  <a:rPr lang="ru-RU" sz="2400" dirty="0" err="1" smtClean="0"/>
                  <a:t>ламината</a:t>
                </a:r>
                <a:r>
                  <a:rPr lang="ru-RU" sz="2400" dirty="0" smtClean="0"/>
                  <a:t> размером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м </a:t>
                </a:r>
                <a:r>
                  <a:rPr lang="en-US" sz="2400" dirty="0" smtClean="0"/>
                  <a:t>x</a:t>
                </a:r>
                <a:r>
                  <a:rPr lang="ru-RU" sz="2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м, чтобы покрыть весь пол ?</a:t>
                </a:r>
                <a:endParaRPr lang="ru-RU" sz="24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296" y="3041099"/>
                <a:ext cx="4872251" cy="1631857"/>
              </a:xfrm>
              <a:prstGeom prst="rect">
                <a:avLst/>
              </a:prstGeom>
              <a:blipFill rotWithShape="0">
                <a:blip r:embed="rId3"/>
                <a:stretch>
                  <a:fillRect l="-2003" t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86897" y="257167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6м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628900" y="440030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8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49170" y="4155763"/>
            <a:ext cx="1105469" cy="362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640239" y="4400305"/>
                <a:ext cx="914400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dirty="0" smtClean="0"/>
                  <a:t>м</a:t>
                </a:r>
                <a:endParaRPr lang="ru-RU" sz="3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239" y="4400305"/>
                <a:ext cx="914400" cy="874663"/>
              </a:xfrm>
              <a:prstGeom prst="rect">
                <a:avLst/>
              </a:prstGeom>
              <a:blipFill rotWithShape="0">
                <a:blip r:embed="rId4"/>
                <a:stretch>
                  <a:fillRect l="-20000" r="-16667" b="-13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7050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4" y="2999330"/>
            <a:ext cx="2858098" cy="1985621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2982589" y="177420"/>
            <a:ext cx="8886414" cy="6570716"/>
            <a:chOff x="1324386" y="0"/>
            <a:chExt cx="8886414" cy="670787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8625840" y="2028216"/>
              <a:ext cx="45720" cy="245279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9440489" y="1745208"/>
              <a:ext cx="45720" cy="224073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Группа 6"/>
            <p:cNvGrpSpPr/>
            <p:nvPr/>
          </p:nvGrpSpPr>
          <p:grpSpPr>
            <a:xfrm>
              <a:off x="1324386" y="0"/>
              <a:ext cx="8886414" cy="6707876"/>
              <a:chOff x="1324386" y="0"/>
              <a:chExt cx="8886414" cy="6707876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8625840" y="1736112"/>
                <a:ext cx="814648" cy="292104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Группа 8"/>
              <p:cNvGrpSpPr/>
              <p:nvPr/>
            </p:nvGrpSpPr>
            <p:grpSpPr>
              <a:xfrm>
                <a:off x="1324386" y="0"/>
                <a:ext cx="8886414" cy="6707876"/>
                <a:chOff x="1324386" y="0"/>
                <a:chExt cx="8886414" cy="6707876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1324386" y="0"/>
                  <a:ext cx="8886414" cy="6707876"/>
                  <a:chOff x="1446306" y="150125"/>
                  <a:chExt cx="8886414" cy="6707876"/>
                </a:xfrm>
              </p:grpSpPr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 flipV="1">
                    <a:off x="1446662" y="150125"/>
                    <a:ext cx="5508000" cy="2497541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 flipV="1">
                    <a:off x="4753742" y="518160"/>
                    <a:ext cx="5578978" cy="2693387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единительная линия 33"/>
                  <p:cNvCxnSpPr/>
                  <p:nvPr/>
                </p:nvCxnSpPr>
                <p:spPr>
                  <a:xfrm flipV="1">
                    <a:off x="4921382" y="3733800"/>
                    <a:ext cx="5411338" cy="3124201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 flipV="1">
                    <a:off x="1543324" y="3015701"/>
                    <a:ext cx="5411338" cy="290589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35"/>
                  <p:cNvCxnSpPr/>
                  <p:nvPr/>
                </p:nvCxnSpPr>
                <p:spPr>
                  <a:xfrm>
                    <a:off x="1543324" y="5921594"/>
                    <a:ext cx="3378058" cy="93640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>
                    <a:off x="6883684" y="3015701"/>
                    <a:ext cx="3449036" cy="71809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>
                    <a:off x="6954662" y="165365"/>
                    <a:ext cx="3307080" cy="352795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>
                    <a:off x="1446662" y="2662905"/>
                    <a:ext cx="3307080" cy="548642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>
                    <a:off x="10332720" y="518160"/>
                    <a:ext cx="0" cy="321564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>
                    <a:off x="6954662" y="165365"/>
                    <a:ext cx="0" cy="285033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>
                    <a:off x="4798324" y="3211547"/>
                    <a:ext cx="123058" cy="364645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1446306" y="2645420"/>
                    <a:ext cx="97017" cy="327617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Группа 10"/>
                <p:cNvGrpSpPr/>
                <p:nvPr/>
              </p:nvGrpSpPr>
              <p:grpSpPr>
                <a:xfrm>
                  <a:off x="1860684" y="2495295"/>
                  <a:ext cx="1167166" cy="2304949"/>
                  <a:chOff x="1776402" y="2446334"/>
                  <a:chExt cx="1167166" cy="2304949"/>
                </a:xfrm>
              </p:grpSpPr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1791140" y="2953844"/>
                    <a:ext cx="48509" cy="179743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2898987" y="2495295"/>
                    <a:ext cx="44581" cy="163808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flipH="1">
                    <a:off x="1778696" y="2446334"/>
                    <a:ext cx="1120290" cy="51941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/>
                  <p:cNvCxnSpPr/>
                  <p:nvPr/>
                </p:nvCxnSpPr>
                <p:spPr>
                  <a:xfrm flipH="1">
                    <a:off x="1821750" y="4148620"/>
                    <a:ext cx="1099527" cy="59436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2371513" y="2742330"/>
                    <a:ext cx="59389" cy="1703471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 flipH="1">
                    <a:off x="1776402" y="3333779"/>
                    <a:ext cx="1144875" cy="517659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Группа 11"/>
                <p:cNvGrpSpPr/>
                <p:nvPr/>
              </p:nvGrpSpPr>
              <p:grpSpPr>
                <a:xfrm>
                  <a:off x="3537423" y="1680994"/>
                  <a:ext cx="1167166" cy="2304949"/>
                  <a:chOff x="1776402" y="2446334"/>
                  <a:chExt cx="1167166" cy="2304949"/>
                </a:xfrm>
              </p:grpSpPr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1791140" y="2953844"/>
                    <a:ext cx="48509" cy="179743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2898987" y="2495295"/>
                    <a:ext cx="44581" cy="163808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flipH="1">
                    <a:off x="1778696" y="2446334"/>
                    <a:ext cx="1120290" cy="51941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flipH="1">
                    <a:off x="1821750" y="4148620"/>
                    <a:ext cx="1099527" cy="59436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>
                    <a:off x="2371513" y="2742330"/>
                    <a:ext cx="59389" cy="1703471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 flipH="1">
                    <a:off x="1776402" y="3333779"/>
                    <a:ext cx="1144875" cy="517659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5184188" y="919676"/>
                  <a:ext cx="1167166" cy="2304949"/>
                  <a:chOff x="1776402" y="2446334"/>
                  <a:chExt cx="1167166" cy="2304949"/>
                </a:xfrm>
              </p:grpSpPr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>
                    <a:off x="1791140" y="2953844"/>
                    <a:ext cx="48509" cy="1797439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2898987" y="2495295"/>
                    <a:ext cx="44581" cy="1638086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 flipH="1">
                    <a:off x="1778696" y="2446334"/>
                    <a:ext cx="1120290" cy="51941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flipH="1">
                    <a:off x="1821750" y="4148620"/>
                    <a:ext cx="1099527" cy="594363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>
                    <a:off x="2371513" y="2742330"/>
                    <a:ext cx="59389" cy="1703471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flipH="1">
                    <a:off x="1776402" y="3333779"/>
                    <a:ext cx="1144875" cy="517659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44" name="TextBox 43"/>
          <p:cNvSpPr txBox="1"/>
          <p:nvPr/>
        </p:nvSpPr>
        <p:spPr>
          <a:xfrm>
            <a:off x="6430539" y="423914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3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9050385" y="521797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8</a:t>
            </a:r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4331251" y="566429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6м</a:t>
            </a:r>
            <a:endParaRPr lang="ru-RU" sz="3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 rot="10800000" flipH="1" flipV="1">
                <a:off x="272125" y="306745"/>
                <a:ext cx="260827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Какой </a:t>
                </a:r>
                <a:r>
                  <a:rPr lang="ru-RU" sz="2400" dirty="0" smtClean="0"/>
                  <a:t>кондиционер купить </a:t>
                </a:r>
                <a:r>
                  <a:rPr lang="ru-RU" sz="2400" dirty="0" smtClean="0"/>
                  <a:t>для </a:t>
                </a:r>
                <a:r>
                  <a:rPr lang="ru-RU" sz="2400" dirty="0" smtClean="0"/>
                  <a:t>кабинета, </a:t>
                </a:r>
                <a:r>
                  <a:rPr lang="ru-RU" sz="2400" dirty="0" smtClean="0"/>
                  <a:t>если  в продаже есть кондиционеры на 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 smtClean="0"/>
                  <a:t> и на 200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 smtClean="0"/>
                  <a:t>?</a:t>
                </a:r>
                <a:endParaRPr lang="ru-RU" sz="24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272125" y="306745"/>
                <a:ext cx="2608272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3738" t="-1818" r="-2804" b="-4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244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1569492" y="3900987"/>
            <a:ext cx="1910686" cy="1705970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864675" y="1017448"/>
            <a:ext cx="1910686" cy="1705970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17091" y="1059980"/>
            <a:ext cx="1961639" cy="1809122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54903" y="3819101"/>
            <a:ext cx="2160000" cy="1787856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54903" y="1038714"/>
            <a:ext cx="2133600" cy="1830388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753218" y="3776569"/>
            <a:ext cx="2133600" cy="1830388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16910" y="1292188"/>
            <a:ext cx="726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B050"/>
                </a:solidFill>
              </a:rPr>
              <a:t>8</a:t>
            </a:r>
            <a:endParaRPr lang="ru-RU" sz="80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1690" y="4283518"/>
            <a:ext cx="726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56873" y="3900987"/>
            <a:ext cx="726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58558" y="3900987"/>
            <a:ext cx="726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4</a:t>
            </a:r>
            <a:endParaRPr lang="ru-RU" sz="8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58558" y="1208713"/>
            <a:ext cx="726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56873" y="1302821"/>
            <a:ext cx="726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24284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402</TotalTime>
  <Words>191</Words>
  <Application>Microsoft Office PowerPoint</Application>
  <PresentationFormat>Произвольный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Базис</vt:lpstr>
      <vt:lpstr>Тема урока: «НАХОЖДЕНИЕ Площади ФИГУР и объемОВ ТЕЛ».</vt:lpstr>
      <vt:lpstr>Проверка знаний формул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ВСЕМ БОЛЬШОЕ СПАСИБО!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«Площади и объемы».</dc:title>
  <dc:creator>Евгений Громов</dc:creator>
  <cp:lastModifiedBy>Алена</cp:lastModifiedBy>
  <cp:revision>30</cp:revision>
  <dcterms:created xsi:type="dcterms:W3CDTF">2014-05-18T09:12:37Z</dcterms:created>
  <dcterms:modified xsi:type="dcterms:W3CDTF">2014-05-20T05:22:50Z</dcterms:modified>
</cp:coreProperties>
</file>