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5F0EEC3E-3596-4697-993D-6DE486FE50B0}">
          <p14:sldIdLst>
            <p14:sldId id="256"/>
            <p14:sldId id="257"/>
          </p14:sldIdLst>
        </p14:section>
        <p14:section name="Раздел без заголовка" id="{DE13D7AF-579F-4374-96FC-B5779EC8030D}">
          <p14:sldIdLst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9580" autoAdjust="0"/>
  </p:normalViewPr>
  <p:slideViewPr>
    <p:cSldViewPr>
      <p:cViewPr varScale="1">
        <p:scale>
          <a:sx n="86" d="100"/>
          <a:sy n="86" d="100"/>
        </p:scale>
        <p:origin x="-9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8802CFA-D2AE-4120-9BA6-1D98C3985AE5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E2DC36-0952-4542-BC10-FF03F979E5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2CFA-D2AE-4120-9BA6-1D98C3985AE5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DC36-0952-4542-BC10-FF03F979E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2CFA-D2AE-4120-9BA6-1D98C3985AE5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DC36-0952-4542-BC10-FF03F979E5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802CFA-D2AE-4120-9BA6-1D98C3985AE5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E2DC36-0952-4542-BC10-FF03F979E5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2CFA-D2AE-4120-9BA6-1D98C3985AE5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E2DC36-0952-4542-BC10-FF03F979E5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802CFA-D2AE-4120-9BA6-1D98C3985AE5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8E2DC36-0952-4542-BC10-FF03F979E5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8802CFA-D2AE-4120-9BA6-1D98C3985AE5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8E2DC36-0952-4542-BC10-FF03F979E5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2CFA-D2AE-4120-9BA6-1D98C3985AE5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E2DC36-0952-4542-BC10-FF03F979E5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2CFA-D2AE-4120-9BA6-1D98C3985AE5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E2DC36-0952-4542-BC10-FF03F979E5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802CFA-D2AE-4120-9BA6-1D98C3985AE5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8E2DC36-0952-4542-BC10-FF03F979E5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78802CFA-D2AE-4120-9BA6-1D98C3985AE5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A8E2DC36-0952-4542-BC10-FF03F979E5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78802CFA-D2AE-4120-9BA6-1D98C3985AE5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A8E2DC36-0952-4542-BC10-FF03F979E53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221088"/>
            <a:ext cx="4013200" cy="4286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420888"/>
            <a:ext cx="4392488" cy="95948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Средневековый город в Западной и Центральной Европе в </a:t>
            </a:r>
            <a:r>
              <a:rPr lang="en-US" sz="2000" dirty="0" smtClean="0"/>
              <a:t>IX</a:t>
            </a:r>
            <a:r>
              <a:rPr lang="ru-RU" sz="2000" dirty="0" smtClean="0"/>
              <a:t> – </a:t>
            </a:r>
            <a:r>
              <a:rPr lang="en-US" sz="2000" dirty="0" smtClean="0"/>
              <a:t>XV</a:t>
            </a:r>
            <a:r>
              <a:rPr lang="ru-RU" sz="2000" dirty="0" smtClean="0"/>
              <a:t> веках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62426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Первый слог — кусок земли, второй — мычание коровы, третий — предлог, целое — свободный средневековый город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Первое – бог солнца в Египте, второе – короткое торжественное музыкальное приветствие, третье – начальная буква алфавита, целое – здание городского совета в средневековом городе.</a:t>
            </a:r>
            <a:endParaRPr lang="ru-RU" dirty="0"/>
          </a:p>
          <a:p>
            <a:r>
              <a:rPr lang="ru-RU" dirty="0" smtClean="0"/>
              <a:t>Первое – небольшой ресторан, где посетителей обслуживают за стойкой, второе – русское национальное блюдо, третье – предлог, а целое - одна из феодальных повинностей.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Отгадай шарады</a:t>
            </a:r>
            <a:endParaRPr lang="ru-RU" sz="3200" dirty="0"/>
          </a:p>
        </p:txBody>
      </p:sp>
      <p:pic>
        <p:nvPicPr>
          <p:cNvPr id="9218" name="Picture 2" descr="C:\Users\Игорь\Desktop\загруженно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737" y="3447680"/>
            <a:ext cx="4618263" cy="3384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Игорь\Desktop\Ratusz_lwowski_przed_18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47680"/>
            <a:ext cx="4525737" cy="3384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Игорь\Desktop\kommuna_srednevekovaya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8640"/>
            <a:ext cx="9144001" cy="3259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946339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Написать сочинение «Прогулка по средневековому городу»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pic>
        <p:nvPicPr>
          <p:cNvPr id="1026" name="Picture 2" descr="C:\Users\1\Desktop\80493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780928"/>
            <a:ext cx="4799541" cy="3599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1.</a:t>
            </a:r>
            <a:r>
              <a:rPr lang="ru-RU" sz="1600" dirty="0" smtClean="0"/>
              <a:t>Наиболее известная ярмарка на северо-востоке Франции</a:t>
            </a:r>
            <a:r>
              <a:rPr lang="en-US" sz="1600" dirty="0" smtClean="0"/>
              <a:t>?</a:t>
            </a:r>
            <a:endParaRPr lang="ru-RU" sz="1600" dirty="0" smtClean="0"/>
          </a:p>
          <a:p>
            <a:r>
              <a:rPr lang="ru-RU" sz="2400" dirty="0" smtClean="0"/>
              <a:t>2</a:t>
            </a:r>
            <a:r>
              <a:rPr lang="ru-RU" sz="1800" dirty="0" smtClean="0"/>
              <a:t>.Человек,</a:t>
            </a:r>
            <a:r>
              <a:rPr lang="ru-RU" sz="1600" dirty="0" smtClean="0"/>
              <a:t> который </a:t>
            </a:r>
            <a:r>
              <a:rPr lang="en-US" sz="1600" dirty="0" smtClean="0"/>
              <a:t>“</a:t>
            </a:r>
            <a:r>
              <a:rPr lang="ru-RU" sz="1600" dirty="0" smtClean="0"/>
              <a:t>вышел</a:t>
            </a:r>
            <a:r>
              <a:rPr lang="en-US" sz="1600" dirty="0" smtClean="0"/>
              <a:t>”</a:t>
            </a:r>
            <a:r>
              <a:rPr lang="ru-RU" sz="1600" dirty="0" smtClean="0"/>
              <a:t>  из ростовщиков и менял?</a:t>
            </a:r>
          </a:p>
          <a:p>
            <a:r>
              <a:rPr lang="ru-RU" dirty="0" smtClean="0"/>
              <a:t>3.</a:t>
            </a:r>
            <a:r>
              <a:rPr lang="ru-RU" sz="1600" dirty="0" smtClean="0"/>
              <a:t>То, что производил ремесленник на продажу?</a:t>
            </a:r>
          </a:p>
          <a:p>
            <a:r>
              <a:rPr lang="ru-RU" dirty="0" smtClean="0"/>
              <a:t>4.</a:t>
            </a:r>
            <a:r>
              <a:rPr lang="ru-RU" sz="1600" dirty="0" smtClean="0"/>
              <a:t>Глава цеха, выбиравшийся мастерами?</a:t>
            </a:r>
          </a:p>
          <a:p>
            <a:r>
              <a:rPr lang="ru-RU" dirty="0" smtClean="0"/>
              <a:t>5.</a:t>
            </a:r>
            <a:r>
              <a:rPr lang="ru-RU" sz="1600" dirty="0" smtClean="0"/>
              <a:t>Города, освободившиеся от власти сеньора?</a:t>
            </a:r>
          </a:p>
          <a:p>
            <a:r>
              <a:rPr lang="ru-RU" dirty="0" smtClean="0"/>
              <a:t>6.</a:t>
            </a:r>
            <a:r>
              <a:rPr lang="ru-RU" sz="1600" dirty="0" smtClean="0"/>
              <a:t>Человек,живущий за счет денежных процентов?</a:t>
            </a:r>
          </a:p>
          <a:p>
            <a:r>
              <a:rPr lang="ru-RU" dirty="0" smtClean="0"/>
              <a:t>7.</a:t>
            </a:r>
            <a:r>
              <a:rPr lang="ru-RU" sz="1600" dirty="0" smtClean="0"/>
              <a:t>Здание городского совета?</a:t>
            </a:r>
          </a:p>
          <a:p>
            <a:r>
              <a:rPr lang="ru-RU" dirty="0" smtClean="0"/>
              <a:t>8.</a:t>
            </a:r>
            <a:r>
              <a:rPr lang="ru-RU" sz="1600" dirty="0" smtClean="0"/>
              <a:t>Союз мастеров – ремесленников одной специальности?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Разминка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258184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Очень известный город, именно в нём описывались средневековые </a:t>
            </a:r>
            <a:r>
              <a:rPr lang="ru-RU" dirty="0"/>
              <a:t>события </a:t>
            </a:r>
            <a:r>
              <a:rPr lang="ru-RU" dirty="0" smtClean="0"/>
              <a:t>всеми известной книги Уильяма Шекспира </a:t>
            </a:r>
            <a:r>
              <a:rPr lang="en-US" dirty="0" smtClean="0"/>
              <a:t>“</a:t>
            </a:r>
            <a:r>
              <a:rPr lang="ru-RU" dirty="0" smtClean="0"/>
              <a:t>Ромео и Джульетта</a:t>
            </a:r>
            <a:r>
              <a:rPr lang="en-US" dirty="0" smtClean="0"/>
              <a:t>”.</a:t>
            </a:r>
          </a:p>
          <a:p>
            <a:pPr algn="l"/>
            <a:r>
              <a:rPr lang="ru-RU" sz="1600" dirty="0" smtClean="0"/>
              <a:t>Так же известен своими средневековыми </a:t>
            </a:r>
          </a:p>
          <a:p>
            <a:pPr algn="l"/>
            <a:r>
              <a:rPr lang="ru-RU" sz="1600" dirty="0" smtClean="0"/>
              <a:t>постройками как </a:t>
            </a:r>
            <a:r>
              <a:rPr lang="en-US" sz="1600" dirty="0" smtClean="0"/>
              <a:t>: </a:t>
            </a:r>
            <a:r>
              <a:rPr lang="ru-RU" sz="1600" dirty="0" smtClean="0"/>
              <a:t>мост Скалигеров </a:t>
            </a:r>
            <a:r>
              <a:rPr lang="ru-RU" sz="1600" dirty="0"/>
              <a:t>и замок </a:t>
            </a:r>
            <a:r>
              <a:rPr lang="ru-RU" sz="1600" dirty="0" err="1"/>
              <a:t>Кастельвеккио</a:t>
            </a:r>
            <a:endParaRPr lang="ru-RU" sz="1600" dirty="0" smtClean="0"/>
          </a:p>
          <a:p>
            <a:pPr algn="l"/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9792" y="332656"/>
            <a:ext cx="3672408" cy="93610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Что за город?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1026" name="Picture 2" descr="C:\Users\Игорь\Desktop\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80928"/>
            <a:ext cx="2095500" cy="3238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горь\Desktop\250px-Ponte_Scaligero_V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92550"/>
            <a:ext cx="3175000" cy="208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Игорь\Desktop\загруженно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154" y="3892550"/>
            <a:ext cx="3239078" cy="208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898723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sz="1600" dirty="0" smtClean="0"/>
              <a:t>.Где возникали средневековые города? </a:t>
            </a:r>
            <a:r>
              <a:rPr lang="ru-RU" dirty="0" smtClean="0"/>
              <a:t>2</a:t>
            </a:r>
            <a:r>
              <a:rPr lang="ru-RU" sz="1600" dirty="0" smtClean="0"/>
              <a:t>.Объяните происхождение их названий, если в немецком языке слово </a:t>
            </a:r>
            <a:r>
              <a:rPr lang="en-US" sz="1600" dirty="0" smtClean="0"/>
              <a:t>“</a:t>
            </a:r>
            <a:r>
              <a:rPr lang="ru-RU" sz="1600" dirty="0" err="1" smtClean="0"/>
              <a:t>бург</a:t>
            </a:r>
            <a:r>
              <a:rPr lang="en-US" sz="1600" dirty="0" smtClean="0"/>
              <a:t>“</a:t>
            </a:r>
            <a:r>
              <a:rPr lang="ru-RU" sz="1600" dirty="0" smtClean="0"/>
              <a:t> означает крепость, </a:t>
            </a:r>
            <a:r>
              <a:rPr lang="en-US" sz="1600" dirty="0" smtClean="0"/>
              <a:t>“</a:t>
            </a:r>
            <a:r>
              <a:rPr lang="ru-RU" sz="1600" dirty="0" err="1" smtClean="0"/>
              <a:t>фурт</a:t>
            </a:r>
            <a:r>
              <a:rPr lang="en-US" sz="1600" dirty="0" smtClean="0"/>
              <a:t>“</a:t>
            </a:r>
            <a:r>
              <a:rPr lang="ru-RU" sz="1600" dirty="0" smtClean="0"/>
              <a:t> брод, </a:t>
            </a:r>
            <a:r>
              <a:rPr lang="en-US" sz="1600" dirty="0" smtClean="0"/>
              <a:t>“</a:t>
            </a:r>
            <a:r>
              <a:rPr lang="ru-RU" sz="1600" dirty="0" err="1" smtClean="0"/>
              <a:t>хафен</a:t>
            </a:r>
            <a:r>
              <a:rPr lang="en-US" sz="1600" dirty="0" smtClean="0"/>
              <a:t>“</a:t>
            </a:r>
            <a:r>
              <a:rPr lang="ru-RU" sz="1600" dirty="0" smtClean="0"/>
              <a:t> гавань</a:t>
            </a:r>
            <a:r>
              <a:rPr lang="en-US" sz="1600" dirty="0" smtClean="0"/>
              <a:t>;</a:t>
            </a:r>
            <a:r>
              <a:rPr lang="ru-RU" sz="1600" dirty="0"/>
              <a:t> </a:t>
            </a:r>
            <a:r>
              <a:rPr lang="ru-RU" sz="1600" dirty="0" smtClean="0"/>
              <a:t>в английском языке слово </a:t>
            </a:r>
            <a:r>
              <a:rPr lang="en-US" sz="1600" dirty="0" smtClean="0"/>
              <a:t>“</a:t>
            </a:r>
            <a:r>
              <a:rPr lang="ru-RU" sz="1600" dirty="0" smtClean="0"/>
              <a:t>форд</a:t>
            </a:r>
            <a:r>
              <a:rPr lang="en-US" sz="1600" dirty="0" smtClean="0"/>
              <a:t>“</a:t>
            </a:r>
            <a:r>
              <a:rPr lang="ru-RU" sz="1600" dirty="0" smtClean="0"/>
              <a:t> означает брод, </a:t>
            </a:r>
            <a:r>
              <a:rPr lang="en-US" sz="1600" dirty="0" smtClean="0"/>
              <a:t>“</a:t>
            </a:r>
            <a:r>
              <a:rPr lang="ru-RU" sz="1600" dirty="0" smtClean="0"/>
              <a:t>бридж</a:t>
            </a:r>
            <a:r>
              <a:rPr lang="en-US" sz="1600" dirty="0" smtClean="0"/>
              <a:t>“</a:t>
            </a:r>
            <a:r>
              <a:rPr lang="ru-RU" sz="1600" dirty="0" smtClean="0"/>
              <a:t> мост, </a:t>
            </a:r>
            <a:r>
              <a:rPr lang="en-US" sz="1600" dirty="0" smtClean="0"/>
              <a:t>“</a:t>
            </a:r>
            <a:r>
              <a:rPr lang="ru-RU" sz="1600" dirty="0" smtClean="0"/>
              <a:t>честер</a:t>
            </a:r>
            <a:r>
              <a:rPr lang="en-US" sz="1600" dirty="0" smtClean="0"/>
              <a:t>“</a:t>
            </a:r>
            <a:r>
              <a:rPr lang="ru-RU" sz="1600" dirty="0" smtClean="0"/>
              <a:t> лагерь.</a:t>
            </a:r>
          </a:p>
          <a:p>
            <a:pPr algn="l"/>
            <a:r>
              <a:rPr lang="ru-RU" sz="1600" dirty="0" smtClean="0"/>
              <a:t>ГОРОДА</a:t>
            </a:r>
            <a:r>
              <a:rPr lang="en-US" sz="1600" dirty="0" smtClean="0"/>
              <a:t>: </a:t>
            </a:r>
            <a:r>
              <a:rPr lang="ru-RU" sz="1600" dirty="0" smtClean="0"/>
              <a:t>Аугсбург, Страсбург, Бранденбург</a:t>
            </a:r>
          </a:p>
          <a:p>
            <a:pPr algn="l"/>
            <a:r>
              <a:rPr lang="ru-RU" sz="1600" dirty="0" smtClean="0"/>
              <a:t>Брюгге, Кембридж</a:t>
            </a:r>
          </a:p>
          <a:p>
            <a:pPr algn="l"/>
            <a:r>
              <a:rPr lang="ru-RU" sz="1600" dirty="0" smtClean="0"/>
              <a:t>Оксфорд</a:t>
            </a:r>
            <a:r>
              <a:rPr lang="en-US" sz="1600" dirty="0" smtClean="0"/>
              <a:t> </a:t>
            </a:r>
            <a:endParaRPr lang="ru-RU" sz="16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Основание средневекового города</a:t>
            </a:r>
            <a:endParaRPr lang="ru-RU" dirty="0"/>
          </a:p>
        </p:txBody>
      </p:sp>
      <p:pic>
        <p:nvPicPr>
          <p:cNvPr id="2052" name="Picture 4" descr="C:\Users\Игорь\Desktop\Augsburg-14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24800"/>
            <a:ext cx="7668344" cy="303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391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07504" y="1988840"/>
            <a:ext cx="8928992" cy="4536504"/>
          </a:xfrm>
        </p:spPr>
        <p:txBody>
          <a:bodyPr>
            <a:normAutofit/>
          </a:bodyPr>
          <a:lstStyle/>
          <a:p>
            <a:r>
              <a:rPr lang="ru-RU" dirty="0" smtClean="0"/>
              <a:t>1.</a:t>
            </a:r>
            <a:r>
              <a:rPr lang="ru-RU" sz="1300" dirty="0" smtClean="0"/>
              <a:t>"Пусть </a:t>
            </a:r>
            <a:r>
              <a:rPr lang="ru-RU" sz="1300" dirty="0"/>
              <a:t>же город наслаждается свободой, чтобы каждый пришлый, который прожил там один год и один день и никем не признан как крепостной, и впредь не принуждался к крепостным обязанностям</a:t>
            </a:r>
            <a:r>
              <a:rPr lang="ru-RU" sz="1300" dirty="0" smtClean="0"/>
              <a:t>...</a:t>
            </a:r>
          </a:p>
          <a:p>
            <a:r>
              <a:rPr lang="ru-RU" sz="1600" dirty="0" smtClean="0"/>
              <a:t>Вопрос</a:t>
            </a:r>
            <a:r>
              <a:rPr lang="en-US" sz="1600" dirty="0" smtClean="0"/>
              <a:t>: </a:t>
            </a:r>
            <a:r>
              <a:rPr lang="ru-RU" sz="1300" dirty="0"/>
              <a:t>При каких условиях крепостной </a:t>
            </a:r>
            <a:r>
              <a:rPr lang="ru-RU" sz="1300" dirty="0" smtClean="0"/>
              <a:t>крестьянин</a:t>
            </a:r>
            <a:r>
              <a:rPr lang="en-US" sz="1300" dirty="0" smtClean="0"/>
              <a:t> </a:t>
            </a:r>
            <a:r>
              <a:rPr lang="ru-RU" sz="1300" dirty="0" smtClean="0"/>
              <a:t>обретал </a:t>
            </a:r>
            <a:r>
              <a:rPr lang="ru-RU" sz="1300" dirty="0"/>
              <a:t>в городе личную свободу</a:t>
            </a:r>
            <a:r>
              <a:rPr lang="ru-RU" sz="1300" dirty="0" smtClean="0"/>
              <a:t>?</a:t>
            </a:r>
            <a:endParaRPr lang="en-US" sz="1300" dirty="0" smtClean="0"/>
          </a:p>
          <a:p>
            <a:endParaRPr lang="ru-RU" sz="1300" dirty="0"/>
          </a:p>
          <a:p>
            <a:r>
              <a:rPr lang="en-US" dirty="0" smtClean="0"/>
              <a:t>2.</a:t>
            </a:r>
            <a:r>
              <a:rPr lang="ru-RU" sz="1300" dirty="0" smtClean="0"/>
              <a:t>Герцог </a:t>
            </a:r>
            <a:r>
              <a:rPr lang="ru-RU" sz="1300" dirty="0"/>
              <a:t>Конрад фон </a:t>
            </a:r>
            <a:r>
              <a:rPr lang="ru-RU" sz="1300" dirty="0" err="1"/>
              <a:t>Церинген</a:t>
            </a:r>
            <a:r>
              <a:rPr lang="ru-RU" sz="1300" dirty="0"/>
              <a:t>, владевший землями в Брей-</a:t>
            </a:r>
            <a:r>
              <a:rPr lang="ru-RU" sz="1300" dirty="0" err="1"/>
              <a:t>сгау</a:t>
            </a:r>
            <a:r>
              <a:rPr lang="ru-RU" sz="1300" dirty="0"/>
              <a:t> (Германия), 3 апреля 1202 года подал жалобу в суд Фрейбурга на двух его жителей: </a:t>
            </a:r>
            <a:r>
              <a:rPr lang="ru-RU" sz="1300" dirty="0" err="1"/>
              <a:t>Зетвина</a:t>
            </a:r>
            <a:r>
              <a:rPr lang="ru-RU" sz="1300" dirty="0"/>
              <a:t> и </a:t>
            </a:r>
            <a:r>
              <a:rPr lang="ru-RU" sz="1300" dirty="0" err="1"/>
              <a:t>Лютфрида</a:t>
            </a:r>
            <a:r>
              <a:rPr lang="ru-RU" sz="1300" dirty="0"/>
              <a:t>, Герцог утверждал, что они его крепостные, бежавшие из своих деревень осенью 1201 года, Он требовал, чтобы они вернулись на прежние места жительства. Но </a:t>
            </a:r>
            <a:r>
              <a:rPr lang="ru-RU" sz="1300" dirty="0" err="1"/>
              <a:t>Лютфрид</a:t>
            </a:r>
            <a:r>
              <a:rPr lang="ru-RU" sz="1300" dirty="0"/>
              <a:t> доказал при помощи 7 свидетелей, что он живет в городе с 1 апреля 1201 года. А </a:t>
            </a:r>
            <a:r>
              <a:rPr lang="ru-RU" sz="1300" dirty="0" err="1"/>
              <a:t>Зетвин</a:t>
            </a:r>
            <a:r>
              <a:rPr lang="ru-RU" sz="1300" dirty="0"/>
              <a:t> заявил, что он лично свободный</a:t>
            </a:r>
            <a:r>
              <a:rPr lang="ru-RU" sz="1300" dirty="0" smtClean="0"/>
              <a:t>.</a:t>
            </a:r>
            <a:endParaRPr lang="en-US" sz="1300" dirty="0" smtClean="0"/>
          </a:p>
          <a:p>
            <a:r>
              <a:rPr lang="ru-RU" sz="1800" dirty="0" smtClean="0"/>
              <a:t>Вопрос</a:t>
            </a:r>
            <a:r>
              <a:rPr lang="en-US" sz="1800" dirty="0" smtClean="0"/>
              <a:t>: </a:t>
            </a:r>
            <a:r>
              <a:rPr lang="ru-RU" sz="1300" dirty="0" smtClean="0"/>
              <a:t>Какое </a:t>
            </a:r>
            <a:r>
              <a:rPr lang="ru-RU" sz="1300" dirty="0"/>
              <a:t>решение должен был принять суд и на каком основании</a:t>
            </a:r>
            <a:r>
              <a:rPr lang="ru-RU" sz="1300" dirty="0" smtClean="0"/>
              <a:t>?</a:t>
            </a:r>
            <a:endParaRPr lang="en-US" sz="1300" dirty="0" smtClean="0"/>
          </a:p>
          <a:p>
            <a:endParaRPr lang="ru-RU" sz="13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Городские свободы</a:t>
            </a:r>
            <a:endParaRPr lang="ru-RU" sz="2400" dirty="0"/>
          </a:p>
        </p:txBody>
      </p:sp>
      <p:pic>
        <p:nvPicPr>
          <p:cNvPr id="4098" name="Picture 2" descr="C:\Users\Игорь\Desktop\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49" y="4653136"/>
            <a:ext cx="6922835" cy="2204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923233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/>
              <a:t>1.</a:t>
            </a:r>
            <a:r>
              <a:rPr lang="ru-RU" sz="1300" dirty="0" smtClean="0"/>
              <a:t>Что </a:t>
            </a:r>
            <a:r>
              <a:rPr lang="ru-RU" sz="1300" dirty="0"/>
              <a:t>обозначала средневековая поговорка "Что с возу упало, то пропало</a:t>
            </a:r>
            <a:r>
              <a:rPr lang="ru-RU" sz="1300" dirty="0" smtClean="0"/>
              <a:t>"?</a:t>
            </a:r>
          </a:p>
          <a:p>
            <a:pPr algn="l"/>
            <a:r>
              <a:rPr lang="ru-RU" sz="2400" dirty="0" smtClean="0"/>
              <a:t>2.</a:t>
            </a:r>
            <a:r>
              <a:rPr lang="ru-RU" sz="1300" dirty="0" smtClean="0"/>
              <a:t>Кто </a:t>
            </a:r>
            <a:r>
              <a:rPr lang="ru-RU" sz="1300" dirty="0"/>
              <a:t>представлял настоящую угрозу для купцов</a:t>
            </a:r>
            <a:r>
              <a:rPr lang="ru-RU" sz="1300" dirty="0" smtClean="0"/>
              <a:t>?</a:t>
            </a:r>
          </a:p>
          <a:p>
            <a:pPr algn="l"/>
            <a:endParaRPr lang="ru-RU" sz="1300" dirty="0" smtClean="0"/>
          </a:p>
          <a:p>
            <a:pPr marL="285750" indent="-285750" algn="l">
              <a:buFontTx/>
              <a:buChar char="-"/>
            </a:pPr>
            <a:endParaRPr lang="ru-RU" sz="1300" dirty="0" smtClean="0"/>
          </a:p>
          <a:p>
            <a:pPr marL="285750" indent="-285750" algn="l">
              <a:buFontTx/>
              <a:buChar char="-"/>
            </a:pPr>
            <a:endParaRPr lang="ru-RU" sz="1300" dirty="0"/>
          </a:p>
          <a:p>
            <a:pPr marL="285750" indent="-285750" algn="l">
              <a:buFontTx/>
              <a:buChar char="-"/>
            </a:pPr>
            <a:endParaRPr lang="ru-RU" sz="1300" dirty="0" smtClean="0"/>
          </a:p>
          <a:p>
            <a:pPr marL="285750" indent="-285750" algn="l">
              <a:buFontTx/>
              <a:buChar char="-"/>
            </a:pPr>
            <a:endParaRPr lang="ru-RU" sz="1300" dirty="0"/>
          </a:p>
          <a:p>
            <a:pPr marL="285750" indent="-285750" algn="l">
              <a:buFontTx/>
              <a:buChar char="-"/>
            </a:pPr>
            <a:endParaRPr lang="ru-RU" sz="1300" dirty="0" smtClean="0"/>
          </a:p>
          <a:p>
            <a:pPr marL="285750" indent="-285750" algn="l">
              <a:buFontTx/>
              <a:buChar char="-"/>
            </a:pPr>
            <a:endParaRPr lang="ru-RU" sz="1300" dirty="0"/>
          </a:p>
          <a:p>
            <a:pPr marL="285750" indent="-285750" algn="l">
              <a:buFontTx/>
              <a:buChar char="-"/>
            </a:pPr>
            <a:endParaRPr lang="ru-RU" sz="1300" dirty="0" smtClean="0"/>
          </a:p>
          <a:p>
            <a:pPr marL="285750" indent="-285750" algn="l"/>
            <a:r>
              <a:rPr lang="ru-RU" sz="1800" b="1" dirty="0" smtClean="0"/>
              <a:t>3</a:t>
            </a:r>
            <a:r>
              <a:rPr lang="ru-RU" sz="2400" dirty="0" smtClean="0"/>
              <a:t>.</a:t>
            </a:r>
            <a:r>
              <a:rPr lang="ru-RU" sz="1300" dirty="0" smtClean="0"/>
              <a:t>Что такое гильдия?</a:t>
            </a:r>
            <a:endParaRPr lang="ru-RU" sz="13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4600" y="764704"/>
            <a:ext cx="4114800" cy="91169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Развитие торговли</a:t>
            </a:r>
            <a:endParaRPr lang="ru-RU" sz="3600" dirty="0"/>
          </a:p>
        </p:txBody>
      </p:sp>
      <p:pic>
        <p:nvPicPr>
          <p:cNvPr id="5122" name="Picture 2" descr="C:\Users\Игорь\Desktop\pirk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66486"/>
            <a:ext cx="3960440" cy="20214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Игорь\Desktop\загруженно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20888"/>
            <a:ext cx="2289176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Игорь\Desktop\загруженное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99788"/>
            <a:ext cx="4104456" cy="1952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46043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2020824"/>
            <a:ext cx="8686800" cy="4837176"/>
          </a:xfrm>
        </p:spPr>
        <p:txBody>
          <a:bodyPr>
            <a:normAutofit/>
          </a:bodyPr>
          <a:lstStyle/>
          <a:p>
            <a:r>
              <a:rPr lang="ru-RU" sz="1300" dirty="0"/>
              <a:t>Представь, что ты - владелец ремесленной мастерской XIII века. Расскажи о том, что ты производишь в своей мастерской? Кто тебе помогает? Какие орудия труда используешь? Какое </a:t>
            </a:r>
            <a:r>
              <a:rPr lang="ru-RU" sz="1300" dirty="0" smtClean="0"/>
              <a:t>сырье? Какой бы у тебя был герб?</a:t>
            </a:r>
          </a:p>
          <a:p>
            <a:pPr algn="l"/>
            <a:endParaRPr lang="ru-RU" sz="13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ремесленной мастерской</a:t>
            </a:r>
            <a:endParaRPr lang="ru-RU" sz="2000" dirty="0"/>
          </a:p>
        </p:txBody>
      </p:sp>
      <p:pic>
        <p:nvPicPr>
          <p:cNvPr id="6147" name="Picture 3" descr="C:\Users\Игорь\Desktop\obrabotka_metal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3672408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Игорь\Desktop\proizvodstvo_lnyanoy_tkani_miniatyura_iz_manuskripta_bokkachcho_chistie_blagorodnie_dami_ok_1400_pariz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80" y="2761489"/>
            <a:ext cx="3025802" cy="2323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Игорь\Desktop\a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85184"/>
            <a:ext cx="5811645" cy="17334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681099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360504"/>
          </a:xfrm>
        </p:spPr>
        <p:txBody>
          <a:bodyPr>
            <a:normAutofit/>
          </a:bodyPr>
          <a:lstStyle/>
          <a:p>
            <a:r>
              <a:rPr lang="ru-RU" sz="1200" dirty="0"/>
              <a:t>В долгие месяцы осени и зимы город рано погружался во мрак. В Кельне в XIV веке светились лишь три фонаря: один у думы, другой НА МАРСОВОМ поле, третий у монастыря. Домовладельцев обязывали вывешивать фонари у своих домов лишь в особых случаях: при пожаре, в дни приезда высокопоставленных гостей либо при нарушениях общественной безопасности. Во Франкфурте кое-где на перекрестках улиц устанавливали железные ящики, в которых по временам жгли серу и еловые ветки. Горожанин, вынужденный вечером выйти из дому, не полагался на уличное освещение. Он вооружался длинной палкой и коптящим фонарем, который надо было плащом защищать от ветра. Улица носила имя какого-нибудь святого или обозначалась названием того ремесла, представители которого селились на данной улице. Садовники, Красильщики, Кожевники, Седельщики - таковы наименования улиц, не требующие пояснений. Иногда улицы были обязаны своим названием тем иностранцам, "гостям", которые часто посещали город: Английская улица в Любеке, Ломбардская в Базеле, Русская во Вроцлаве. Нумерации домов, к которой мы привыкли, не было. Обычно дом украшался эмблемой своего хозяина. Мы уже знаем, что сапожник возвещал о своей профессии выкрашенным яркой краской деревянным сапогом внушительных размеров. Пекарь украшал свое жилище огромным позолоченным кренделем. А если невозможно было найти надлежащую эмблему ремесла, то к дому просто прибивали деревянный щит того или иного цвета. Адрес звучал своеобразно: "Улица святого Якоба, дом синего сапога, справа...". Дома были деревянные, их обмазывали снаружи глиной и крыли тесом или соломой, реже - более дорогой черепицей. пожары были нередки и представляли собой грозное, опустошительное бедствие, которым общими силами боролись все </a:t>
            </a:r>
            <a:r>
              <a:rPr lang="ru-RU" sz="1200" dirty="0" smtClean="0"/>
              <a:t>граждане, ведь дома жителей буквально примыкали друг к другу.</a:t>
            </a:r>
            <a:endParaRPr lang="ru-RU" sz="1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188640"/>
            <a:ext cx="4114800" cy="127173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Санитарное состояние городов</a:t>
            </a:r>
            <a:endParaRPr lang="ru-RU" sz="3200" dirty="0"/>
          </a:p>
        </p:txBody>
      </p:sp>
      <p:pic>
        <p:nvPicPr>
          <p:cNvPr id="7170" name="Picture 2" descr="C:\Users\Игорь\Desktop\433039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352928" cy="46586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80818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1300" dirty="0"/>
              <a:t>Охватив сначала Китай и Индию, проникла в Европу вместе с монгольскими войсками и торговыми </a:t>
            </a:r>
            <a:r>
              <a:rPr lang="ru-RU" sz="1300" dirty="0" smtClean="0"/>
              <a:t>караванами. </a:t>
            </a:r>
            <a:r>
              <a:rPr lang="ru-RU" sz="1300" dirty="0"/>
              <a:t>В общей сложности от Чёрной смерти за два десятилетия погибло не менее 60 миллионов человек (во многих регионах — от трети до половины населения</a:t>
            </a:r>
            <a:r>
              <a:rPr lang="ru-RU" sz="1300" dirty="0" smtClean="0"/>
              <a:t>). </a:t>
            </a:r>
            <a:r>
              <a:rPr lang="ru-RU" sz="1300" dirty="0"/>
              <a:t>Хотя и в меньших масштабах, пандемия повторилась в 1361 году («Вторая чума»), в 1369 году («Третья чума») и ещё несколько раз. Пандемия продемонстрировала полную беспомощность средневековой медицины и бессилие религиозных институтов в борьбе с чумой, следствием чего стали возрождение языческих культов и суеверий, гонения на потенциальных «отравителей» и «распространителей чумного яда», а также всплеск религиозного фанатизма и религиозной </a:t>
            </a:r>
            <a:r>
              <a:rPr lang="ru-RU" sz="1300" dirty="0" smtClean="0"/>
              <a:t>нетерпимости. </a:t>
            </a:r>
            <a:r>
              <a:rPr lang="ru-RU" sz="1300" dirty="0"/>
              <a:t>Чёрная смерть оставила колоссальный след в истории Европы, наложив отпечаток на экономику, психологию, культуру и даже генетический состав </a:t>
            </a:r>
            <a:r>
              <a:rPr lang="ru-RU" sz="1300" dirty="0" smtClean="0"/>
              <a:t>населения.</a:t>
            </a:r>
            <a:endParaRPr lang="ru-RU" sz="13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Чума</a:t>
            </a:r>
            <a:endParaRPr lang="ru-RU" sz="4000" dirty="0"/>
          </a:p>
        </p:txBody>
      </p:sp>
      <p:pic>
        <p:nvPicPr>
          <p:cNvPr id="8194" name="Picture 2" descr="C:\Users\Игорь\Desktop\med_black_dea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4032449" cy="609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Игорь\Desktop\bxary9n6bg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08720"/>
            <a:ext cx="4986919" cy="4680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8020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444</TotalTime>
  <Words>925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BlackTie</vt:lpstr>
      <vt:lpstr>Средневековый город в Западной и Центральной Европе в IX – XV веках</vt:lpstr>
      <vt:lpstr>Разминка</vt:lpstr>
      <vt:lpstr>Что за город? </vt:lpstr>
      <vt:lpstr>Основание средневекового города</vt:lpstr>
      <vt:lpstr>Городские свободы</vt:lpstr>
      <vt:lpstr>Развитие торговли</vt:lpstr>
      <vt:lpstr>В ремесленной мастерской</vt:lpstr>
      <vt:lpstr>Санитарное состояние городов</vt:lpstr>
      <vt:lpstr>Чума</vt:lpstr>
      <vt:lpstr>Отгадай шарады</vt:lpstr>
      <vt:lpstr>Домашнее задание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Средневековый город в Западной и Центральной Европе в IX – XV веках</dc:title>
  <dc:creator>Игорь</dc:creator>
  <cp:lastModifiedBy>Lenovo</cp:lastModifiedBy>
  <cp:revision>28</cp:revision>
  <dcterms:created xsi:type="dcterms:W3CDTF">2014-09-21T08:57:14Z</dcterms:created>
  <dcterms:modified xsi:type="dcterms:W3CDTF">2014-10-08T13:20:06Z</dcterms:modified>
</cp:coreProperties>
</file>