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0" r:id="rId4"/>
    <p:sldId id="262" r:id="rId5"/>
    <p:sldId id="257" r:id="rId6"/>
    <p:sldId id="258" r:id="rId7"/>
    <p:sldId id="263" r:id="rId8"/>
    <p:sldId id="268" r:id="rId9"/>
    <p:sldId id="264" r:id="rId10"/>
    <p:sldId id="265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Взгляд из глубины веков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84784"/>
            <a:ext cx="76200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2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600" i="1" dirty="0" smtClean="0">
                <a:solidFill>
                  <a:srgbClr val="C00000"/>
                </a:solidFill>
              </a:rPr>
              <a:t>Ответьте </a:t>
            </a:r>
            <a:r>
              <a:rPr lang="ru-RU" sz="3600" i="1" dirty="0">
                <a:solidFill>
                  <a:srgbClr val="C00000"/>
                </a:solidFill>
              </a:rPr>
              <a:t>на вопрос: чем питались жители города?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Археологи нашли в </a:t>
            </a:r>
            <a:r>
              <a:rPr lang="ru-RU" dirty="0" err="1" smtClean="0">
                <a:solidFill>
                  <a:srgbClr val="C00000"/>
                </a:solidFill>
              </a:rPr>
              <a:t>Крапивенском</a:t>
            </a:r>
            <a:r>
              <a:rPr lang="ru-RU" dirty="0" smtClean="0">
                <a:solidFill>
                  <a:srgbClr val="C00000"/>
                </a:solidFill>
              </a:rPr>
              <a:t> городище:</a:t>
            </a:r>
          </a:p>
          <a:p>
            <a:pPr marL="0" indent="0" algn="ctr">
              <a:buNone/>
            </a:pPr>
            <a:endParaRPr lang="ru-RU" dirty="0">
              <a:solidFill>
                <a:srgbClr val="C00000"/>
              </a:solidFill>
            </a:endParaRP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кости </a:t>
            </a:r>
            <a:r>
              <a:rPr lang="ru-RU" dirty="0">
                <a:solidFill>
                  <a:srgbClr val="C00000"/>
                </a:solidFill>
              </a:rPr>
              <a:t>крупного и мелкого рогатого скота;</a:t>
            </a:r>
          </a:p>
          <a:p>
            <a:pPr lvl="0"/>
            <a:r>
              <a:rPr lang="ru-RU" dirty="0">
                <a:solidFill>
                  <a:srgbClr val="C00000"/>
                </a:solidFill>
              </a:rPr>
              <a:t>кости рыбы;</a:t>
            </a:r>
          </a:p>
          <a:p>
            <a:pPr lvl="0"/>
            <a:r>
              <a:rPr lang="ru-RU" dirty="0">
                <a:solidFill>
                  <a:srgbClr val="C00000"/>
                </a:solidFill>
              </a:rPr>
              <a:t>рыболовные грузила.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04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ile:Писало Крапивенское городищ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3914775" cy="584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169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ile:ФВБ Крапивенское городище 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Вид на </a:t>
            </a:r>
            <a:r>
              <a:rPr lang="ru-RU" dirty="0" smtClean="0">
                <a:solidFill>
                  <a:srgbClr val="FFFF00"/>
                </a:solidFill>
              </a:rPr>
              <a:t>городище с </a:t>
            </a:r>
            <a:r>
              <a:rPr lang="ru-RU" dirty="0">
                <a:solidFill>
                  <a:srgbClr val="FFFF00"/>
                </a:solidFill>
              </a:rPr>
              <a:t>высоты птичьего полёта.</a:t>
            </a:r>
          </a:p>
        </p:txBody>
      </p:sp>
    </p:spTree>
    <p:extLst>
      <p:ext uri="{BB962C8B-B14F-4D97-AF65-F5344CB8AC3E}">
        <p14:creationId xmlns:p14="http://schemas.microsoft.com/office/powerpoint/2010/main" val="82229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Государство — это такая организация жизни, при которой существует единая система _____________________ людьми, проживающими на единой ______________________; взаимоотношения между ними регулируются на основе единых  ___________________, осуществляется охрана _________________________ , регулируются тем или иным образом взаимоотношения с другими ______________________.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1849721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Государство — это такая организация жизни, при которой существует единая система </a:t>
            </a:r>
            <a:r>
              <a:rPr lang="ru-RU" u="sng" dirty="0" smtClean="0"/>
              <a:t>управления</a:t>
            </a:r>
            <a:r>
              <a:rPr lang="ru-RU" dirty="0" smtClean="0"/>
              <a:t> </a:t>
            </a:r>
            <a:r>
              <a:rPr lang="ru-RU" dirty="0"/>
              <a:t>людьми, проживающими на единой </a:t>
            </a:r>
            <a:r>
              <a:rPr lang="ru-RU" u="sng" dirty="0" smtClean="0"/>
              <a:t>территории</a:t>
            </a:r>
            <a:r>
              <a:rPr lang="ru-RU" dirty="0" smtClean="0"/>
              <a:t>; </a:t>
            </a:r>
            <a:r>
              <a:rPr lang="ru-RU" dirty="0"/>
              <a:t>взаимоотношения между ними регулируются на основе единых  </a:t>
            </a:r>
            <a:r>
              <a:rPr lang="ru-RU" u="sng" dirty="0" smtClean="0"/>
              <a:t>законов и традиций</a:t>
            </a:r>
            <a:r>
              <a:rPr lang="ru-RU" dirty="0" smtClean="0"/>
              <a:t>, </a:t>
            </a:r>
            <a:r>
              <a:rPr lang="ru-RU" dirty="0"/>
              <a:t>осуществляется охрана </a:t>
            </a:r>
            <a:r>
              <a:rPr lang="ru-RU" u="sng" dirty="0" smtClean="0"/>
              <a:t>границ</a:t>
            </a:r>
            <a:r>
              <a:rPr lang="ru-RU" dirty="0" smtClean="0"/>
              <a:t> </a:t>
            </a:r>
            <a:r>
              <a:rPr lang="ru-RU" dirty="0"/>
              <a:t>, регулируются тем или иным образом взаимоотношения с другими </a:t>
            </a:r>
            <a:r>
              <a:rPr lang="ru-RU" u="sng" dirty="0" smtClean="0"/>
              <a:t>государствами или народами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06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2050" name="Picture 2" descr="J:\рекламная продукция\DSCN24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2493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552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37" y="3139322"/>
            <a:ext cx="5676265" cy="37186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1"/>
            <a:ext cx="82345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. Расставьте в последовательности этапы возникновения Древнерусского государства. Используя схему как подсказку: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1.	Начало неравенства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2.	Выделение знати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3.	Переход к соседской общине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4.	Образование государства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5.	Захват земель, грабительские набеги.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6.	Усовершенствование обработки земли.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7.	Образование излишков.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8.	Складывание частной собственности на землю.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9.	Господство родовой общины.</a:t>
            </a:r>
          </a:p>
        </p:txBody>
      </p:sp>
    </p:spTree>
    <p:extLst>
      <p:ext uri="{BB962C8B-B14F-4D97-AF65-F5344CB8AC3E}">
        <p14:creationId xmlns:p14="http://schemas.microsoft.com/office/powerpoint/2010/main" val="321176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3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Кроссворд </a:t>
            </a:r>
            <a:r>
              <a:rPr lang="ru-RU" b="1" dirty="0"/>
              <a:t>«Соседи восточных славян»: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горизонтали: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1.Организация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жизни, при которой существует единая система управления людьми, проживающих на одной территории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вертикали: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2.Кочевые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племена, расселившиеся в Причерноморье в IV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в.до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н.э., занимавшие территорию от Дуная до степной части Крыма и создавшие своё царство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3.Денежный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вещественный сбор с покорённых народов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Объединение людей по кровному признаку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Воинственные кочевники, вторгшиеся в VI в. в степные районы Причерноморья.</a:t>
            </a:r>
          </a:p>
          <a:p>
            <a:pPr algn="just"/>
            <a:endParaRPr lang="ru-RU" sz="14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768752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365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J:\рекламная продукция\DSCN24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709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/>
              <a:t/>
            </a:r>
            <a:br>
              <a:rPr lang="ru-RU" sz="2700" i="1" dirty="0"/>
            </a:br>
            <a:r>
              <a:rPr lang="ru-RU" sz="2700" i="1" dirty="0" smtClean="0">
                <a:solidFill>
                  <a:srgbClr val="C00000"/>
                </a:solidFill>
              </a:rPr>
              <a:t>Ответьте </a:t>
            </a:r>
            <a:r>
              <a:rPr lang="ru-RU" sz="2700" i="1" dirty="0">
                <a:solidFill>
                  <a:srgbClr val="C00000"/>
                </a:solidFill>
              </a:rPr>
              <a:t>на вопрос: </a:t>
            </a:r>
            <a:r>
              <a:rPr lang="ru-RU" sz="2700" i="1" dirty="0" smtClean="0">
                <a:solidFill>
                  <a:srgbClr val="C00000"/>
                </a:solidFill>
              </a:rPr>
              <a:t/>
            </a:r>
            <a:br>
              <a:rPr lang="ru-RU" sz="2700" i="1" dirty="0" smtClean="0">
                <a:solidFill>
                  <a:srgbClr val="C00000"/>
                </a:solidFill>
              </a:rPr>
            </a:br>
            <a:r>
              <a:rPr lang="ru-RU" sz="2700" i="1" dirty="0" smtClean="0">
                <a:solidFill>
                  <a:srgbClr val="C00000"/>
                </a:solidFill>
              </a:rPr>
              <a:t>Какими </a:t>
            </a:r>
            <a:r>
              <a:rPr lang="ru-RU" sz="2700" i="1" dirty="0">
                <a:solidFill>
                  <a:srgbClr val="C00000"/>
                </a:solidFill>
              </a:rPr>
              <a:t>ремеслами владели жители города?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400" dirty="0">
                <a:solidFill>
                  <a:schemeClr val="accent6">
                    <a:lumMod val="50000"/>
                  </a:schemeClr>
                </a:solidFill>
              </a:rPr>
              <a:t>Как вы уже слышали, в </a:t>
            </a:r>
            <a:r>
              <a:rPr lang="ru-RU" sz="3400" dirty="0" err="1" smtClean="0">
                <a:solidFill>
                  <a:schemeClr val="accent6">
                    <a:lumMod val="50000"/>
                  </a:schemeClr>
                </a:solidFill>
              </a:rPr>
              <a:t>Крапивенском</a:t>
            </a:r>
            <a:r>
              <a:rPr lang="ru-RU" sz="3400" dirty="0" smtClean="0">
                <a:solidFill>
                  <a:schemeClr val="accent6">
                    <a:lumMod val="50000"/>
                  </a:schemeClr>
                </a:solidFill>
              </a:rPr>
              <a:t> городище сделан </a:t>
            </a:r>
            <a:r>
              <a:rPr lang="ru-RU" sz="3400" dirty="0">
                <a:solidFill>
                  <a:schemeClr val="accent6">
                    <a:lumMod val="50000"/>
                  </a:schemeClr>
                </a:solidFill>
              </a:rPr>
              <a:t>целый ряд находок:</a:t>
            </a:r>
          </a:p>
          <a:p>
            <a:pPr lvl="0"/>
            <a:r>
              <a:rPr lang="ru-RU" sz="3400" dirty="0">
                <a:solidFill>
                  <a:srgbClr val="C00000"/>
                </a:solidFill>
              </a:rPr>
              <a:t>керамические сосуды (как местные, так и привозные);</a:t>
            </a:r>
          </a:p>
          <a:p>
            <a:pPr lvl="0"/>
            <a:r>
              <a:rPr lang="ru-RU" sz="3400" dirty="0">
                <a:solidFill>
                  <a:srgbClr val="C00000"/>
                </a:solidFill>
              </a:rPr>
              <a:t>пряслица;</a:t>
            </a:r>
          </a:p>
          <a:p>
            <a:pPr lvl="0"/>
            <a:r>
              <a:rPr lang="ru-RU" sz="3400" dirty="0" smtClean="0">
                <a:solidFill>
                  <a:srgbClr val="C00000"/>
                </a:solidFill>
              </a:rPr>
              <a:t>рыболовные  </a:t>
            </a:r>
            <a:r>
              <a:rPr lang="ru-RU" sz="3400" dirty="0">
                <a:solidFill>
                  <a:srgbClr val="C00000"/>
                </a:solidFill>
              </a:rPr>
              <a:t>грузила;</a:t>
            </a:r>
          </a:p>
          <a:p>
            <a:pPr lvl="0"/>
            <a:r>
              <a:rPr lang="ru-RU" sz="3400" dirty="0">
                <a:solidFill>
                  <a:srgbClr val="C00000"/>
                </a:solidFill>
              </a:rPr>
              <a:t>серпы;</a:t>
            </a:r>
          </a:p>
          <a:p>
            <a:pPr lvl="0"/>
            <a:r>
              <a:rPr lang="ru-RU" sz="3400" dirty="0">
                <a:solidFill>
                  <a:srgbClr val="C00000"/>
                </a:solidFill>
              </a:rPr>
              <a:t>молотки;</a:t>
            </a:r>
          </a:p>
          <a:p>
            <a:pPr lvl="0"/>
            <a:r>
              <a:rPr lang="ru-RU" sz="3400" dirty="0">
                <a:solidFill>
                  <a:srgbClr val="C00000"/>
                </a:solidFill>
              </a:rPr>
              <a:t>топоры;</a:t>
            </a:r>
          </a:p>
          <a:p>
            <a:pPr lvl="0"/>
            <a:r>
              <a:rPr lang="ru-RU" sz="3400" dirty="0" smtClean="0">
                <a:solidFill>
                  <a:srgbClr val="C00000"/>
                </a:solidFill>
              </a:rPr>
              <a:t>оборудование </a:t>
            </a:r>
            <a:r>
              <a:rPr lang="ru-RU" sz="3400" dirty="0">
                <a:solidFill>
                  <a:srgbClr val="C00000"/>
                </a:solidFill>
              </a:rPr>
              <a:t>для изготовления стеклянных сосудов;</a:t>
            </a:r>
          </a:p>
          <a:p>
            <a:pPr lvl="0"/>
            <a:r>
              <a:rPr lang="ru-RU" sz="3400" dirty="0">
                <a:solidFill>
                  <a:srgbClr val="C00000"/>
                </a:solidFill>
              </a:rPr>
              <a:t>монеты.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29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251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Взгляд из глубины веков</vt:lpstr>
      <vt:lpstr>Презентация PowerPoint</vt:lpstr>
      <vt:lpstr>Вопрос</vt:lpstr>
      <vt:lpstr>Ответ </vt:lpstr>
      <vt:lpstr>Презентация PowerPoint</vt:lpstr>
      <vt:lpstr>Презентация PowerPoint</vt:lpstr>
      <vt:lpstr> Кроссворд «Соседи восточных славян»: </vt:lpstr>
      <vt:lpstr>Презентация PowerPoint</vt:lpstr>
      <vt:lpstr>  Ответьте на вопрос:  Какими ремеслами владели жители города? </vt:lpstr>
      <vt:lpstr> Ответьте на вопрос: чем питались жители города?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30</cp:revision>
  <dcterms:created xsi:type="dcterms:W3CDTF">2014-02-11T13:20:36Z</dcterms:created>
  <dcterms:modified xsi:type="dcterms:W3CDTF">2014-02-13T14:18:54Z</dcterms:modified>
</cp:coreProperties>
</file>