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  <a:srgbClr val="D60093"/>
    <a:srgbClr val="FF00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9D95D-DCB5-4F49-8AE4-214AD0833B8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23F0D8-2766-49C6-9327-CDFE54CF1F2E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0000FF"/>
              </a:solidFill>
            </a:rPr>
            <a:t> «подготовительные»</a:t>
          </a:r>
        </a:p>
        <a:p>
          <a:pPr algn="ctr" rtl="0"/>
          <a:r>
            <a:rPr lang="ru-RU" sz="1200" b="1" dirty="0" smtClean="0">
              <a:solidFill>
                <a:srgbClr val="0000FF"/>
              </a:solidFill>
            </a:rPr>
            <a:t>(или языковые), способствующие формированию речевых навыков</a:t>
          </a:r>
          <a:endParaRPr lang="ru-RU" sz="1200" dirty="0">
            <a:solidFill>
              <a:srgbClr val="0000FF"/>
            </a:solidFill>
          </a:endParaRPr>
        </a:p>
      </dgm:t>
    </dgm:pt>
    <dgm:pt modelId="{00203924-237B-4441-B316-E6356E0D4214}" type="parTrans" cxnId="{4D604418-A2B3-4691-8714-55012967FF14}">
      <dgm:prSet/>
      <dgm:spPr/>
      <dgm:t>
        <a:bodyPr/>
        <a:lstStyle/>
        <a:p>
          <a:endParaRPr lang="ru-RU"/>
        </a:p>
      </dgm:t>
    </dgm:pt>
    <dgm:pt modelId="{5C4FDFE2-ACBE-4B96-B998-2906AB24D50E}" type="sibTrans" cxnId="{4D604418-A2B3-4691-8714-55012967FF14}">
      <dgm:prSet/>
      <dgm:spPr/>
      <dgm:t>
        <a:bodyPr/>
        <a:lstStyle/>
        <a:p>
          <a:endParaRPr lang="ru-RU"/>
        </a:p>
      </dgm:t>
    </dgm:pt>
    <dgm:pt modelId="{2DF049D2-583F-4D75-B69D-32DB983218C5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фонетические</a:t>
          </a:r>
          <a:endParaRPr lang="ru-RU" dirty="0">
            <a:solidFill>
              <a:srgbClr val="0000FF"/>
            </a:solidFill>
          </a:endParaRPr>
        </a:p>
      </dgm:t>
    </dgm:pt>
    <dgm:pt modelId="{AB3BB5A5-5925-4035-A167-6A5969A3E61E}" type="parTrans" cxnId="{CDF5FEE6-14DD-4F36-9D54-1F69C58C46D7}">
      <dgm:prSet/>
      <dgm:spPr/>
      <dgm:t>
        <a:bodyPr/>
        <a:lstStyle/>
        <a:p>
          <a:endParaRPr lang="ru-RU"/>
        </a:p>
      </dgm:t>
    </dgm:pt>
    <dgm:pt modelId="{DA0BF352-6967-4304-9559-F3A5B0422707}" type="sibTrans" cxnId="{CDF5FEE6-14DD-4F36-9D54-1F69C58C46D7}">
      <dgm:prSet/>
      <dgm:spPr/>
      <dgm:t>
        <a:bodyPr/>
        <a:lstStyle/>
        <a:p>
          <a:endParaRPr lang="ru-RU"/>
        </a:p>
      </dgm:t>
    </dgm:pt>
    <dgm:pt modelId="{F184C076-1540-4B8E-86FE-6B3497033445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b="1" dirty="0" smtClean="0">
              <a:solidFill>
                <a:srgbClr val="0000FF"/>
              </a:solidFill>
            </a:rPr>
            <a:t>лексические</a:t>
          </a:r>
          <a:endParaRPr lang="ru-RU" dirty="0">
            <a:solidFill>
              <a:srgbClr val="0000FF"/>
            </a:solidFill>
          </a:endParaRPr>
        </a:p>
      </dgm:t>
    </dgm:pt>
    <dgm:pt modelId="{00E550E2-66A1-4B47-A327-91DFF3306A15}" type="parTrans" cxnId="{00150103-C90D-4598-AE9F-9A5BE119D2CB}">
      <dgm:prSet/>
      <dgm:spPr/>
      <dgm:t>
        <a:bodyPr/>
        <a:lstStyle/>
        <a:p>
          <a:endParaRPr lang="ru-RU"/>
        </a:p>
      </dgm:t>
    </dgm:pt>
    <dgm:pt modelId="{D46D5AB9-9371-4643-8B0F-D647579654CE}" type="sibTrans" cxnId="{00150103-C90D-4598-AE9F-9A5BE119D2CB}">
      <dgm:prSet/>
      <dgm:spPr/>
      <dgm:t>
        <a:bodyPr/>
        <a:lstStyle/>
        <a:p>
          <a:endParaRPr lang="ru-RU"/>
        </a:p>
      </dgm:t>
    </dgm:pt>
    <dgm:pt modelId="{1E18358B-4E0E-49F7-9154-C63300A7166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грамматические</a:t>
          </a:r>
          <a:endParaRPr lang="ru-RU" dirty="0">
            <a:solidFill>
              <a:srgbClr val="0000FF"/>
            </a:solidFill>
          </a:endParaRPr>
        </a:p>
      </dgm:t>
    </dgm:pt>
    <dgm:pt modelId="{66EA7EEE-DEAA-463B-98EA-ACCBFA860650}" type="parTrans" cxnId="{E60D185E-A08B-498D-B150-884D14A45A90}">
      <dgm:prSet/>
      <dgm:spPr/>
      <dgm:t>
        <a:bodyPr/>
        <a:lstStyle/>
        <a:p>
          <a:endParaRPr lang="ru-RU"/>
        </a:p>
      </dgm:t>
    </dgm:pt>
    <dgm:pt modelId="{87B543ED-D68E-426B-97D0-DFF514EB199A}" type="sibTrans" cxnId="{E60D185E-A08B-498D-B150-884D14A45A90}">
      <dgm:prSet/>
      <dgm:spPr/>
      <dgm:t>
        <a:bodyPr/>
        <a:lstStyle/>
        <a:p>
          <a:endParaRPr lang="ru-RU"/>
        </a:p>
      </dgm:t>
    </dgm:pt>
    <dgm:pt modelId="{61D5D585-4F22-4ADB-B632-6D393D5481D0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орфографические</a:t>
          </a:r>
          <a:endParaRPr lang="ru-RU" dirty="0">
            <a:solidFill>
              <a:srgbClr val="0000FF"/>
            </a:solidFill>
          </a:endParaRPr>
        </a:p>
      </dgm:t>
    </dgm:pt>
    <dgm:pt modelId="{851C3AC3-CBFB-42D3-A362-C3FA06E2B17D}" type="parTrans" cxnId="{C0596EAA-5DC4-43F3-93EC-2057ED5FE934}">
      <dgm:prSet/>
      <dgm:spPr/>
      <dgm:t>
        <a:bodyPr/>
        <a:lstStyle/>
        <a:p>
          <a:endParaRPr lang="ru-RU"/>
        </a:p>
      </dgm:t>
    </dgm:pt>
    <dgm:pt modelId="{9E4774CB-47BD-41A4-BC89-05D6026CFA83}" type="sibTrans" cxnId="{C0596EAA-5DC4-43F3-93EC-2057ED5FE934}">
      <dgm:prSet/>
      <dgm:spPr/>
      <dgm:t>
        <a:bodyPr/>
        <a:lstStyle/>
        <a:p>
          <a:endParaRPr lang="ru-RU"/>
        </a:p>
      </dgm:t>
    </dgm:pt>
    <dgm:pt modelId="{322482A7-6266-4B9D-A1E3-D413D2EA398C}">
      <dgm:prSet/>
      <dgm:spPr/>
      <dgm:t>
        <a:bodyPr/>
        <a:lstStyle/>
        <a:p>
          <a:pPr algn="ctr" rtl="0"/>
          <a:r>
            <a:rPr lang="ru-RU" b="1" dirty="0" smtClean="0"/>
            <a:t> </a:t>
          </a:r>
          <a:r>
            <a:rPr lang="ru-RU" b="1" dirty="0" smtClean="0">
              <a:solidFill>
                <a:srgbClr val="0000FF"/>
              </a:solidFill>
            </a:rPr>
            <a:t>творческие, способствующие дальнейшему развитию речевых навыков и умений</a:t>
          </a:r>
          <a:endParaRPr lang="ru-RU" dirty="0">
            <a:solidFill>
              <a:srgbClr val="0000FF"/>
            </a:solidFill>
          </a:endParaRPr>
        </a:p>
      </dgm:t>
    </dgm:pt>
    <dgm:pt modelId="{0CDC6FFB-A218-49D8-B37D-8C087D44D5D5}" type="parTrans" cxnId="{DCFDF3A2-7C62-4720-9BB2-0D419BF49113}">
      <dgm:prSet/>
      <dgm:spPr/>
      <dgm:t>
        <a:bodyPr/>
        <a:lstStyle/>
        <a:p>
          <a:endParaRPr lang="ru-RU"/>
        </a:p>
      </dgm:t>
    </dgm:pt>
    <dgm:pt modelId="{E698747B-FB39-4206-B264-12B7CFA5DFB9}" type="sibTrans" cxnId="{DCFDF3A2-7C62-4720-9BB2-0D419BF49113}">
      <dgm:prSet/>
      <dgm:spPr/>
      <dgm:t>
        <a:bodyPr/>
        <a:lstStyle/>
        <a:p>
          <a:endParaRPr lang="ru-RU"/>
        </a:p>
      </dgm:t>
    </dgm:pt>
    <dgm:pt modelId="{9E03B943-E6A1-4064-8C77-F5690324EF4C}" type="pres">
      <dgm:prSet presAssocID="{F7A9D95D-DCB5-4F49-8AE4-214AD0833B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2FD27-1BD1-48EF-A063-E76AA1D19511}" type="pres">
      <dgm:prSet presAssocID="{4523F0D8-2766-49C6-9327-CDFE54CF1F2E}" presName="circ1" presStyleLbl="vennNode1" presStyleIdx="0" presStyleCnt="6"/>
      <dgm:spPr/>
    </dgm:pt>
    <dgm:pt modelId="{779731C7-052A-4D34-80DF-7288A60F48F3}" type="pres">
      <dgm:prSet presAssocID="{4523F0D8-2766-49C6-9327-CDFE54CF1F2E}" presName="circ1Tx" presStyleLbl="revTx" presStyleIdx="0" presStyleCnt="0" custScaleX="134007" custScaleY="81417" custLinFactNeighborX="3561" custLinFactNeighborY="12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C172E-6EB6-4C6B-BB61-196BE25A3A28}" type="pres">
      <dgm:prSet presAssocID="{2DF049D2-583F-4D75-B69D-32DB983218C5}" presName="circ2" presStyleLbl="vennNode1" presStyleIdx="1" presStyleCnt="6"/>
      <dgm:spPr/>
    </dgm:pt>
    <dgm:pt modelId="{48B9064A-D591-48CE-A1BF-D0A1D14CAA4E}" type="pres">
      <dgm:prSet presAssocID="{2DF049D2-583F-4D75-B69D-32DB983218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B92F5-BEDC-4021-B56E-A5BD068E5B68}" type="pres">
      <dgm:prSet presAssocID="{F184C076-1540-4B8E-86FE-6B3497033445}" presName="circ3" presStyleLbl="vennNode1" presStyleIdx="2" presStyleCnt="6"/>
      <dgm:spPr/>
    </dgm:pt>
    <dgm:pt modelId="{FEB937E8-501F-4740-B801-56D70886EFBC}" type="pres">
      <dgm:prSet presAssocID="{F184C076-1540-4B8E-86FE-6B34970334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6C3B1-DE49-4EDA-AD83-15219ABC0908}" type="pres">
      <dgm:prSet presAssocID="{1E18358B-4E0E-49F7-9154-C63300A71666}" presName="circ4" presStyleLbl="vennNode1" presStyleIdx="3" presStyleCnt="6"/>
      <dgm:spPr/>
    </dgm:pt>
    <dgm:pt modelId="{B353D595-C2CA-43FE-8A48-993F1363762F}" type="pres">
      <dgm:prSet presAssocID="{1E18358B-4E0E-49F7-9154-C63300A7166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E66FD-A4D2-44EE-849E-4B4A9F55C16F}" type="pres">
      <dgm:prSet presAssocID="{61D5D585-4F22-4ADB-B632-6D393D5481D0}" presName="circ5" presStyleLbl="vennNode1" presStyleIdx="4" presStyleCnt="6"/>
      <dgm:spPr/>
    </dgm:pt>
    <dgm:pt modelId="{8BB50CDF-CAD4-4D53-BDFF-A14E056FDB82}" type="pres">
      <dgm:prSet presAssocID="{61D5D585-4F22-4ADB-B632-6D393D5481D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AC0FE-6424-47B0-B17F-885ED7E53187}" type="pres">
      <dgm:prSet presAssocID="{322482A7-6266-4B9D-A1E3-D413D2EA398C}" presName="circ6" presStyleLbl="vennNode1" presStyleIdx="5" presStyleCnt="6"/>
      <dgm:spPr/>
    </dgm:pt>
    <dgm:pt modelId="{7911632D-258A-49FA-9721-4EF0F9E71450}" type="pres">
      <dgm:prSet presAssocID="{322482A7-6266-4B9D-A1E3-D413D2EA398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604418-A2B3-4691-8714-55012967FF14}" srcId="{F7A9D95D-DCB5-4F49-8AE4-214AD0833B80}" destId="{4523F0D8-2766-49C6-9327-CDFE54CF1F2E}" srcOrd="0" destOrd="0" parTransId="{00203924-237B-4441-B316-E6356E0D4214}" sibTransId="{5C4FDFE2-ACBE-4B96-B998-2906AB24D50E}"/>
    <dgm:cxn modelId="{3E408478-4195-4DB4-84A6-1AED09B08156}" type="presOf" srcId="{F184C076-1540-4B8E-86FE-6B3497033445}" destId="{FEB937E8-501F-4740-B801-56D70886EFBC}" srcOrd="0" destOrd="0" presId="urn:microsoft.com/office/officeart/2005/8/layout/venn1"/>
    <dgm:cxn modelId="{DCFDF3A2-7C62-4720-9BB2-0D419BF49113}" srcId="{F7A9D95D-DCB5-4F49-8AE4-214AD0833B80}" destId="{322482A7-6266-4B9D-A1E3-D413D2EA398C}" srcOrd="5" destOrd="0" parTransId="{0CDC6FFB-A218-49D8-B37D-8C087D44D5D5}" sibTransId="{E698747B-FB39-4206-B264-12B7CFA5DFB9}"/>
    <dgm:cxn modelId="{CDF5FEE6-14DD-4F36-9D54-1F69C58C46D7}" srcId="{F7A9D95D-DCB5-4F49-8AE4-214AD0833B80}" destId="{2DF049D2-583F-4D75-B69D-32DB983218C5}" srcOrd="1" destOrd="0" parTransId="{AB3BB5A5-5925-4035-A167-6A5969A3E61E}" sibTransId="{DA0BF352-6967-4304-9559-F3A5B0422707}"/>
    <dgm:cxn modelId="{56CDF94F-6315-49B5-B184-8B96E8B2B969}" type="presOf" srcId="{1E18358B-4E0E-49F7-9154-C63300A71666}" destId="{B353D595-C2CA-43FE-8A48-993F1363762F}" srcOrd="0" destOrd="0" presId="urn:microsoft.com/office/officeart/2005/8/layout/venn1"/>
    <dgm:cxn modelId="{9E733EA9-4974-443C-AB4A-F9B29007FE08}" type="presOf" srcId="{4523F0D8-2766-49C6-9327-CDFE54CF1F2E}" destId="{779731C7-052A-4D34-80DF-7288A60F48F3}" srcOrd="0" destOrd="0" presId="urn:microsoft.com/office/officeart/2005/8/layout/venn1"/>
    <dgm:cxn modelId="{C0596EAA-5DC4-43F3-93EC-2057ED5FE934}" srcId="{F7A9D95D-DCB5-4F49-8AE4-214AD0833B80}" destId="{61D5D585-4F22-4ADB-B632-6D393D5481D0}" srcOrd="4" destOrd="0" parTransId="{851C3AC3-CBFB-42D3-A362-C3FA06E2B17D}" sibTransId="{9E4774CB-47BD-41A4-BC89-05D6026CFA83}"/>
    <dgm:cxn modelId="{E60D185E-A08B-498D-B150-884D14A45A90}" srcId="{F7A9D95D-DCB5-4F49-8AE4-214AD0833B80}" destId="{1E18358B-4E0E-49F7-9154-C63300A71666}" srcOrd="3" destOrd="0" parTransId="{66EA7EEE-DEAA-463B-98EA-ACCBFA860650}" sibTransId="{87B543ED-D68E-426B-97D0-DFF514EB199A}"/>
    <dgm:cxn modelId="{7477C915-63C9-44A3-9555-949C39A1EC39}" type="presOf" srcId="{322482A7-6266-4B9D-A1E3-D413D2EA398C}" destId="{7911632D-258A-49FA-9721-4EF0F9E71450}" srcOrd="0" destOrd="0" presId="urn:microsoft.com/office/officeart/2005/8/layout/venn1"/>
    <dgm:cxn modelId="{3EEC8FA6-F9FA-40C4-AD19-22C0C3D3CC67}" type="presOf" srcId="{2DF049D2-583F-4D75-B69D-32DB983218C5}" destId="{48B9064A-D591-48CE-A1BF-D0A1D14CAA4E}" srcOrd="0" destOrd="0" presId="urn:microsoft.com/office/officeart/2005/8/layout/venn1"/>
    <dgm:cxn modelId="{7FA7F80F-FDA2-4E6E-A407-5FD148D8B7DD}" type="presOf" srcId="{F7A9D95D-DCB5-4F49-8AE4-214AD0833B80}" destId="{9E03B943-E6A1-4064-8C77-F5690324EF4C}" srcOrd="0" destOrd="0" presId="urn:microsoft.com/office/officeart/2005/8/layout/venn1"/>
    <dgm:cxn modelId="{81E6DBF1-6F53-4FC0-95F2-F7A1DB027EFE}" type="presOf" srcId="{61D5D585-4F22-4ADB-B632-6D393D5481D0}" destId="{8BB50CDF-CAD4-4D53-BDFF-A14E056FDB82}" srcOrd="0" destOrd="0" presId="urn:microsoft.com/office/officeart/2005/8/layout/venn1"/>
    <dgm:cxn modelId="{00150103-C90D-4598-AE9F-9A5BE119D2CB}" srcId="{F7A9D95D-DCB5-4F49-8AE4-214AD0833B80}" destId="{F184C076-1540-4B8E-86FE-6B3497033445}" srcOrd="2" destOrd="0" parTransId="{00E550E2-66A1-4B47-A327-91DFF3306A15}" sibTransId="{D46D5AB9-9371-4643-8B0F-D647579654CE}"/>
    <dgm:cxn modelId="{B8E6ECBF-6F10-4ABB-8952-4EE62E58B3B7}" type="presParOf" srcId="{9E03B943-E6A1-4064-8C77-F5690324EF4C}" destId="{2512FD27-1BD1-48EF-A063-E76AA1D19511}" srcOrd="0" destOrd="0" presId="urn:microsoft.com/office/officeart/2005/8/layout/venn1"/>
    <dgm:cxn modelId="{42E3167F-8611-4E99-A846-3F70E44EDE52}" type="presParOf" srcId="{9E03B943-E6A1-4064-8C77-F5690324EF4C}" destId="{779731C7-052A-4D34-80DF-7288A60F48F3}" srcOrd="1" destOrd="0" presId="urn:microsoft.com/office/officeart/2005/8/layout/venn1"/>
    <dgm:cxn modelId="{1BE39C84-6D6F-4307-AFCD-0C387C2F547C}" type="presParOf" srcId="{9E03B943-E6A1-4064-8C77-F5690324EF4C}" destId="{62EC172E-6EB6-4C6B-BB61-196BE25A3A28}" srcOrd="2" destOrd="0" presId="urn:microsoft.com/office/officeart/2005/8/layout/venn1"/>
    <dgm:cxn modelId="{2A4EC9B7-8E73-4CC2-ADC7-54C8659AAB1B}" type="presParOf" srcId="{9E03B943-E6A1-4064-8C77-F5690324EF4C}" destId="{48B9064A-D591-48CE-A1BF-D0A1D14CAA4E}" srcOrd="3" destOrd="0" presId="urn:microsoft.com/office/officeart/2005/8/layout/venn1"/>
    <dgm:cxn modelId="{E8C363E5-4554-4973-A94D-6CD83D3A2319}" type="presParOf" srcId="{9E03B943-E6A1-4064-8C77-F5690324EF4C}" destId="{ACAB92F5-BEDC-4021-B56E-A5BD068E5B68}" srcOrd="4" destOrd="0" presId="urn:microsoft.com/office/officeart/2005/8/layout/venn1"/>
    <dgm:cxn modelId="{5DC0686D-1C11-4FFE-8088-23122827B4C1}" type="presParOf" srcId="{9E03B943-E6A1-4064-8C77-F5690324EF4C}" destId="{FEB937E8-501F-4740-B801-56D70886EFBC}" srcOrd="5" destOrd="0" presId="urn:microsoft.com/office/officeart/2005/8/layout/venn1"/>
    <dgm:cxn modelId="{A901082E-47CA-4352-BC66-E4CC64B7AA7A}" type="presParOf" srcId="{9E03B943-E6A1-4064-8C77-F5690324EF4C}" destId="{A136C3B1-DE49-4EDA-AD83-15219ABC0908}" srcOrd="6" destOrd="0" presId="urn:microsoft.com/office/officeart/2005/8/layout/venn1"/>
    <dgm:cxn modelId="{A92C3559-C68F-47C4-8E16-340A2C4AA161}" type="presParOf" srcId="{9E03B943-E6A1-4064-8C77-F5690324EF4C}" destId="{B353D595-C2CA-43FE-8A48-993F1363762F}" srcOrd="7" destOrd="0" presId="urn:microsoft.com/office/officeart/2005/8/layout/venn1"/>
    <dgm:cxn modelId="{867AA619-16F2-49F4-A848-14F8572F5CE3}" type="presParOf" srcId="{9E03B943-E6A1-4064-8C77-F5690324EF4C}" destId="{5D9E66FD-A4D2-44EE-849E-4B4A9F55C16F}" srcOrd="8" destOrd="0" presId="urn:microsoft.com/office/officeart/2005/8/layout/venn1"/>
    <dgm:cxn modelId="{A733BDC6-43B9-41DA-82EF-C37DE8A1C60F}" type="presParOf" srcId="{9E03B943-E6A1-4064-8C77-F5690324EF4C}" destId="{8BB50CDF-CAD4-4D53-BDFF-A14E056FDB82}" srcOrd="9" destOrd="0" presId="urn:microsoft.com/office/officeart/2005/8/layout/venn1"/>
    <dgm:cxn modelId="{8F40E27C-9FFE-49FF-9861-99488526A767}" type="presParOf" srcId="{9E03B943-E6A1-4064-8C77-F5690324EF4C}" destId="{B30AC0FE-6424-47B0-B17F-885ED7E53187}" srcOrd="10" destOrd="0" presId="urn:microsoft.com/office/officeart/2005/8/layout/venn1"/>
    <dgm:cxn modelId="{CB637F8C-5A01-4023-9E09-40F073805A18}" type="presParOf" srcId="{9E03B943-E6A1-4064-8C77-F5690324EF4C}" destId="{7911632D-258A-49FA-9721-4EF0F9E71450}" srcOrd="11" destOrd="0" presId="urn:microsoft.com/office/officeart/2005/8/layout/venn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29B7A4-1EFD-4F3F-A4CC-C5EB6B0FBD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D9BE2FF-CACC-4FAA-BCC8-4B73FA2A3DE1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Учитываются:</a:t>
          </a:r>
          <a:endParaRPr lang="ru-RU" dirty="0">
            <a:solidFill>
              <a:srgbClr val="FF0000"/>
            </a:solidFill>
          </a:endParaRPr>
        </a:p>
      </dgm:t>
    </dgm:pt>
    <dgm:pt modelId="{86A6A7A5-3956-401C-B617-7729C0B70626}" type="parTrans" cxnId="{48449954-DDAD-4726-90DF-D0F99892228F}">
      <dgm:prSet/>
      <dgm:spPr/>
      <dgm:t>
        <a:bodyPr/>
        <a:lstStyle/>
        <a:p>
          <a:endParaRPr lang="ru-RU"/>
        </a:p>
      </dgm:t>
    </dgm:pt>
    <dgm:pt modelId="{4582C12C-3A87-416F-9C24-DC271F97E430}" type="sibTrans" cxnId="{48449954-DDAD-4726-90DF-D0F99892228F}">
      <dgm:prSet/>
      <dgm:spPr/>
      <dgm:t>
        <a:bodyPr/>
        <a:lstStyle/>
        <a:p>
          <a:endParaRPr lang="ru-RU"/>
        </a:p>
      </dgm:t>
    </dgm:pt>
    <dgm:pt modelId="{0635E108-FA8A-4182-A8B3-49C394ED64B4}">
      <dgm:prSet/>
      <dgm:spPr/>
      <dgm:t>
        <a:bodyPr/>
        <a:lstStyle/>
        <a:p>
          <a:pPr rtl="0"/>
          <a:r>
            <a:rPr lang="ru-RU" b="1" smtClean="0">
              <a:solidFill>
                <a:srgbClr val="0000FF"/>
              </a:solidFill>
            </a:rPr>
            <a:t>* уровень обученности учащихся</a:t>
          </a:r>
          <a:endParaRPr lang="ru-RU">
            <a:solidFill>
              <a:srgbClr val="0000FF"/>
            </a:solidFill>
          </a:endParaRPr>
        </a:p>
      </dgm:t>
    </dgm:pt>
    <dgm:pt modelId="{12F8B2E7-7333-41D6-8730-01530F63F525}" type="parTrans" cxnId="{6F720B21-33E4-47FA-BD65-7DE9306A58F6}">
      <dgm:prSet/>
      <dgm:spPr/>
      <dgm:t>
        <a:bodyPr/>
        <a:lstStyle/>
        <a:p>
          <a:endParaRPr lang="ru-RU"/>
        </a:p>
      </dgm:t>
    </dgm:pt>
    <dgm:pt modelId="{12B26034-B0C0-4317-A026-207E3CD6A272}" type="sibTrans" cxnId="{6F720B21-33E4-47FA-BD65-7DE9306A58F6}">
      <dgm:prSet/>
      <dgm:spPr/>
      <dgm:t>
        <a:bodyPr/>
        <a:lstStyle/>
        <a:p>
          <a:endParaRPr lang="ru-RU"/>
        </a:p>
      </dgm:t>
    </dgm:pt>
    <dgm:pt modelId="{28081DAF-1B52-494E-B5B2-9D142079DB00}">
      <dgm:prSet/>
      <dgm:spPr/>
      <dgm:t>
        <a:bodyPr/>
        <a:lstStyle/>
        <a:p>
          <a:pPr rtl="0"/>
          <a:r>
            <a:rPr lang="ru-RU" b="1" smtClean="0">
              <a:solidFill>
                <a:srgbClr val="0000FF"/>
              </a:solidFill>
            </a:rPr>
            <a:t>* учебные интересы</a:t>
          </a:r>
          <a:endParaRPr lang="ru-RU">
            <a:solidFill>
              <a:srgbClr val="0000FF"/>
            </a:solidFill>
          </a:endParaRPr>
        </a:p>
      </dgm:t>
    </dgm:pt>
    <dgm:pt modelId="{F0C9AAC3-47B3-46B9-8BC7-5D3C5ED4D98B}" type="parTrans" cxnId="{064CC301-E909-4AB9-BE3D-967D3173E81F}">
      <dgm:prSet/>
      <dgm:spPr/>
      <dgm:t>
        <a:bodyPr/>
        <a:lstStyle/>
        <a:p>
          <a:endParaRPr lang="ru-RU"/>
        </a:p>
      </dgm:t>
    </dgm:pt>
    <dgm:pt modelId="{51242C94-A63C-41ED-AD03-30DBFA020083}" type="sibTrans" cxnId="{064CC301-E909-4AB9-BE3D-967D3173E81F}">
      <dgm:prSet/>
      <dgm:spPr/>
      <dgm:t>
        <a:bodyPr/>
        <a:lstStyle/>
        <a:p>
          <a:endParaRPr lang="ru-RU"/>
        </a:p>
      </dgm:t>
    </dgm:pt>
    <dgm:pt modelId="{229F45F4-3B5E-42B3-9538-1DD9F77527A6}">
      <dgm:prSet/>
      <dgm:spPr/>
      <dgm:t>
        <a:bodyPr/>
        <a:lstStyle/>
        <a:p>
          <a:pPr rtl="0"/>
          <a:r>
            <a:rPr lang="ru-RU" b="1" smtClean="0">
              <a:solidFill>
                <a:srgbClr val="0000FF"/>
              </a:solidFill>
            </a:rPr>
            <a:t>* темп работы</a:t>
          </a:r>
          <a:endParaRPr lang="ru-RU">
            <a:solidFill>
              <a:srgbClr val="0000FF"/>
            </a:solidFill>
          </a:endParaRPr>
        </a:p>
      </dgm:t>
    </dgm:pt>
    <dgm:pt modelId="{9EB62F7A-5E69-4AD2-9167-AB78B472A9C4}" type="parTrans" cxnId="{CD1758C7-F781-43D4-B120-302D7E0E899F}">
      <dgm:prSet/>
      <dgm:spPr/>
      <dgm:t>
        <a:bodyPr/>
        <a:lstStyle/>
        <a:p>
          <a:endParaRPr lang="ru-RU"/>
        </a:p>
      </dgm:t>
    </dgm:pt>
    <dgm:pt modelId="{CE7FB439-5E9D-4A40-820B-71A8B7D3A72E}" type="sibTrans" cxnId="{CD1758C7-F781-43D4-B120-302D7E0E899F}">
      <dgm:prSet/>
      <dgm:spPr/>
      <dgm:t>
        <a:bodyPr/>
        <a:lstStyle/>
        <a:p>
          <a:endParaRPr lang="ru-RU"/>
        </a:p>
      </dgm:t>
    </dgm:pt>
    <dgm:pt modelId="{5BBF09E2-AEB7-4C9D-8160-2C3F7B26935B}">
      <dgm:prSet/>
      <dgm:spPr/>
      <dgm:t>
        <a:bodyPr/>
        <a:lstStyle/>
        <a:p>
          <a:pPr rtl="0"/>
          <a:r>
            <a:rPr lang="ru-RU" b="1" smtClean="0">
              <a:solidFill>
                <a:srgbClr val="0000FF"/>
              </a:solidFill>
            </a:rPr>
            <a:t>* коммуникабельность</a:t>
          </a:r>
          <a:endParaRPr lang="ru-RU">
            <a:solidFill>
              <a:srgbClr val="0000FF"/>
            </a:solidFill>
          </a:endParaRPr>
        </a:p>
      </dgm:t>
    </dgm:pt>
    <dgm:pt modelId="{4055DA9D-2D23-4542-B2CB-FC95E5090171}" type="parTrans" cxnId="{75A7287F-8157-4E60-B735-E91BE96DD8A1}">
      <dgm:prSet/>
      <dgm:spPr/>
      <dgm:t>
        <a:bodyPr/>
        <a:lstStyle/>
        <a:p>
          <a:endParaRPr lang="ru-RU"/>
        </a:p>
      </dgm:t>
    </dgm:pt>
    <dgm:pt modelId="{9595F45C-4715-4009-9001-B292296E3229}" type="sibTrans" cxnId="{75A7287F-8157-4E60-B735-E91BE96DD8A1}">
      <dgm:prSet/>
      <dgm:spPr/>
      <dgm:t>
        <a:bodyPr/>
        <a:lstStyle/>
        <a:p>
          <a:endParaRPr lang="ru-RU"/>
        </a:p>
      </dgm:t>
    </dgm:pt>
    <dgm:pt modelId="{99B40717-DEAA-4107-8C0F-E67CB5A2064B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работоспособность</a:t>
          </a:r>
          <a:endParaRPr lang="ru-RU" dirty="0">
            <a:solidFill>
              <a:srgbClr val="0000FF"/>
            </a:solidFill>
          </a:endParaRPr>
        </a:p>
      </dgm:t>
    </dgm:pt>
    <dgm:pt modelId="{D041A950-C090-4C75-99AF-500F3DC772BE}" type="parTrans" cxnId="{AF2BDC8C-3B09-4BAB-A134-F94D803DE95C}">
      <dgm:prSet/>
      <dgm:spPr/>
      <dgm:t>
        <a:bodyPr/>
        <a:lstStyle/>
        <a:p>
          <a:endParaRPr lang="ru-RU"/>
        </a:p>
      </dgm:t>
    </dgm:pt>
    <dgm:pt modelId="{BDAEF706-0479-4F42-A133-D75DF7B2937F}" type="sibTrans" cxnId="{AF2BDC8C-3B09-4BAB-A134-F94D803DE95C}">
      <dgm:prSet/>
      <dgm:spPr/>
      <dgm:t>
        <a:bodyPr/>
        <a:lstStyle/>
        <a:p>
          <a:endParaRPr lang="ru-RU"/>
        </a:p>
      </dgm:t>
    </dgm:pt>
    <dgm:pt modelId="{9C48A7CA-D3DE-491B-B064-5B9459A33289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FF"/>
              </a:solidFill>
            </a:rPr>
            <a:t>* эмоциональность</a:t>
          </a:r>
          <a:endParaRPr lang="ru-RU" dirty="0">
            <a:solidFill>
              <a:srgbClr val="0000FF"/>
            </a:solidFill>
          </a:endParaRPr>
        </a:p>
      </dgm:t>
    </dgm:pt>
    <dgm:pt modelId="{D238C8B7-1D00-49E6-8E13-A34BD6EE63F4}" type="parTrans" cxnId="{D8D0D70C-DFBF-4CC9-B0DE-F002EEC9E516}">
      <dgm:prSet/>
      <dgm:spPr/>
      <dgm:t>
        <a:bodyPr/>
        <a:lstStyle/>
        <a:p>
          <a:endParaRPr lang="ru-RU"/>
        </a:p>
      </dgm:t>
    </dgm:pt>
    <dgm:pt modelId="{613EC2BF-BF64-4A72-9A4A-298BCBB0E16C}" type="sibTrans" cxnId="{D8D0D70C-DFBF-4CC9-B0DE-F002EEC9E516}">
      <dgm:prSet/>
      <dgm:spPr/>
      <dgm:t>
        <a:bodyPr/>
        <a:lstStyle/>
        <a:p>
          <a:endParaRPr lang="ru-RU"/>
        </a:p>
      </dgm:t>
    </dgm:pt>
    <dgm:pt modelId="{1E2FE7F8-4851-42CC-8A9D-6BDE84FDC6B9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00FF"/>
              </a:solidFill>
            </a:rPr>
            <a:t>* Учебные и </a:t>
          </a:r>
          <a:r>
            <a:rPr lang="ru-RU" sz="1200" b="1" dirty="0" err="1" smtClean="0">
              <a:solidFill>
                <a:srgbClr val="0000FF"/>
              </a:solidFill>
            </a:rPr>
            <a:t>внеучебные</a:t>
          </a:r>
          <a:r>
            <a:rPr lang="ru-RU" sz="1200" b="1" dirty="0" smtClean="0">
              <a:solidFill>
                <a:srgbClr val="0000FF"/>
              </a:solidFill>
            </a:rPr>
            <a:t> интересы</a:t>
          </a:r>
          <a:endParaRPr lang="ru-RU" sz="1200" dirty="0">
            <a:solidFill>
              <a:srgbClr val="0000FF"/>
            </a:solidFill>
          </a:endParaRPr>
        </a:p>
      </dgm:t>
    </dgm:pt>
    <dgm:pt modelId="{33881AB0-79EB-41AC-9788-29C5697BA9F8}" type="parTrans" cxnId="{21104DAD-B02B-4EE5-89E2-5FA7969E4FFC}">
      <dgm:prSet/>
      <dgm:spPr/>
      <dgm:t>
        <a:bodyPr/>
        <a:lstStyle/>
        <a:p>
          <a:endParaRPr lang="ru-RU"/>
        </a:p>
      </dgm:t>
    </dgm:pt>
    <dgm:pt modelId="{317E451B-AAFA-46DB-ACD5-7CE07FCD4D37}" type="sibTrans" cxnId="{21104DAD-B02B-4EE5-89E2-5FA7969E4FFC}">
      <dgm:prSet/>
      <dgm:spPr/>
      <dgm:t>
        <a:bodyPr/>
        <a:lstStyle/>
        <a:p>
          <a:endParaRPr lang="ru-RU"/>
        </a:p>
      </dgm:t>
    </dgm:pt>
    <dgm:pt modelId="{A122CB28-302E-4DC4-B357-66140AFBB2C7}" type="pres">
      <dgm:prSet presAssocID="{D429B7A4-1EFD-4F3F-A4CC-C5EB6B0FBD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0771645-280B-40FC-90E8-44A161325F57}" type="pres">
      <dgm:prSet presAssocID="{D429B7A4-1EFD-4F3F-A4CC-C5EB6B0FBDA9}" presName="pyramid" presStyleLbl="node1" presStyleIdx="0" presStyleCnt="1"/>
      <dgm:spPr/>
    </dgm:pt>
    <dgm:pt modelId="{F30E0952-8748-475E-AC6A-71D17DCF49C8}" type="pres">
      <dgm:prSet presAssocID="{D429B7A4-1EFD-4F3F-A4CC-C5EB6B0FBDA9}" presName="theList" presStyleCnt="0"/>
      <dgm:spPr/>
    </dgm:pt>
    <dgm:pt modelId="{9AD06C37-25A7-4633-B5F4-2515A37BA489}" type="pres">
      <dgm:prSet presAssocID="{CD9BE2FF-CACC-4FAA-BCC8-4B73FA2A3DE1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468CF-B16A-4EE6-BC13-02EFA3441EAA}" type="pres">
      <dgm:prSet presAssocID="{CD9BE2FF-CACC-4FAA-BCC8-4B73FA2A3DE1}" presName="aSpace" presStyleCnt="0"/>
      <dgm:spPr/>
    </dgm:pt>
    <dgm:pt modelId="{CB1D0175-D6BA-4400-B682-25CCE2BBF207}" type="pres">
      <dgm:prSet presAssocID="{0635E108-FA8A-4182-A8B3-49C394ED64B4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86BC5-8BC8-4705-AF5F-D44EA75167F1}" type="pres">
      <dgm:prSet presAssocID="{0635E108-FA8A-4182-A8B3-49C394ED64B4}" presName="aSpace" presStyleCnt="0"/>
      <dgm:spPr/>
    </dgm:pt>
    <dgm:pt modelId="{DF67F414-E91E-42F5-BD8F-F280AF671E02}" type="pres">
      <dgm:prSet presAssocID="{28081DAF-1B52-494E-B5B2-9D142079DB00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AF08A-D640-4BCD-9C64-E5746473ADFD}" type="pres">
      <dgm:prSet presAssocID="{28081DAF-1B52-494E-B5B2-9D142079DB00}" presName="aSpace" presStyleCnt="0"/>
      <dgm:spPr/>
    </dgm:pt>
    <dgm:pt modelId="{DDF4456B-504B-489E-B527-39B8CAA8EDE4}" type="pres">
      <dgm:prSet presAssocID="{229F45F4-3B5E-42B3-9538-1DD9F77527A6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6E8A7-10CB-4CE9-8FD2-84EB388E3435}" type="pres">
      <dgm:prSet presAssocID="{229F45F4-3B5E-42B3-9538-1DD9F77527A6}" presName="aSpace" presStyleCnt="0"/>
      <dgm:spPr/>
    </dgm:pt>
    <dgm:pt modelId="{2B25FA18-979D-49D2-99A1-780AC30B6394}" type="pres">
      <dgm:prSet presAssocID="{5BBF09E2-AEB7-4C9D-8160-2C3F7B26935B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46551-369D-40AC-9E0D-8E94A89A257F}" type="pres">
      <dgm:prSet presAssocID="{5BBF09E2-AEB7-4C9D-8160-2C3F7B26935B}" presName="aSpace" presStyleCnt="0"/>
      <dgm:spPr/>
    </dgm:pt>
    <dgm:pt modelId="{D18C389E-417E-40A4-AD98-CA41EFB3C45F}" type="pres">
      <dgm:prSet presAssocID="{99B40717-DEAA-4107-8C0F-E67CB5A2064B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A1784-2BAA-403A-A25C-40BC3A8C0A16}" type="pres">
      <dgm:prSet presAssocID="{99B40717-DEAA-4107-8C0F-E67CB5A2064B}" presName="aSpace" presStyleCnt="0"/>
      <dgm:spPr/>
    </dgm:pt>
    <dgm:pt modelId="{27A6E11E-84C1-4466-93D6-F4EE6A023F01}" type="pres">
      <dgm:prSet presAssocID="{9C48A7CA-D3DE-491B-B064-5B9459A33289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12554-0E8E-4AF4-A876-84D4B6649099}" type="pres">
      <dgm:prSet presAssocID="{9C48A7CA-D3DE-491B-B064-5B9459A33289}" presName="aSpace" presStyleCnt="0"/>
      <dgm:spPr/>
    </dgm:pt>
    <dgm:pt modelId="{BE51F433-A183-4E6D-89FF-2961D1C1D20A}" type="pres">
      <dgm:prSet presAssocID="{1E2FE7F8-4851-42CC-8A9D-6BDE84FDC6B9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4B139-7C53-4988-AF8E-EE2991DFADC0}" type="pres">
      <dgm:prSet presAssocID="{1E2FE7F8-4851-42CC-8A9D-6BDE84FDC6B9}" presName="aSpace" presStyleCnt="0"/>
      <dgm:spPr/>
    </dgm:pt>
  </dgm:ptLst>
  <dgm:cxnLst>
    <dgm:cxn modelId="{4F51448F-55C0-4585-A8F9-8E8CDA13412F}" type="presOf" srcId="{5BBF09E2-AEB7-4C9D-8160-2C3F7B26935B}" destId="{2B25FA18-979D-49D2-99A1-780AC30B6394}" srcOrd="0" destOrd="0" presId="urn:microsoft.com/office/officeart/2005/8/layout/pyramid2"/>
    <dgm:cxn modelId="{0E057951-9E34-4812-B8C9-75419567DCF0}" type="presOf" srcId="{28081DAF-1B52-494E-B5B2-9D142079DB00}" destId="{DF67F414-E91E-42F5-BD8F-F280AF671E02}" srcOrd="0" destOrd="0" presId="urn:microsoft.com/office/officeart/2005/8/layout/pyramid2"/>
    <dgm:cxn modelId="{6F720B21-33E4-47FA-BD65-7DE9306A58F6}" srcId="{D429B7A4-1EFD-4F3F-A4CC-C5EB6B0FBDA9}" destId="{0635E108-FA8A-4182-A8B3-49C394ED64B4}" srcOrd="1" destOrd="0" parTransId="{12F8B2E7-7333-41D6-8730-01530F63F525}" sibTransId="{12B26034-B0C0-4317-A026-207E3CD6A272}"/>
    <dgm:cxn modelId="{81D34EB5-EB65-4D58-85C5-4BA5CAA43B6A}" type="presOf" srcId="{CD9BE2FF-CACC-4FAA-BCC8-4B73FA2A3DE1}" destId="{9AD06C37-25A7-4633-B5F4-2515A37BA489}" srcOrd="0" destOrd="0" presId="urn:microsoft.com/office/officeart/2005/8/layout/pyramid2"/>
    <dgm:cxn modelId="{D8D0D70C-DFBF-4CC9-B0DE-F002EEC9E516}" srcId="{D429B7A4-1EFD-4F3F-A4CC-C5EB6B0FBDA9}" destId="{9C48A7CA-D3DE-491B-B064-5B9459A33289}" srcOrd="6" destOrd="0" parTransId="{D238C8B7-1D00-49E6-8E13-A34BD6EE63F4}" sibTransId="{613EC2BF-BF64-4A72-9A4A-298BCBB0E16C}"/>
    <dgm:cxn modelId="{AF2BDC8C-3B09-4BAB-A134-F94D803DE95C}" srcId="{D429B7A4-1EFD-4F3F-A4CC-C5EB6B0FBDA9}" destId="{99B40717-DEAA-4107-8C0F-E67CB5A2064B}" srcOrd="5" destOrd="0" parTransId="{D041A950-C090-4C75-99AF-500F3DC772BE}" sibTransId="{BDAEF706-0479-4F42-A133-D75DF7B2937F}"/>
    <dgm:cxn modelId="{CD1758C7-F781-43D4-B120-302D7E0E899F}" srcId="{D429B7A4-1EFD-4F3F-A4CC-C5EB6B0FBDA9}" destId="{229F45F4-3B5E-42B3-9538-1DD9F77527A6}" srcOrd="3" destOrd="0" parTransId="{9EB62F7A-5E69-4AD2-9167-AB78B472A9C4}" sibTransId="{CE7FB439-5E9D-4A40-820B-71A8B7D3A72E}"/>
    <dgm:cxn modelId="{07979245-27E3-4BD8-A778-7897DEA88258}" type="presOf" srcId="{0635E108-FA8A-4182-A8B3-49C394ED64B4}" destId="{CB1D0175-D6BA-4400-B682-25CCE2BBF207}" srcOrd="0" destOrd="0" presId="urn:microsoft.com/office/officeart/2005/8/layout/pyramid2"/>
    <dgm:cxn modelId="{E4B0CB85-3DD1-4461-AF30-9D0B22D40F57}" type="presOf" srcId="{9C48A7CA-D3DE-491B-B064-5B9459A33289}" destId="{27A6E11E-84C1-4466-93D6-F4EE6A023F01}" srcOrd="0" destOrd="0" presId="urn:microsoft.com/office/officeart/2005/8/layout/pyramid2"/>
    <dgm:cxn modelId="{D6051888-AD08-4906-95BD-C84F6F269486}" type="presOf" srcId="{229F45F4-3B5E-42B3-9538-1DD9F77527A6}" destId="{DDF4456B-504B-489E-B527-39B8CAA8EDE4}" srcOrd="0" destOrd="0" presId="urn:microsoft.com/office/officeart/2005/8/layout/pyramid2"/>
    <dgm:cxn modelId="{48449954-DDAD-4726-90DF-D0F99892228F}" srcId="{D429B7A4-1EFD-4F3F-A4CC-C5EB6B0FBDA9}" destId="{CD9BE2FF-CACC-4FAA-BCC8-4B73FA2A3DE1}" srcOrd="0" destOrd="0" parTransId="{86A6A7A5-3956-401C-B617-7729C0B70626}" sibTransId="{4582C12C-3A87-416F-9C24-DC271F97E430}"/>
    <dgm:cxn modelId="{8617464E-A560-4319-88AA-E495F1855371}" type="presOf" srcId="{1E2FE7F8-4851-42CC-8A9D-6BDE84FDC6B9}" destId="{BE51F433-A183-4E6D-89FF-2961D1C1D20A}" srcOrd="0" destOrd="0" presId="urn:microsoft.com/office/officeart/2005/8/layout/pyramid2"/>
    <dgm:cxn modelId="{21104DAD-B02B-4EE5-89E2-5FA7969E4FFC}" srcId="{D429B7A4-1EFD-4F3F-A4CC-C5EB6B0FBDA9}" destId="{1E2FE7F8-4851-42CC-8A9D-6BDE84FDC6B9}" srcOrd="7" destOrd="0" parTransId="{33881AB0-79EB-41AC-9788-29C5697BA9F8}" sibTransId="{317E451B-AAFA-46DB-ACD5-7CE07FCD4D37}"/>
    <dgm:cxn modelId="{677BDBA0-B697-49AB-979F-DFE73C9D3CA8}" type="presOf" srcId="{D429B7A4-1EFD-4F3F-A4CC-C5EB6B0FBDA9}" destId="{A122CB28-302E-4DC4-B357-66140AFBB2C7}" srcOrd="0" destOrd="0" presId="urn:microsoft.com/office/officeart/2005/8/layout/pyramid2"/>
    <dgm:cxn modelId="{75A7287F-8157-4E60-B735-E91BE96DD8A1}" srcId="{D429B7A4-1EFD-4F3F-A4CC-C5EB6B0FBDA9}" destId="{5BBF09E2-AEB7-4C9D-8160-2C3F7B26935B}" srcOrd="4" destOrd="0" parTransId="{4055DA9D-2D23-4542-B2CB-FC95E5090171}" sibTransId="{9595F45C-4715-4009-9001-B292296E3229}"/>
    <dgm:cxn modelId="{C6B1E82C-AAFA-493F-9CE6-3655F19D6976}" type="presOf" srcId="{99B40717-DEAA-4107-8C0F-E67CB5A2064B}" destId="{D18C389E-417E-40A4-AD98-CA41EFB3C45F}" srcOrd="0" destOrd="0" presId="urn:microsoft.com/office/officeart/2005/8/layout/pyramid2"/>
    <dgm:cxn modelId="{064CC301-E909-4AB9-BE3D-967D3173E81F}" srcId="{D429B7A4-1EFD-4F3F-A4CC-C5EB6B0FBDA9}" destId="{28081DAF-1B52-494E-B5B2-9D142079DB00}" srcOrd="2" destOrd="0" parTransId="{F0C9AAC3-47B3-46B9-8BC7-5D3C5ED4D98B}" sibTransId="{51242C94-A63C-41ED-AD03-30DBFA020083}"/>
    <dgm:cxn modelId="{A069DC96-DCC2-4D6F-A8A8-63DC2140CC45}" type="presParOf" srcId="{A122CB28-302E-4DC4-B357-66140AFBB2C7}" destId="{40771645-280B-40FC-90E8-44A161325F57}" srcOrd="0" destOrd="0" presId="urn:microsoft.com/office/officeart/2005/8/layout/pyramid2"/>
    <dgm:cxn modelId="{E4161D97-4933-4E33-AB40-4E8E11B5EDDB}" type="presParOf" srcId="{A122CB28-302E-4DC4-B357-66140AFBB2C7}" destId="{F30E0952-8748-475E-AC6A-71D17DCF49C8}" srcOrd="1" destOrd="0" presId="urn:microsoft.com/office/officeart/2005/8/layout/pyramid2"/>
    <dgm:cxn modelId="{880DC9CE-4145-4824-8F0B-BED69024A407}" type="presParOf" srcId="{F30E0952-8748-475E-AC6A-71D17DCF49C8}" destId="{9AD06C37-25A7-4633-B5F4-2515A37BA489}" srcOrd="0" destOrd="0" presId="urn:microsoft.com/office/officeart/2005/8/layout/pyramid2"/>
    <dgm:cxn modelId="{E804D616-98EB-4CE4-8591-ADC432C230C5}" type="presParOf" srcId="{F30E0952-8748-475E-AC6A-71D17DCF49C8}" destId="{425468CF-B16A-4EE6-BC13-02EFA3441EAA}" srcOrd="1" destOrd="0" presId="urn:microsoft.com/office/officeart/2005/8/layout/pyramid2"/>
    <dgm:cxn modelId="{9F492AAE-A1A9-42F1-AF0B-152F5EAA1203}" type="presParOf" srcId="{F30E0952-8748-475E-AC6A-71D17DCF49C8}" destId="{CB1D0175-D6BA-4400-B682-25CCE2BBF207}" srcOrd="2" destOrd="0" presId="urn:microsoft.com/office/officeart/2005/8/layout/pyramid2"/>
    <dgm:cxn modelId="{8B1CF3AC-5890-4AB0-A18A-472FF1D2A3F4}" type="presParOf" srcId="{F30E0952-8748-475E-AC6A-71D17DCF49C8}" destId="{5B286BC5-8BC8-4705-AF5F-D44EA75167F1}" srcOrd="3" destOrd="0" presId="urn:microsoft.com/office/officeart/2005/8/layout/pyramid2"/>
    <dgm:cxn modelId="{393D1E13-5B30-4BDE-BDFF-949BFB469BB1}" type="presParOf" srcId="{F30E0952-8748-475E-AC6A-71D17DCF49C8}" destId="{DF67F414-E91E-42F5-BD8F-F280AF671E02}" srcOrd="4" destOrd="0" presId="urn:microsoft.com/office/officeart/2005/8/layout/pyramid2"/>
    <dgm:cxn modelId="{98751336-2BF5-4F6D-B51E-0AD5F6BDE74F}" type="presParOf" srcId="{F30E0952-8748-475E-AC6A-71D17DCF49C8}" destId="{5CBAF08A-D640-4BCD-9C64-E5746473ADFD}" srcOrd="5" destOrd="0" presId="urn:microsoft.com/office/officeart/2005/8/layout/pyramid2"/>
    <dgm:cxn modelId="{C3442FC7-A51E-431B-A28E-E2E9DC6FB23D}" type="presParOf" srcId="{F30E0952-8748-475E-AC6A-71D17DCF49C8}" destId="{DDF4456B-504B-489E-B527-39B8CAA8EDE4}" srcOrd="6" destOrd="0" presId="urn:microsoft.com/office/officeart/2005/8/layout/pyramid2"/>
    <dgm:cxn modelId="{F9FA0F79-C9B2-4BDB-A787-657B0C06C20B}" type="presParOf" srcId="{F30E0952-8748-475E-AC6A-71D17DCF49C8}" destId="{A266E8A7-10CB-4CE9-8FD2-84EB388E3435}" srcOrd="7" destOrd="0" presId="urn:microsoft.com/office/officeart/2005/8/layout/pyramid2"/>
    <dgm:cxn modelId="{111FCBA3-AE5D-4459-B4D0-D9FE19C46939}" type="presParOf" srcId="{F30E0952-8748-475E-AC6A-71D17DCF49C8}" destId="{2B25FA18-979D-49D2-99A1-780AC30B6394}" srcOrd="8" destOrd="0" presId="urn:microsoft.com/office/officeart/2005/8/layout/pyramid2"/>
    <dgm:cxn modelId="{DBD1D43E-E366-4FE4-8F31-3A7134996025}" type="presParOf" srcId="{F30E0952-8748-475E-AC6A-71D17DCF49C8}" destId="{8E146551-369D-40AC-9E0D-8E94A89A257F}" srcOrd="9" destOrd="0" presId="urn:microsoft.com/office/officeart/2005/8/layout/pyramid2"/>
    <dgm:cxn modelId="{791F05DE-0039-4525-956F-408E0B830490}" type="presParOf" srcId="{F30E0952-8748-475E-AC6A-71D17DCF49C8}" destId="{D18C389E-417E-40A4-AD98-CA41EFB3C45F}" srcOrd="10" destOrd="0" presId="urn:microsoft.com/office/officeart/2005/8/layout/pyramid2"/>
    <dgm:cxn modelId="{AE2C37B9-29C1-4CC6-93DC-82CEB8D61F4C}" type="presParOf" srcId="{F30E0952-8748-475E-AC6A-71D17DCF49C8}" destId="{549A1784-2BAA-403A-A25C-40BC3A8C0A16}" srcOrd="11" destOrd="0" presId="urn:microsoft.com/office/officeart/2005/8/layout/pyramid2"/>
    <dgm:cxn modelId="{A4544AEE-ED79-4D8F-B181-B2053B5DF7F9}" type="presParOf" srcId="{F30E0952-8748-475E-AC6A-71D17DCF49C8}" destId="{27A6E11E-84C1-4466-93D6-F4EE6A023F01}" srcOrd="12" destOrd="0" presId="urn:microsoft.com/office/officeart/2005/8/layout/pyramid2"/>
    <dgm:cxn modelId="{E22D5330-FD8E-402C-80A2-2EC39C8D2F91}" type="presParOf" srcId="{F30E0952-8748-475E-AC6A-71D17DCF49C8}" destId="{BD212554-0E8E-4AF4-A876-84D4B6649099}" srcOrd="13" destOrd="0" presId="urn:microsoft.com/office/officeart/2005/8/layout/pyramid2"/>
    <dgm:cxn modelId="{31E55142-4360-434C-949B-4C95DE528B3C}" type="presParOf" srcId="{F30E0952-8748-475E-AC6A-71D17DCF49C8}" destId="{BE51F433-A183-4E6D-89FF-2961D1C1D20A}" srcOrd="14" destOrd="0" presId="urn:microsoft.com/office/officeart/2005/8/layout/pyramid2"/>
    <dgm:cxn modelId="{B1B018C9-F27B-4F5E-A2E2-D8F847C8D78F}" type="presParOf" srcId="{F30E0952-8748-475E-AC6A-71D17DCF49C8}" destId="{4E34B139-7C53-4988-AF8E-EE2991DFADC0}" srcOrd="15" destOrd="0" presId="urn:microsoft.com/office/officeart/2005/8/layout/pyramid2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2FD27-1BD1-48EF-A063-E76AA1D19511}">
      <dsp:nvSpPr>
        <dsp:cNvPr id="0" name=""/>
        <dsp:cNvSpPr/>
      </dsp:nvSpPr>
      <dsp:spPr>
        <a:xfrm>
          <a:off x="3208457" y="789155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9731C7-052A-4D34-80DF-7288A60F48F3}">
      <dsp:nvSpPr>
        <dsp:cNvPr id="0" name=""/>
        <dsp:cNvSpPr/>
      </dsp:nvSpPr>
      <dsp:spPr>
        <a:xfrm>
          <a:off x="2884943" y="131046"/>
          <a:ext cx="1849339" cy="6120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 «подготовительные»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(или языковые), способствующие формированию речевых навыков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2884943" y="131046"/>
        <a:ext cx="1849339" cy="612067"/>
      </dsp:txXfrm>
    </dsp:sp>
    <dsp:sp modelId="{62EC172E-6EB6-4C6B-BB61-196BE25A3A28}">
      <dsp:nvSpPr>
        <dsp:cNvPr id="0" name=""/>
        <dsp:cNvSpPr/>
      </dsp:nvSpPr>
      <dsp:spPr>
        <a:xfrm>
          <a:off x="3566805" y="996071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B9064A-D591-48CE-A1BF-D0A1D14CAA4E}">
      <dsp:nvSpPr>
        <dsp:cNvPr id="0" name=""/>
        <dsp:cNvSpPr/>
      </dsp:nvSpPr>
      <dsp:spPr>
        <a:xfrm>
          <a:off x="4752712" y="681044"/>
          <a:ext cx="1307810" cy="8233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фонетические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4752712" y="681044"/>
        <a:ext cx="1307810" cy="823365"/>
      </dsp:txXfrm>
    </dsp:sp>
    <dsp:sp modelId="{ACAB92F5-BEDC-4021-B56E-A5BD068E5B68}">
      <dsp:nvSpPr>
        <dsp:cNvPr id="0" name=""/>
        <dsp:cNvSpPr/>
      </dsp:nvSpPr>
      <dsp:spPr>
        <a:xfrm>
          <a:off x="3566805" y="1409901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B937E8-501F-4740-B801-56D70886EFBC}">
      <dsp:nvSpPr>
        <dsp:cNvPr id="0" name=""/>
        <dsp:cNvSpPr/>
      </dsp:nvSpPr>
      <dsp:spPr>
        <a:xfrm>
          <a:off x="4752712" y="1908932"/>
          <a:ext cx="1307810" cy="9200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200" b="1" kern="1200" dirty="0" smtClean="0">
              <a:solidFill>
                <a:srgbClr val="0000FF"/>
              </a:solidFill>
            </a:rPr>
            <a:t>лексические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4752712" y="1908932"/>
        <a:ext cx="1307810" cy="920021"/>
      </dsp:txXfrm>
    </dsp:sp>
    <dsp:sp modelId="{A136C3B1-DE49-4EDA-AD83-15219ABC0908}">
      <dsp:nvSpPr>
        <dsp:cNvPr id="0" name=""/>
        <dsp:cNvSpPr/>
      </dsp:nvSpPr>
      <dsp:spPr>
        <a:xfrm>
          <a:off x="3208457" y="1617175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53D595-C2CA-43FE-8A48-993F1363762F}">
      <dsp:nvSpPr>
        <dsp:cNvPr id="0" name=""/>
        <dsp:cNvSpPr/>
      </dsp:nvSpPr>
      <dsp:spPr>
        <a:xfrm>
          <a:off x="3070454" y="2793155"/>
          <a:ext cx="1380031" cy="7517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грамматические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3070454" y="2793155"/>
        <a:ext cx="1380031" cy="751768"/>
      </dsp:txXfrm>
    </dsp:sp>
    <dsp:sp modelId="{5D9E66FD-A4D2-44EE-849E-4B4A9F55C16F}">
      <dsp:nvSpPr>
        <dsp:cNvPr id="0" name=""/>
        <dsp:cNvSpPr/>
      </dsp:nvSpPr>
      <dsp:spPr>
        <a:xfrm>
          <a:off x="2850109" y="1409901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BB50CDF-CAD4-4D53-BDFF-A14E056FDB82}">
      <dsp:nvSpPr>
        <dsp:cNvPr id="0" name=""/>
        <dsp:cNvSpPr/>
      </dsp:nvSpPr>
      <dsp:spPr>
        <a:xfrm>
          <a:off x="1460417" y="1908932"/>
          <a:ext cx="1307810" cy="9200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</a:rPr>
            <a:t>орфографические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1460417" y="1908932"/>
        <a:ext cx="1307810" cy="920021"/>
      </dsp:txXfrm>
    </dsp:sp>
    <dsp:sp modelId="{B30AC0FE-6424-47B0-B17F-885ED7E53187}">
      <dsp:nvSpPr>
        <dsp:cNvPr id="0" name=""/>
        <dsp:cNvSpPr/>
      </dsp:nvSpPr>
      <dsp:spPr>
        <a:xfrm>
          <a:off x="2850109" y="996071"/>
          <a:ext cx="1104025" cy="1104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11632D-258A-49FA-9721-4EF0F9E71450}">
      <dsp:nvSpPr>
        <dsp:cNvPr id="0" name=""/>
        <dsp:cNvSpPr/>
      </dsp:nvSpPr>
      <dsp:spPr>
        <a:xfrm>
          <a:off x="1460417" y="681044"/>
          <a:ext cx="1307810" cy="9200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 </a:t>
          </a:r>
          <a:r>
            <a:rPr lang="ru-RU" sz="1200" b="1" kern="1200" dirty="0" smtClean="0">
              <a:solidFill>
                <a:srgbClr val="0000FF"/>
              </a:solidFill>
            </a:rPr>
            <a:t>творческие, способствующие дальнейшему развитию речевых навыков и умений</a:t>
          </a:r>
          <a:endParaRPr lang="ru-RU" sz="1200" kern="1200" dirty="0">
            <a:solidFill>
              <a:srgbClr val="0000FF"/>
            </a:solidFill>
          </a:endParaRPr>
        </a:p>
      </dsp:txBody>
      <dsp:txXfrm>
        <a:off x="1460417" y="681044"/>
        <a:ext cx="1307810" cy="920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845C-2770-4B83-9DB9-D633D67B0C75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08E44-35DA-45AF-A275-C8903D1F6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7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08E44-35DA-45AF-A275-C8903D1F60D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3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960" dirty="0" smtClean="0">
                <a:solidFill>
                  <a:srgbClr val="0070C0"/>
                </a:solidFill>
              </a:rPr>
              <a:t>«Технологии реализации </a:t>
            </a:r>
            <a:r>
              <a:rPr lang="ru-RU" sz="2960" dirty="0" err="1" smtClean="0">
                <a:solidFill>
                  <a:srgbClr val="0070C0"/>
                </a:solidFill>
              </a:rPr>
              <a:t>компетентностного</a:t>
            </a:r>
            <a:r>
              <a:rPr lang="ru-RU" sz="2960" dirty="0" smtClean="0">
                <a:solidFill>
                  <a:srgbClr val="0070C0"/>
                </a:solidFill>
              </a:rPr>
              <a:t> подхода в обучении школьников </a:t>
            </a:r>
            <a:r>
              <a:rPr lang="ru-RU" sz="2960" dirty="0" smtClean="0">
                <a:solidFill>
                  <a:srgbClr val="0070C0"/>
                </a:solidFill>
              </a:rPr>
              <a:t>иностранному </a:t>
            </a:r>
            <a:r>
              <a:rPr lang="ru-RU" sz="2960" dirty="0" smtClean="0">
                <a:solidFill>
                  <a:srgbClr val="0070C0"/>
                </a:solidFill>
              </a:rPr>
              <a:t>языку в рамках ФГОС»</a:t>
            </a:r>
            <a:endParaRPr lang="ru-RU" sz="296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О.А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Булатошкина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60332" cy="7257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Групповой метод обучения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810" y="980728"/>
            <a:ext cx="8366670" cy="532859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дает возможность чаще вступать в коммуникацию с другими членами группы, формулировать свою позицию, согласовывать действия, что может способствовать развитию сотрудничества, межличностной компетентности, коммуникативной культуре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94" y="2204864"/>
            <a:ext cx="3775058" cy="1584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71241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998017"/>
            <a:ext cx="4120607" cy="2179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916832"/>
            <a:ext cx="3551941" cy="19979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6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88324" cy="79776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FF0066"/>
                </a:solidFill>
              </a:rPr>
              <a:t>Проблемный метод обучения</a:t>
            </a:r>
            <a:br>
              <a:rPr lang="ru-RU" dirty="0">
                <a:solidFill>
                  <a:srgbClr val="FF0066"/>
                </a:solidFill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60486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kern="0" dirty="0">
                <a:solidFill>
                  <a:srgbClr val="0000FF"/>
                </a:solidFill>
              </a:rPr>
              <a:t>Данная технология </a:t>
            </a:r>
            <a:r>
              <a:rPr lang="ru-RU" kern="0" dirty="0" smtClean="0">
                <a:solidFill>
                  <a:srgbClr val="0000FF"/>
                </a:solidFill>
              </a:rPr>
              <a:t>способствует </a:t>
            </a:r>
            <a:r>
              <a:rPr lang="ru-RU" kern="0" dirty="0">
                <a:solidFill>
                  <a:srgbClr val="0000FF"/>
                </a:solidFill>
              </a:rPr>
              <a:t>эффективному развитию самостоятельной работы учащихся, принятию ими </a:t>
            </a:r>
            <a:r>
              <a:rPr lang="ru-RU" kern="0" dirty="0" smtClean="0">
                <a:solidFill>
                  <a:srgbClr val="0000FF"/>
                </a:solidFill>
              </a:rPr>
              <a:t>личных </a:t>
            </a:r>
            <a:r>
              <a:rPr lang="ru-RU" kern="0" dirty="0">
                <a:solidFill>
                  <a:srgbClr val="0000FF"/>
                </a:solidFill>
              </a:rPr>
              <a:t>решений по той или иной проблеме, приобретения навыков и умений самостоятельного высказывания на иностранном </a:t>
            </a:r>
            <a:r>
              <a:rPr lang="ru-RU" kern="0" dirty="0" smtClean="0">
                <a:solidFill>
                  <a:srgbClr val="0000FF"/>
                </a:solidFill>
              </a:rPr>
              <a:t>языке, осмыслению и рефлексии приобретенных знаний.</a:t>
            </a:r>
          </a:p>
          <a:p>
            <a:pPr algn="ctr"/>
            <a:endParaRPr lang="ru-RU" kern="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4742"/>
            <a:ext cx="3806533" cy="2251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63" y="4463186"/>
            <a:ext cx="4142379" cy="2394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4"/>
            <a:ext cx="3883159" cy="2184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4" y="2185481"/>
            <a:ext cx="4342642" cy="2107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9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880" cy="1008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Методические приемы для создания проблемных ситуаций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064896" cy="403244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Формулирование проблемы учителем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Чтение текста учеником по предложенной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проблеме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Ответы на вопросы учащихся по содержанию текста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Ответы на проблемные вопросы учителя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Высказывание собственного мнения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Постановка собственных вопросов учащимся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Ответы на вопросы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Аргументированное высказывание по теме обсуждения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9).</a:t>
            </a: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Обсуждение проблемы в группе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10).Коллективное обсуждение.</a:t>
            </a:r>
          </a:p>
          <a:p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11).Рефлексивный анализ.</a:t>
            </a:r>
            <a:endParaRPr lang="ru-RU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Проблемный метод формирует творческие умения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*вести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дискуссию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*слышать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слуш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собеседника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*отстаивать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свою точку зрения,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аргументируя высказывание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*находить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компромисс с собеседником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*доходчиво, четко, убедительно 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излагать свою мысль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*находить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одно, а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вариантов решения проблемы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88324" cy="7257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Технология развивающего обучения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44308" cy="54006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Данная технология </a:t>
            </a:r>
            <a:r>
              <a:rPr lang="ru-RU" dirty="0">
                <a:solidFill>
                  <a:srgbClr val="0000FF"/>
                </a:solidFill>
              </a:rPr>
              <a:t>развития творческих качеств личности и применяется она учителями </a:t>
            </a:r>
            <a:r>
              <a:rPr lang="ru-RU" dirty="0" smtClean="0">
                <a:solidFill>
                  <a:srgbClr val="0000FF"/>
                </a:solidFill>
              </a:rPr>
              <a:t>уже </a:t>
            </a:r>
            <a:r>
              <a:rPr lang="ru-RU" dirty="0">
                <a:solidFill>
                  <a:srgbClr val="0000FF"/>
                </a:solidFill>
              </a:rPr>
              <a:t>с начального этапа обучения.</a:t>
            </a:r>
          </a:p>
          <a:p>
            <a:pPr marL="0" indent="0" algn="ctr"/>
            <a:r>
              <a:rPr lang="ru-RU" dirty="0" smtClean="0">
                <a:solidFill>
                  <a:srgbClr val="0000FF"/>
                </a:solidFill>
              </a:rPr>
              <a:t>*позволяет </a:t>
            </a:r>
            <a:r>
              <a:rPr lang="ru-RU" dirty="0">
                <a:solidFill>
                  <a:srgbClr val="0000FF"/>
                </a:solidFill>
              </a:rPr>
              <a:t>обеспечивать продвижение в изучении материала  быстрыми темпами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</a:p>
          <a:p>
            <a:pPr marL="0" indent="0" algn="ctr"/>
            <a:r>
              <a:rPr lang="ru-RU" dirty="0" smtClean="0">
                <a:solidFill>
                  <a:srgbClr val="0000FF"/>
                </a:solidFill>
              </a:rPr>
              <a:t>*формирует </a:t>
            </a:r>
            <a:r>
              <a:rPr lang="ru-RU" dirty="0">
                <a:solidFill>
                  <a:srgbClr val="0000FF"/>
                </a:solidFill>
              </a:rPr>
              <a:t>у школьников познавательный интерес. Благодаря гибкой структуре </a:t>
            </a:r>
            <a:r>
              <a:rPr lang="ru-RU" dirty="0" smtClean="0">
                <a:solidFill>
                  <a:srgbClr val="0000FF"/>
                </a:solidFill>
              </a:rPr>
              <a:t>занятия, </a:t>
            </a:r>
            <a:r>
              <a:rPr lang="ru-RU" dirty="0">
                <a:solidFill>
                  <a:srgbClr val="0000FF"/>
                </a:solidFill>
              </a:rPr>
              <a:t>выстраивается процесс познания </a:t>
            </a:r>
            <a:r>
              <a:rPr lang="ru-RU" dirty="0" smtClean="0">
                <a:solidFill>
                  <a:srgbClr val="0000FF"/>
                </a:solidFill>
              </a:rPr>
              <a:t>«от ученика». </a:t>
            </a:r>
          </a:p>
          <a:p>
            <a:pPr marL="0" indent="0" algn="ctr"/>
            <a:r>
              <a:rPr lang="ru-RU" dirty="0" smtClean="0">
                <a:solidFill>
                  <a:srgbClr val="0000FF"/>
                </a:solidFill>
              </a:rPr>
              <a:t>*Методическая </a:t>
            </a:r>
            <a:r>
              <a:rPr lang="ru-RU" dirty="0">
                <a:solidFill>
                  <a:srgbClr val="0000FF"/>
                </a:solidFill>
              </a:rPr>
              <a:t>цель </a:t>
            </a:r>
            <a:r>
              <a:rPr lang="ru-RU" dirty="0" smtClean="0">
                <a:solidFill>
                  <a:srgbClr val="0000FF"/>
                </a:solidFill>
              </a:rPr>
              <a:t>учебного занятия с </a:t>
            </a:r>
            <a:r>
              <a:rPr lang="ru-RU" dirty="0">
                <a:solidFill>
                  <a:srgbClr val="0000FF"/>
                </a:solidFill>
              </a:rPr>
              <a:t>применением данной технологии </a:t>
            </a:r>
            <a:r>
              <a:rPr lang="ru-RU" dirty="0" smtClean="0">
                <a:solidFill>
                  <a:srgbClr val="0000FF"/>
                </a:solidFill>
              </a:rPr>
              <a:t>создание </a:t>
            </a:r>
            <a:r>
              <a:rPr lang="ru-RU" dirty="0">
                <a:solidFill>
                  <a:srgbClr val="0000FF"/>
                </a:solidFill>
              </a:rPr>
              <a:t>условий для проявления познавательной активности </a:t>
            </a:r>
            <a:r>
              <a:rPr lang="ru-RU" dirty="0" smtClean="0">
                <a:solidFill>
                  <a:srgbClr val="0000FF"/>
                </a:solidFill>
              </a:rPr>
              <a:t>школьников.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dirty="0"/>
              <a:t> </a:t>
            </a:r>
          </a:p>
          <a:p>
            <a:r>
              <a:rPr lang="ru-RU" sz="3600" dirty="0"/>
              <a:t> </a:t>
            </a:r>
          </a:p>
          <a:p>
            <a:pPr algn="ctr">
              <a:spcBef>
                <a:spcPct val="50000"/>
              </a:spcBef>
            </a:pPr>
            <a:endParaRPr lang="ru-RU" sz="36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2" y="3501008"/>
            <a:ext cx="37124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2273052" cy="2609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943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Проектная технология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59688" cy="556873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Проект - это возможность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для школьников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выразить свои собственные идеи в удобной для них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форме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: изготовление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</a:rPr>
              <a:t>мультимедиапрезентаций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, стенгазет, открыток, проведение исследований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, демонстрация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поделок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с необходимыми комментариями, составление планов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выполнения работы по определенной проблеме.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Применение проектной методики позволяет создавать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непринужденную, исследовательскую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, творческую атмосферу, где каждый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участник проекта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вовлечен в активный познавательный процесс на основе методике сотрудничества.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2672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9804"/>
            <a:ext cx="4024829" cy="2391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22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принципы проектной </a:t>
            </a:r>
            <a:r>
              <a:rPr lang="ru-RU" b="1" dirty="0" smtClean="0">
                <a:solidFill>
                  <a:srgbClr val="FF0000"/>
                </a:solidFill>
              </a:rPr>
              <a:t>работы: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90307"/>
            <a:ext cx="7520940" cy="5723069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Вариативность.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Вариативность деятельности на уроке предполагает индивидуальную, парную и групповую формы работы. Что касается текста, то это могут быть диалоги, картины,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газеты, презентации, поделки, открытки, рефераты, сообщения в устной, письменной, графической, комбинированной форме (доклад с иллюстрациями).</a:t>
            </a:r>
            <a:endParaRPr lang="ru-RU" sz="1400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Учение с увлечением.  Адаптация заданий.</a:t>
            </a:r>
            <a:b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Учащиеся лучше и качественнее усваивают материал, если им интересен процесс обучения.</a:t>
            </a:r>
          </a:p>
          <a:p>
            <a:pPr>
              <a:spcBef>
                <a:spcPct val="50000"/>
              </a:spcBef>
            </a:pP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Удовольствие от учения 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– одно из главных условий эффективности обучения, поэтому в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учебном процессе используются игры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, шутки, загадки.</a:t>
            </a:r>
          </a:p>
          <a:p>
            <a:pPr>
              <a:spcBef>
                <a:spcPct val="50000"/>
              </a:spcBef>
            </a:pP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Личностный фактор.</a:t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</a:b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Посредством проектной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деятельности школьникам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предоставляется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 возможность думать, принимать решения самостоятельно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защищать свой проект, рассказывая 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о себе, 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 личных интересах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>, увлечениях</a:t>
            </a:r>
            <a:r>
              <a:rPr lang="ru-RU" sz="1400" dirty="0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  <a: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  <a:t/>
            </a:r>
            <a:br>
              <a:rPr lang="ru-RU" sz="1400" dirty="0">
                <a:solidFill>
                  <a:srgbClr val="003300"/>
                </a:solidFill>
                <a:latin typeface="Times New Roman" pitchFamily="18" charset="0"/>
              </a:rPr>
            </a:br>
            <a:endParaRPr lang="ru-RU" sz="1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0" y="4315335"/>
            <a:ext cx="3227357" cy="20659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53136"/>
            <a:ext cx="338437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27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91" y="129309"/>
            <a:ext cx="7558809" cy="785091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Технология обучения в сотрудничестве (групповой, Коллективный метод)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98" y="999385"/>
            <a:ext cx="8496944" cy="565079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Предлагает возможность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чаще вступать в коммуникацию с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участниками группы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формулировать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свое мнение, действовать согласованно. Данная технология способствует 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развитию сотрудничества, 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способов коммуникации и межличностной компетентности, формирует основные виды компетенций. </a:t>
            </a:r>
          </a:p>
          <a:p>
            <a:pPr algn="just"/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267200" cy="1809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99" y="4149080"/>
            <a:ext cx="3756146" cy="2473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3944004" cy="2375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240360" cy="20289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6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Принципы организации </a:t>
            </a:r>
            <a:r>
              <a:rPr lang="ru-RU" sz="2400" dirty="0" smtClean="0">
                <a:solidFill>
                  <a:srgbClr val="0000FF"/>
                </a:solidFill>
              </a:rPr>
              <a:t>групповой</a:t>
            </a:r>
            <a:r>
              <a:rPr lang="ru-RU" dirty="0" smtClean="0">
                <a:solidFill>
                  <a:srgbClr val="0000FF"/>
                </a:solidFill>
              </a:rPr>
              <a:t> деятельности: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520940" cy="564191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571500" indent="-571500">
              <a:lnSpc>
                <a:spcPct val="80000"/>
              </a:lnSpc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позитивная взаимосвязь (учитель </a:t>
            </a:r>
            <a:r>
              <a:rPr lang="ru-RU" dirty="0" smtClean="0">
                <a:solidFill>
                  <a:srgbClr val="FF0000"/>
                </a:solidFill>
              </a:rPr>
              <a:t>строит работу так, </a:t>
            </a:r>
            <a:r>
              <a:rPr lang="ru-RU" dirty="0">
                <a:solidFill>
                  <a:srgbClr val="FF0000"/>
                </a:solidFill>
              </a:rPr>
              <a:t>чтобы каждый </a:t>
            </a:r>
            <a:r>
              <a:rPr lang="ru-RU" dirty="0" smtClean="0">
                <a:solidFill>
                  <a:srgbClr val="FF0000"/>
                </a:solidFill>
              </a:rPr>
              <a:t>участник осознавал, </a:t>
            </a:r>
            <a:r>
              <a:rPr lang="ru-RU" dirty="0">
                <a:solidFill>
                  <a:srgbClr val="FF0000"/>
                </a:solidFill>
              </a:rPr>
              <a:t>что он связан с </a:t>
            </a:r>
            <a:r>
              <a:rPr lang="ru-RU" dirty="0" smtClean="0">
                <a:solidFill>
                  <a:srgbClr val="FF0000"/>
                </a:solidFill>
              </a:rPr>
              <a:t>другими, </a:t>
            </a:r>
            <a:r>
              <a:rPr lang="ru-RU" dirty="0">
                <a:solidFill>
                  <a:srgbClr val="FF0000"/>
                </a:solidFill>
              </a:rPr>
              <a:t>таким образом, что </a:t>
            </a:r>
            <a:r>
              <a:rPr lang="ru-RU" dirty="0" smtClean="0">
                <a:solidFill>
                  <a:srgbClr val="FF0000"/>
                </a:solidFill>
              </a:rPr>
              <a:t>успех должен быть достигнут всеми участниками группы)</a:t>
            </a:r>
            <a:endParaRPr lang="ru-RU" dirty="0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индивидуальная ответственность </a:t>
            </a:r>
            <a:r>
              <a:rPr lang="ru-RU" dirty="0" smtClean="0">
                <a:solidFill>
                  <a:srgbClr val="FF0000"/>
                </a:solidFill>
              </a:rPr>
              <a:t>(каждый участник группы должен понимать, что от его работы и успеха зависит общий успех – достижение группы)</a:t>
            </a:r>
            <a:endParaRPr lang="ru-RU" dirty="0">
              <a:solidFill>
                <a:srgbClr val="FF0000"/>
              </a:solidFill>
            </a:endParaRP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социальные </a:t>
            </a:r>
            <a:r>
              <a:rPr lang="ru-RU" dirty="0">
                <a:solidFill>
                  <a:srgbClr val="FF0000"/>
                </a:solidFill>
              </a:rPr>
              <a:t>навыки (учитель учит </a:t>
            </a:r>
            <a:r>
              <a:rPr lang="ru-RU" dirty="0" smtClean="0">
                <a:solidFill>
                  <a:srgbClr val="FF0000"/>
                </a:solidFill>
              </a:rPr>
              <a:t>школьников научиться быть лидером, принимать </a:t>
            </a:r>
            <a:r>
              <a:rPr lang="ru-RU" dirty="0">
                <a:solidFill>
                  <a:srgbClr val="FF0000"/>
                </a:solidFill>
              </a:rPr>
              <a:t>решения, </a:t>
            </a:r>
            <a:r>
              <a:rPr lang="ru-RU" dirty="0" smtClean="0">
                <a:solidFill>
                  <a:srgbClr val="FF0000"/>
                </a:solidFill>
              </a:rPr>
              <a:t>доверять друг другу, </a:t>
            </a:r>
            <a:r>
              <a:rPr lang="ru-RU" dirty="0">
                <a:solidFill>
                  <a:srgbClr val="FF0000"/>
                </a:solidFill>
              </a:rPr>
              <a:t>коммуникации и управлению конфликтами)</a:t>
            </a:r>
          </a:p>
          <a:p>
            <a:pPr marL="571500" indent="-571500">
              <a:lnSpc>
                <a:spcPct val="90000"/>
              </a:lnSpc>
              <a:buFontTx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 процесс групповой работы (учитель </a:t>
            </a:r>
            <a:r>
              <a:rPr lang="ru-RU" dirty="0" smtClean="0">
                <a:solidFill>
                  <a:srgbClr val="FF0000"/>
                </a:solidFill>
              </a:rPr>
              <a:t>создает атмосферу - </a:t>
            </a:r>
            <a:r>
              <a:rPr lang="ru-RU" dirty="0">
                <a:solidFill>
                  <a:srgbClr val="FF0000"/>
                </a:solidFill>
              </a:rPr>
              <a:t>необходимые условия, чтобы у </a:t>
            </a:r>
            <a:r>
              <a:rPr lang="ru-RU" dirty="0" smtClean="0">
                <a:solidFill>
                  <a:srgbClr val="FF0000"/>
                </a:solidFill>
              </a:rPr>
              <a:t>учащихся </a:t>
            </a:r>
            <a:r>
              <a:rPr lang="ru-RU" dirty="0">
                <a:solidFill>
                  <a:srgbClr val="FF0000"/>
                </a:solidFill>
              </a:rPr>
              <a:t>было время включиться в </a:t>
            </a:r>
            <a:r>
              <a:rPr lang="ru-RU" dirty="0" smtClean="0">
                <a:solidFill>
                  <a:srgbClr val="FF0000"/>
                </a:solidFill>
              </a:rPr>
              <a:t>групповую деятельность и достичь поставленных целей)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4165600"/>
            <a:ext cx="7130473" cy="2503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3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D60093"/>
                </a:solidFill>
              </a:rPr>
              <a:t>Критерии подбора участников группы:</a:t>
            </a:r>
            <a:endParaRPr lang="ru-RU" dirty="0">
              <a:solidFill>
                <a:srgbClr val="D6009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213613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14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44308" cy="443139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Муниципальное казенное общеобразовательное учреждение Венгеровская СОШ №2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село Венгерово, Венгеровский район, Новосибирская область, Россия</a:t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rgbClr val="0000FF"/>
                </a:solidFill>
              </a:rPr>
              <a:t/>
            </a:r>
            <a:br>
              <a:rPr lang="ru-RU" sz="2000" dirty="0">
                <a:solidFill>
                  <a:srgbClr val="0000FF"/>
                </a:solidFill>
              </a:rPr>
            </a:b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297" y="4941168"/>
            <a:ext cx="7520940" cy="1080121"/>
          </a:xfrm>
          <a:solidFill>
            <a:srgbClr val="FFFF00"/>
          </a:solidFill>
        </p:spPr>
        <p:txBody>
          <a:bodyPr/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Презентацию подготовила учитель иностранного языка (английский) первой квалификационной категории Ольга Александровна </a:t>
            </a:r>
            <a:r>
              <a:rPr lang="ru-RU" dirty="0" err="1" smtClean="0">
                <a:solidFill>
                  <a:srgbClr val="0000FF"/>
                </a:solidFill>
              </a:rPr>
              <a:t>Булатошкина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555998" cy="25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09" y="83127"/>
            <a:ext cx="7609615" cy="108065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2400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2400" dirty="0">
                <a:solidFill>
                  <a:srgbClr val="FF0000"/>
                </a:solidFill>
              </a:rPr>
              <a:t> образовательные </a:t>
            </a:r>
            <a:r>
              <a:rPr lang="ru-RU" sz="2400" dirty="0" smtClean="0">
                <a:solidFill>
                  <a:srgbClr val="FF0000"/>
                </a:solidFill>
              </a:rPr>
              <a:t>технологии на занятиях по английскому языку: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37117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Иностранный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язык   - серьёзный и сложный предмет. На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занятиях школьники должны многое узнавать,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запоминать, говорить, писать, читать, слушать и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синтезировать полученную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информацию, поэтому,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учителю необходимо 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уделять 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внимание и практиковать </a:t>
            </a:r>
            <a:r>
              <a:rPr lang="ru-RU" dirty="0" err="1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технологии.</a:t>
            </a:r>
            <a:endParaRPr lang="ru-RU" dirty="0">
              <a:solidFill>
                <a:srgbClr val="0070C0"/>
              </a:solidFill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каждом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занятии мы проводим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физкультминутки, игровые паузы (драматизация диалогов,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стихотворений),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зрительную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гимнастику, эмоциональную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разгрузку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Смена видов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деятельности учащихся  способствует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развитию мыслительных операций,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функций памяти </a:t>
            </a:r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снятию эмоционального и физического напряжения.</a:t>
            </a:r>
            <a:endParaRPr lang="ru-RU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/>
            <a:r>
              <a:rPr lang="ru-RU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endParaRPr lang="ru-RU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82" y="3886339"/>
            <a:ext cx="3776146" cy="2405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9" y="4365104"/>
            <a:ext cx="3240360" cy="193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04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2960" y="-369455"/>
            <a:ext cx="7520940" cy="3140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910" y="184728"/>
            <a:ext cx="8617272" cy="68446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/>
            <a:r>
              <a:rPr lang="ru-RU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Важно отметить, что одним </a:t>
            </a:r>
            <a:r>
              <a:rPr lang="ru-RU" sz="14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из самых </a:t>
            </a:r>
            <a:r>
              <a:rPr lang="ru-RU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значимых </a:t>
            </a:r>
            <a:r>
              <a:rPr lang="ru-RU" sz="1400" dirty="0" err="1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здоровьесберегающих</a:t>
            </a:r>
            <a:r>
              <a:rPr lang="ru-RU" sz="14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действий- это создание у детей положительной эмоциональной настроенности на </a:t>
            </a:r>
            <a:r>
              <a:rPr lang="ru-RU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занятиях. </a:t>
            </a:r>
            <a:endParaRPr lang="ru-RU" sz="1400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Позитивные </a:t>
            </a:r>
            <a:r>
              <a:rPr lang="ru-RU" sz="140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эмоции способны полностью снимать последствия отрицательных воздействий на организм школьника. Учитель должен стремиться вызывать положительное отношение к </a:t>
            </a:r>
            <a:r>
              <a:rPr lang="ru-RU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предмету, мотивируя учащихся на дальнейшее освоение предмета. </a:t>
            </a:r>
          </a:p>
          <a:p>
            <a:pPr algn="ctr"/>
            <a:endParaRPr lang="ru-RU" dirty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49268"/>
            <a:ext cx="42672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4" y="1412776"/>
            <a:ext cx="3897746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798" y="4653136"/>
            <a:ext cx="426720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3933056"/>
            <a:ext cx="31403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04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91" y="36945"/>
            <a:ext cx="7660409" cy="108065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2400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элементов икт на занятиях по английскому языку: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352928" cy="5568732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Позитивные моменты данной технологии и использования компьютера в процессе обучения иностранным языкам:</a:t>
            </a: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Адекватная мотивация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учащихся </a:t>
            </a: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Синтез информации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Анализ информации;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Индивидуальность обучения; </a:t>
            </a: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Оперирование большими объемами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информации и усвоение необходимого материала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Неограниченное количество обращений к заданиям;</a:t>
            </a:r>
          </a:p>
          <a:p>
            <a:pPr algn="just">
              <a:lnSpc>
                <a:spcPct val="90000"/>
              </a:lnSpc>
              <a:buClr>
                <a:srgbClr val="F38F17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Адаптивность - возможность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использования </a:t>
            </a: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средств предоставления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информации - текста, звука, графики, мультипликации,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видео комплексно.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53136"/>
            <a:ext cx="369113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99709"/>
            <a:ext cx="3960440" cy="199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09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Источники информации: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just">
              <a:buFontTx/>
              <a:buChar char="-"/>
            </a:pPr>
            <a:r>
              <a:rPr lang="ru-RU" b="0" dirty="0" smtClean="0">
                <a:solidFill>
                  <a:srgbClr val="0000FF"/>
                </a:solidFill>
              </a:rPr>
              <a:t>Фото из личного архива автора презентации;</a:t>
            </a:r>
          </a:p>
          <a:p>
            <a:pPr algn="just">
              <a:buFontTx/>
              <a:buChar char="-"/>
            </a:pPr>
            <a:r>
              <a:rPr lang="ru-RU" b="0" dirty="0" err="1">
                <a:solidFill>
                  <a:srgbClr val="0000FF"/>
                </a:solidFill>
              </a:rPr>
              <a:t>Селевко</a:t>
            </a:r>
            <a:r>
              <a:rPr lang="ru-RU" b="0" dirty="0">
                <a:solidFill>
                  <a:srgbClr val="0000FF"/>
                </a:solidFill>
              </a:rPr>
              <a:t> Г.К. Современные образовательные технологии: Учебное пособие. – М.: Народное образование, 1998. – 256 с</a:t>
            </a:r>
            <a:r>
              <a:rPr lang="ru-RU" b="0" dirty="0" smtClean="0">
                <a:solidFill>
                  <a:srgbClr val="0000FF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ru-RU" b="0" dirty="0" err="1">
                <a:solidFill>
                  <a:srgbClr val="0000FF"/>
                </a:solidFill>
              </a:rPr>
              <a:t>Кукушин</a:t>
            </a:r>
            <a:r>
              <a:rPr lang="ru-RU" b="0" dirty="0">
                <a:solidFill>
                  <a:srgbClr val="0000FF"/>
                </a:solidFill>
              </a:rPr>
              <a:t> В. Педагогические технологии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Педагогическая Технология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*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</a:rPr>
              <a:t>Педагогическая 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технология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- это такое построение деятельности педагога, в которой все входящие в него действия представлены в определённой последовательности и целостности, а выполнение предполагает достижение необходимого результата и имеет прогнозируемый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характер.</a:t>
            </a: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* 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</a:rPr>
              <a:t>Педагогическая 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технология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разрабатывается под конкретный педагогический замысел, в основе её лежат определённые ценностные ориентации и целевые установки, которые должны воплотиться в ожидаемом результате.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*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</a:rPr>
              <a:t>Технологическая 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цепочка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</a:rPr>
              <a:t>педагогических действий выстраивается строго в соответствии с поставленной целью и должна гарантировать всем школьникам достижение и прочное усвоение уровня государственного стандарта образования.</a:t>
            </a:r>
          </a:p>
          <a:p>
            <a:pPr marL="0" indent="0" algn="just">
              <a:lnSpc>
                <a:spcPct val="120000"/>
              </a:lnSpc>
              <a:spcBef>
                <a:spcPct val="50000"/>
              </a:spcBef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</a:rPr>
              <a:t>* </a:t>
            </a: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</a:rPr>
              <a:t>Обязательной </a:t>
            </a: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частью педагогической технологии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являются соответствующие данной стратегии обучения диагностические процедуры, содержащие критерии, показатели и инструментарий измерения результатов деятельности</a:t>
            </a:r>
            <a:r>
              <a:rPr lang="ru-RU" sz="14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16316" cy="725760"/>
          </a:xfrm>
        </p:spPr>
        <p:txBody>
          <a:bodyPr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800" b="1" cap="none" dirty="0" smtClean="0">
                <a:solidFill>
                  <a:srgbClr val="003300"/>
                </a:solidFill>
                <a:latin typeface="Times New Roman" pitchFamily="18" charset="0"/>
                <a:ea typeface="+mn-ea"/>
                <a:cs typeface="Arial" pitchFamily="34" charset="0"/>
              </a:rPr>
              <a:t/>
            </a:r>
            <a:br>
              <a:rPr lang="ru-RU" sz="1800" b="1" cap="none" dirty="0" smtClean="0">
                <a:solidFill>
                  <a:srgbClr val="0033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r>
              <a:rPr lang="ru-RU" sz="1800" b="1" cap="none" dirty="0" smtClean="0">
                <a:solidFill>
                  <a:srgbClr val="C0162E"/>
                </a:solidFill>
                <a:latin typeface="Times New Roman" pitchFamily="18" charset="0"/>
                <a:ea typeface="+mn-ea"/>
                <a:cs typeface="Arial" pitchFamily="34" charset="0"/>
              </a:rPr>
              <a:t>педагогические технологии при обучении иностранному языку,  применяемые </a:t>
            </a:r>
            <a:r>
              <a:rPr lang="ru-RU" sz="1800" b="1" cap="none" dirty="0">
                <a:solidFill>
                  <a:srgbClr val="C0162E"/>
                </a:solidFill>
                <a:latin typeface="Times New Roman" pitchFamily="18" charset="0"/>
                <a:ea typeface="+mn-ea"/>
                <a:cs typeface="Arial" pitchFamily="34" charset="0"/>
              </a:rPr>
              <a:t>в образовательном процессе, </a:t>
            </a:r>
            <a:r>
              <a:rPr lang="ru-RU" sz="1800" b="1" cap="none" dirty="0" smtClean="0">
                <a:solidFill>
                  <a:srgbClr val="C0162E"/>
                </a:solidFill>
                <a:latin typeface="Times New Roman" pitchFamily="18" charset="0"/>
                <a:ea typeface="+mn-ea"/>
                <a:cs typeface="Arial" pitchFamily="34" charset="0"/>
              </a:rPr>
              <a:t>учителями </a:t>
            </a:r>
            <a:r>
              <a:rPr lang="ru-RU" sz="1800" b="1" cap="none" dirty="0">
                <a:solidFill>
                  <a:srgbClr val="C0162E"/>
                </a:solidFill>
                <a:latin typeface="Times New Roman" pitchFamily="18" charset="0"/>
                <a:ea typeface="+mn-ea"/>
                <a:cs typeface="Arial" pitchFamily="34" charset="0"/>
              </a:rPr>
              <a:t>нашей </a:t>
            </a:r>
            <a:r>
              <a:rPr lang="ru-RU" sz="1800" b="1" cap="none" dirty="0" smtClean="0">
                <a:solidFill>
                  <a:srgbClr val="C0162E"/>
                </a:solidFill>
                <a:latin typeface="Times New Roman" pitchFamily="18" charset="0"/>
                <a:ea typeface="+mn-ea"/>
                <a:cs typeface="Arial" pitchFamily="34" charset="0"/>
              </a:rPr>
              <a:t>школы: </a:t>
            </a:r>
            <a:r>
              <a:rPr lang="ru-RU" sz="1800" b="1" cap="none" dirty="0">
                <a:solidFill>
                  <a:srgbClr val="003300"/>
                </a:solidFill>
                <a:latin typeface="Times New Roman" pitchFamily="18" charset="0"/>
                <a:ea typeface="+mn-ea"/>
                <a:cs typeface="Arial" pitchFamily="34" charset="0"/>
              </a:rPr>
              <a:t/>
            </a:r>
            <a:br>
              <a:rPr lang="ru-RU" sz="1800" b="1" cap="none" dirty="0">
                <a:solidFill>
                  <a:srgbClr val="003300"/>
                </a:solidFill>
                <a:latin typeface="Times New Roman" pitchFamily="18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836712"/>
            <a:ext cx="7444308" cy="424847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 algn="ctr" rtl="0"/>
            <a:r>
              <a:rPr lang="ru-RU" sz="1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Развивающее обучение</a:t>
            </a:r>
            <a:endParaRPr lang="ru-RU" sz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обучение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Коммуникативное обучение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Коллективная система обучения (КСО)</a:t>
            </a:r>
            <a:endParaRPr lang="ru-RU" sz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Обучение в сотрудничестве (командная, групповая работа)</a:t>
            </a:r>
            <a:endParaRPr lang="ru-RU" sz="1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Исследовательский  метод  в обучении</a:t>
            </a:r>
            <a:endParaRPr lang="ru-RU" sz="1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Проектные методы обучения</a:t>
            </a:r>
            <a:endParaRPr lang="ru-RU" sz="12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Педагогика сотрудничества</a:t>
            </a:r>
            <a:endParaRPr lang="ru-RU" sz="1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индивидуализации обучения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разноуровнего</a:t>
            </a:r>
            <a:r>
              <a:rPr lang="ru-RU" sz="1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обучения</a:t>
            </a:r>
            <a:endParaRPr lang="ru-RU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Технология использования в обучении игровых методов: ролевых, деловых  и другие   видов обучающих игр</a:t>
            </a:r>
            <a:endParaRPr lang="ru-RU" sz="12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rtl="0"/>
            <a:r>
              <a:rPr lang="ru-RU" sz="1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</a:t>
            </a:r>
            <a:endParaRPr lang="ru-RU" sz="12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188640"/>
            <a:ext cx="7521575" cy="725760"/>
          </a:xfrm>
        </p:spPr>
        <p:txBody>
          <a:bodyPr/>
          <a:lstStyle/>
          <a:p>
            <a:pPr marL="342900" lvl="0" indent="-342900" algn="ctr">
              <a:spcBef>
                <a:spcPts val="800"/>
              </a:spcBef>
            </a:pPr>
            <a:r>
              <a:rPr lang="ru-RU" sz="2000" b="1" cap="none" dirty="0">
                <a:solidFill>
                  <a:srgbClr val="CC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Технология использования в обучении игровых методов: ролевых, деловых  и другие   видов обучающих игр</a:t>
            </a:r>
            <a:br>
              <a:rPr lang="ru-RU" sz="2000" b="1" cap="none" dirty="0">
                <a:solidFill>
                  <a:srgbClr val="CC33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000" dirty="0">
              <a:solidFill>
                <a:srgbClr val="CC3300"/>
              </a:solidFill>
            </a:endParaRPr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822325" y="1100138"/>
            <a:ext cx="7521575" cy="3579812"/>
            <a:chOff x="576" y="1019"/>
            <a:chExt cx="3867" cy="688"/>
          </a:xfrm>
        </p:grpSpPr>
        <p:cxnSp>
          <p:nvCxnSpPr>
            <p:cNvPr id="1028" name="_s1028"/>
            <p:cNvCxnSpPr>
              <a:cxnSpLocks noChangeShapeType="1"/>
              <a:stCxn id="10" idx="0"/>
              <a:endCxn id="6" idx="2"/>
            </p:cNvCxnSpPr>
            <p:nvPr/>
          </p:nvCxnSpPr>
          <p:spPr bwMode="auto">
            <a:xfrm rot="5400000" flipH="1">
              <a:off x="3204" y="612"/>
              <a:ext cx="112" cy="1502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>
              <a:off x="2704" y="1112"/>
              <a:ext cx="112" cy="501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>
              <a:off x="2204" y="1113"/>
              <a:ext cx="112" cy="499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1703" y="612"/>
              <a:ext cx="112" cy="1501"/>
            </a:xfrm>
            <a:prstGeom prst="bentConnector3">
              <a:avLst>
                <a:gd name="adj1" fmla="val 12329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2"/>
            <p:cNvSpPr>
              <a:spLocks noChangeArrowheads="1"/>
            </p:cNvSpPr>
            <p:nvPr/>
          </p:nvSpPr>
          <p:spPr bwMode="auto">
            <a:xfrm>
              <a:off x="2077" y="101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ИГРА</a:t>
              </a:r>
            </a:p>
          </p:txBody>
        </p:sp>
        <p:sp>
          <p:nvSpPr>
            <p:cNvPr id="7" name="_s1033"/>
            <p:cNvSpPr>
              <a:spLocks noChangeArrowheads="1"/>
            </p:cNvSpPr>
            <p:nvPr/>
          </p:nvSpPr>
          <p:spPr bwMode="auto">
            <a:xfrm>
              <a:off x="576" y="141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МОТИВАЦИОННО-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ПОТРЕБНОСТНОЙ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СФЕРЫ </a:t>
              </a:r>
            </a:p>
          </p:txBody>
        </p:sp>
        <p:sp>
          <p:nvSpPr>
            <p:cNvPr id="8" name="_s1034"/>
            <p:cNvSpPr>
              <a:spLocks noChangeArrowheads="1"/>
            </p:cNvSpPr>
            <p:nvPr/>
          </p:nvSpPr>
          <p:spPr bwMode="auto">
            <a:xfrm>
              <a:off x="1577" y="141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ПОЗНАНИЯ</a:t>
              </a:r>
            </a:p>
          </p:txBody>
        </p:sp>
        <p:sp>
          <p:nvSpPr>
            <p:cNvPr id="9" name="_s1035"/>
            <p:cNvSpPr>
              <a:spLocks noChangeArrowheads="1"/>
            </p:cNvSpPr>
            <p:nvPr/>
          </p:nvSpPr>
          <p:spPr bwMode="auto">
            <a:xfrm>
              <a:off x="2578" y="141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УМСТВЕННЫХ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СПОСОБНОСТЕЙ</a:t>
              </a:r>
            </a:p>
          </p:txBody>
        </p:sp>
        <p:sp>
          <p:nvSpPr>
            <p:cNvPr id="10" name="_s1036"/>
            <p:cNvSpPr>
              <a:spLocks noChangeArrowheads="1"/>
            </p:cNvSpPr>
            <p:nvPr/>
          </p:nvSpPr>
          <p:spPr bwMode="auto">
            <a:xfrm>
              <a:off x="3579" y="1419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СРЕДСТВО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РАЗВИТИЯ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ПРОИЗВОЛЬНОГО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ПОВЕДЕНИЯ</a:t>
              </a:r>
              <a:r>
                <a:rPr kumimoji="0" 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7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Функции игровой деятельности в процессе обучения: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5" name="Объект 3"/>
          <p:cNvGrpSpPr>
            <a:grpSpLocks/>
          </p:cNvGrpSpPr>
          <p:nvPr/>
        </p:nvGrpSpPr>
        <p:grpSpPr bwMode="auto">
          <a:xfrm>
            <a:off x="822325" y="1100138"/>
            <a:ext cx="7521575" cy="3579812"/>
            <a:chOff x="528" y="321"/>
            <a:chExt cx="4992" cy="3394"/>
          </a:xfrm>
        </p:grpSpPr>
        <p:sp>
          <p:nvSpPr>
            <p:cNvPr id="6" name="_s2052"/>
            <p:cNvSpPr>
              <a:spLocks noChangeShapeType="1"/>
            </p:cNvSpPr>
            <p:nvPr/>
          </p:nvSpPr>
          <p:spPr bwMode="auto">
            <a:xfrm flipH="1" flipV="1">
              <a:off x="2382" y="1506"/>
              <a:ext cx="322" cy="25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2053"/>
            <p:cNvSpPr>
              <a:spLocks noChangeArrowheads="1"/>
            </p:cNvSpPr>
            <p:nvPr/>
          </p:nvSpPr>
          <p:spPr bwMode="auto">
            <a:xfrm>
              <a:off x="885" y="862"/>
              <a:ext cx="1513" cy="71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РЕЛАКСАЦИОННАЯ</a:t>
              </a:r>
            </a:p>
          </p:txBody>
        </p:sp>
        <p:sp>
          <p:nvSpPr>
            <p:cNvPr id="8" name="_s2054"/>
            <p:cNvSpPr>
              <a:spLocks noChangeShapeType="1"/>
            </p:cNvSpPr>
            <p:nvPr/>
          </p:nvSpPr>
          <p:spPr bwMode="auto">
            <a:xfrm flipH="1">
              <a:off x="2224" y="2109"/>
              <a:ext cx="401" cy="9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2055"/>
            <p:cNvSpPr>
              <a:spLocks noChangeArrowheads="1"/>
            </p:cNvSpPr>
            <p:nvPr/>
          </p:nvSpPr>
          <p:spPr bwMode="auto">
            <a:xfrm>
              <a:off x="840" y="1881"/>
              <a:ext cx="1395" cy="70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РАЗВИВАЮЩАЯ</a:t>
              </a:r>
            </a:p>
          </p:txBody>
        </p:sp>
        <p:sp>
          <p:nvSpPr>
            <p:cNvPr id="10" name="_s2056"/>
            <p:cNvSpPr>
              <a:spLocks noChangeShapeType="1"/>
            </p:cNvSpPr>
            <p:nvPr/>
          </p:nvSpPr>
          <p:spPr bwMode="auto">
            <a:xfrm flipH="1">
              <a:off x="2352" y="2386"/>
              <a:ext cx="495" cy="5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_s2057"/>
            <p:cNvSpPr>
              <a:spLocks noChangeArrowheads="1"/>
            </p:cNvSpPr>
            <p:nvPr/>
          </p:nvSpPr>
          <p:spPr bwMode="auto">
            <a:xfrm>
              <a:off x="1330" y="2917"/>
              <a:ext cx="1571" cy="62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ПСИХОЛОГИЧЕСКАЯ</a:t>
              </a:r>
            </a:p>
          </p:txBody>
        </p:sp>
        <p:sp>
          <p:nvSpPr>
            <p:cNvPr id="12" name="_s2058"/>
            <p:cNvSpPr>
              <a:spLocks noChangeShapeType="1"/>
            </p:cNvSpPr>
            <p:nvPr/>
          </p:nvSpPr>
          <p:spPr bwMode="auto">
            <a:xfrm>
              <a:off x="3202" y="2386"/>
              <a:ext cx="350" cy="58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_s2059"/>
            <p:cNvSpPr>
              <a:spLocks noChangeArrowheads="1"/>
            </p:cNvSpPr>
            <p:nvPr/>
          </p:nvSpPr>
          <p:spPr bwMode="auto">
            <a:xfrm>
              <a:off x="3149" y="2806"/>
              <a:ext cx="1507" cy="73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КОММУНИКАТИВНАЯ</a:t>
              </a:r>
            </a:p>
          </p:txBody>
        </p:sp>
        <p:sp>
          <p:nvSpPr>
            <p:cNvPr id="14" name="_s2060"/>
            <p:cNvSpPr>
              <a:spLocks noChangeShapeType="1"/>
            </p:cNvSpPr>
            <p:nvPr/>
          </p:nvSpPr>
          <p:spPr bwMode="auto">
            <a:xfrm>
              <a:off x="3423" y="2108"/>
              <a:ext cx="402" cy="9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_s2061"/>
            <p:cNvSpPr>
              <a:spLocks noChangeArrowheads="1"/>
            </p:cNvSpPr>
            <p:nvPr/>
          </p:nvSpPr>
          <p:spPr bwMode="auto">
            <a:xfrm>
              <a:off x="3815" y="1978"/>
              <a:ext cx="1561" cy="55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РАЗВЛЕКАТЕЛЬНАЯ</a:t>
              </a:r>
            </a:p>
          </p:txBody>
        </p:sp>
        <p:sp>
          <p:nvSpPr>
            <p:cNvPr id="16" name="_s2062"/>
            <p:cNvSpPr>
              <a:spLocks noChangeShapeType="1"/>
            </p:cNvSpPr>
            <p:nvPr/>
          </p:nvSpPr>
          <p:spPr bwMode="auto">
            <a:xfrm flipV="1">
              <a:off x="3344" y="1505"/>
              <a:ext cx="322" cy="25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_s2063"/>
            <p:cNvSpPr>
              <a:spLocks noChangeArrowheads="1"/>
            </p:cNvSpPr>
            <p:nvPr/>
          </p:nvSpPr>
          <p:spPr bwMode="auto">
            <a:xfrm>
              <a:off x="3577" y="1094"/>
              <a:ext cx="1511" cy="60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ВОСПИТАТЕЛЬНАЯ</a:t>
              </a:r>
            </a:p>
          </p:txBody>
        </p:sp>
        <p:sp>
          <p:nvSpPr>
            <p:cNvPr id="18" name="_s2064"/>
            <p:cNvSpPr>
              <a:spLocks noChangeShapeType="1"/>
            </p:cNvSpPr>
            <p:nvPr/>
          </p:nvSpPr>
          <p:spPr bwMode="auto">
            <a:xfrm flipV="1">
              <a:off x="3024" y="928"/>
              <a:ext cx="1" cy="68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_s2065"/>
            <p:cNvSpPr>
              <a:spLocks noChangeArrowheads="1"/>
            </p:cNvSpPr>
            <p:nvPr/>
          </p:nvSpPr>
          <p:spPr bwMode="auto">
            <a:xfrm>
              <a:off x="2592" y="321"/>
              <a:ext cx="1200" cy="60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ОБУЧАЮЩАЯ</a:t>
              </a:r>
            </a:p>
          </p:txBody>
        </p:sp>
        <p:sp>
          <p:nvSpPr>
            <p:cNvPr id="20" name="_s2066"/>
            <p:cNvSpPr>
              <a:spLocks noChangeArrowheads="1"/>
            </p:cNvSpPr>
            <p:nvPr/>
          </p:nvSpPr>
          <p:spPr bwMode="auto">
            <a:xfrm>
              <a:off x="2614" y="1608"/>
              <a:ext cx="821" cy="821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ФУНКЦИИ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2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16316" cy="936104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D60093"/>
                </a:solidFill>
              </a:rPr>
              <a:t>Игры на </a:t>
            </a:r>
            <a:r>
              <a:rPr lang="ru-RU" sz="2400" b="1" i="1" dirty="0" smtClean="0">
                <a:solidFill>
                  <a:srgbClr val="D60093"/>
                </a:solidFill>
              </a:rPr>
              <a:t>занятиях по  иностранному языку </a:t>
            </a:r>
            <a:r>
              <a:rPr lang="ru-RU" sz="2400" b="1" i="1" dirty="0">
                <a:solidFill>
                  <a:srgbClr val="D60093"/>
                </a:solidFill>
              </a:rPr>
              <a:t>способствуют </a:t>
            </a:r>
            <a:r>
              <a:rPr lang="ru-RU" sz="2400" b="1" i="1" dirty="0" smtClean="0">
                <a:solidFill>
                  <a:srgbClr val="D60093"/>
                </a:solidFill>
              </a:rPr>
              <a:t>достижению многих </a:t>
            </a:r>
            <a:r>
              <a:rPr lang="ru-RU" sz="2400" b="1" i="1" dirty="0">
                <a:solidFill>
                  <a:srgbClr val="D60093"/>
                </a:solidFill>
              </a:rPr>
              <a:t>методических задач:</a:t>
            </a:r>
            <a:endParaRPr lang="ru-RU" sz="2400" dirty="0">
              <a:solidFill>
                <a:srgbClr val="D6009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1)добиться более прочного усвоения языкового материала;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2)внести элементы гуманистического воспитания в процесс обучения;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3)повысить эмоциональный настрой учащихся с помощью ролевых игр, что в свою очередь, положительно влияет на качество обучения в целом;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4)развивать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8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75898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rgbClr val="D60093"/>
                </a:solidFill>
              </a:rPr>
              <a:t>Классификация учебных психотехнических игр:</a:t>
            </a:r>
            <a:endParaRPr lang="ru-RU" dirty="0">
              <a:solidFill>
                <a:srgbClr val="D6009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804603"/>
              </p:ext>
            </p:extLst>
          </p:nvPr>
        </p:nvGraphicFramePr>
        <p:xfrm>
          <a:off x="822960" y="1100628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4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учебных занятиях мы используем: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388424" cy="4824536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подвижные игры</a:t>
            </a:r>
          </a:p>
          <a:p>
            <a:r>
              <a:rPr lang="ru-RU" dirty="0">
                <a:solidFill>
                  <a:srgbClr val="0000FF"/>
                </a:solidFill>
              </a:rPr>
              <a:t>- стихи и песни, сопровождаемые движениями</a:t>
            </a:r>
          </a:p>
          <a:p>
            <a:r>
              <a:rPr lang="ru-RU" dirty="0">
                <a:solidFill>
                  <a:srgbClr val="0000FF"/>
                </a:solidFill>
              </a:rPr>
              <a:t>- игры-соревнования</a:t>
            </a:r>
          </a:p>
          <a:p>
            <a:r>
              <a:rPr lang="ru-RU" dirty="0">
                <a:solidFill>
                  <a:srgbClr val="0000FF"/>
                </a:solidFill>
              </a:rPr>
              <a:t>- настольные игры</a:t>
            </a:r>
          </a:p>
          <a:p>
            <a:r>
              <a:rPr lang="ru-RU" dirty="0">
                <a:solidFill>
                  <a:srgbClr val="0000FF"/>
                </a:solidFill>
              </a:rPr>
              <a:t>диалоги с героями книг</a:t>
            </a:r>
          </a:p>
          <a:p>
            <a:r>
              <a:rPr lang="ru-RU" dirty="0">
                <a:solidFill>
                  <a:srgbClr val="0000FF"/>
                </a:solidFill>
              </a:rPr>
              <a:t>Ролевые игры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94" y="1124744"/>
            <a:ext cx="3735321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53" y="2709525"/>
            <a:ext cx="3714344" cy="158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11" y="4437112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42672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1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235</TotalTime>
  <Words>1090</Words>
  <Application>Microsoft Office PowerPoint</Application>
  <PresentationFormat>Экран (4:3)</PresentationFormat>
  <Paragraphs>147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Углы</vt:lpstr>
      <vt:lpstr>«Технологии реализации компетентностного подхода в обучении школьников иностранному языку в рамках ФГОС»</vt:lpstr>
      <vt:lpstr>Муниципальное казенное общеобразовательное учреждение Венгеровская СОШ №2 село Венгерово, Венгеровский район, Новосибирская область, Россия          </vt:lpstr>
      <vt:lpstr>Педагогическая Технология</vt:lpstr>
      <vt:lpstr> педагогические технологии при обучении иностранному языку,  применяемые в образовательном процессе, учителями нашей школы:  </vt:lpstr>
      <vt:lpstr>Технология использования в обучении игровых методов: ролевых, деловых  и другие   видов обучающих игр </vt:lpstr>
      <vt:lpstr>Функции игровой деятельности в процессе обучения:</vt:lpstr>
      <vt:lpstr>Игры на занятиях по  иностранному языку способствуют достижению многих методических задач:</vt:lpstr>
      <vt:lpstr>Классификация учебных психотехнических игр:</vt:lpstr>
      <vt:lpstr>На учебных занятиях мы используем:</vt:lpstr>
      <vt:lpstr>Групповой метод обучения </vt:lpstr>
      <vt:lpstr>Проблемный метод обучения </vt:lpstr>
      <vt:lpstr>Методические приемы для создания проблемных ситуаций</vt:lpstr>
      <vt:lpstr>Проблемный метод формирует творческие умения</vt:lpstr>
      <vt:lpstr>Технология развивающего обучения </vt:lpstr>
      <vt:lpstr>Проектная технология </vt:lpstr>
      <vt:lpstr>Основные принципы проектной работы: </vt:lpstr>
      <vt:lpstr>Технология обучения в сотрудничестве (групповой, Коллективный метод)</vt:lpstr>
      <vt:lpstr>Принципы организации групповой деятельности:</vt:lpstr>
      <vt:lpstr>Критерии подбора участников группы:</vt:lpstr>
      <vt:lpstr>Здоровьесберегающие образовательные технологии на занятиях по английскому языку:</vt:lpstr>
      <vt:lpstr>Презентация PowerPoint</vt:lpstr>
      <vt:lpstr>Использование элементов икт на занятиях по английскому языку: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«Технологии реализации компетентностного подхода в обучении школьников иностранноиу языку в рамках ФГОС»</dc:title>
  <dc:creator>User</dc:creator>
  <cp:lastModifiedBy>User</cp:lastModifiedBy>
  <cp:revision>26</cp:revision>
  <dcterms:created xsi:type="dcterms:W3CDTF">2013-02-17T08:26:35Z</dcterms:created>
  <dcterms:modified xsi:type="dcterms:W3CDTF">2013-03-28T11:24:49Z</dcterms:modified>
</cp:coreProperties>
</file>