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67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330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353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721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99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760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64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051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842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77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774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472B-D850-425B-A4A5-1B9E02CF3F86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CE0A-1F7B-467F-95EF-E3258C101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950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941168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Анализ </a:t>
            </a:r>
            <a:r>
              <a:rPr lang="ru-RU" sz="3600" dirty="0"/>
              <a:t>информационных </a:t>
            </a:r>
            <a:r>
              <a:rPr lang="ru-RU" sz="3600" dirty="0" smtClean="0"/>
              <a:t>моделей.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279494"/>
              <a:gd name="adj2" fmla="val 37140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А2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44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183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Между </a:t>
            </a:r>
            <a:r>
              <a:rPr lang="ru-RU" sz="2400" dirty="0" smtClean="0"/>
              <a:t>четырьмя местными аэропортами</a:t>
            </a:r>
            <a:r>
              <a:rPr lang="ru-RU" sz="2400" dirty="0"/>
              <a:t>: </a:t>
            </a:r>
            <a:r>
              <a:rPr lang="ru-RU" sz="2400" dirty="0" smtClean="0"/>
              <a:t>ЛУГОВОЕ</a:t>
            </a:r>
            <a:r>
              <a:rPr lang="ru-RU" sz="2400" dirty="0"/>
              <a:t>, </a:t>
            </a:r>
            <a:r>
              <a:rPr lang="ru-RU" sz="2400" dirty="0" smtClean="0"/>
              <a:t>ДЯТЛОВО</a:t>
            </a:r>
            <a:r>
              <a:rPr lang="ru-RU" sz="2400" dirty="0"/>
              <a:t>, </a:t>
            </a:r>
            <a:r>
              <a:rPr lang="ru-RU" sz="2400" dirty="0" smtClean="0"/>
              <a:t>НИКИТИНО </a:t>
            </a:r>
            <a:r>
              <a:rPr lang="ru-RU" sz="2400" dirty="0"/>
              <a:t>и </a:t>
            </a:r>
            <a:r>
              <a:rPr lang="ru-RU" sz="2400" dirty="0" smtClean="0"/>
              <a:t>ОРЕХОВО</a:t>
            </a:r>
            <a:r>
              <a:rPr lang="ru-RU" sz="2400" dirty="0"/>
              <a:t>, </a:t>
            </a:r>
            <a:r>
              <a:rPr lang="ru-RU" sz="2400" dirty="0" smtClean="0"/>
              <a:t>ежедневно выполняются авиарейсы</a:t>
            </a:r>
            <a:r>
              <a:rPr lang="ru-RU" sz="2400" dirty="0"/>
              <a:t>. </a:t>
            </a:r>
            <a:r>
              <a:rPr lang="ru-RU" sz="2400" dirty="0" smtClean="0"/>
              <a:t>Приведён фрагмент расписания </a:t>
            </a:r>
            <a:r>
              <a:rPr lang="ru-RU" sz="2400" dirty="0"/>
              <a:t>перелётов между ними: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6630091"/>
              </p:ext>
            </p:extLst>
          </p:nvPr>
        </p:nvGraphicFramePr>
        <p:xfrm>
          <a:off x="1473787" y="2124720"/>
          <a:ext cx="7128792" cy="4472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5431"/>
                <a:gridCol w="2026409"/>
                <a:gridCol w="1362776"/>
                <a:gridCol w="1584176"/>
              </a:tblGrid>
              <a:tr h="63771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dirty="0">
                          <a:effectLst/>
                        </a:rPr>
                        <a:t>Аэропорт вылета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dirty="0">
                          <a:effectLst/>
                        </a:rPr>
                        <a:t>Аэропорт прилёта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dirty="0">
                          <a:effectLst/>
                        </a:rPr>
                        <a:t>Время вылета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>
                          <a:effectLst/>
                        </a:rPr>
                        <a:t>Время прилёта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ДЯТЛОВО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ЛУГОВОЕ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10:15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10:55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ЛУГОВОЕ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НИКИТИНО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10:20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11:00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ОРЕХОВО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ЛУГОВОЕ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10:25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12:05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ЛУГОВОЕ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ДЯТЛОВО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10:30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11:15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НИКИТИНО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ЛУГОВОЕ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10:55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11:40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ОРЕХОВО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ДЯТЛОВО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11:10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11:55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ЛУГОВОЕ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ОРЕХОВО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11:50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13:30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ДЯТЛОВО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ОРЕХОВО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12:00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12:50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НИКИТИНО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ОРЕХОВО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12:05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12:55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ОРЕХОВО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НИКИТИНО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12:10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12:55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93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183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971601" y="3739344"/>
            <a:ext cx="8161931" cy="2858008"/>
            <a:chOff x="971601" y="4207395"/>
            <a:chExt cx="8161931" cy="2858008"/>
          </a:xfrm>
        </p:grpSpPr>
        <p:sp>
          <p:nvSpPr>
            <p:cNvPr id="64" name="Выноска-облако 63"/>
            <p:cNvSpPr/>
            <p:nvPr/>
          </p:nvSpPr>
          <p:spPr>
            <a:xfrm>
              <a:off x="5245100" y="5060900"/>
              <a:ext cx="3888432" cy="816372"/>
            </a:xfrm>
            <a:prstGeom prst="cloudCallout">
              <a:avLst>
                <a:gd name="adj1" fmla="val -51639"/>
                <a:gd name="adj2" fmla="val 51389"/>
              </a:avLst>
            </a:prstGeom>
            <a:blipFill>
              <a:blip r:embed="rId2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lum bright="7000"/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ru-RU" sz="2400" b="1" dirty="0" smtClean="0">
                  <a:solidFill>
                    <a:srgbClr val="FFC000"/>
                  </a:solidFill>
                </a:rPr>
                <a:t>Через НИКИТИНО будем в 12:55</a:t>
              </a:r>
              <a:endParaRPr lang="ru-RU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971601" y="5132908"/>
              <a:ext cx="1170384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ЛУГОВОЕ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339752" y="5132908"/>
              <a:ext cx="1170384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ОРЕХОВО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339752" y="5661248"/>
              <a:ext cx="1413520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НИКИТИНО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339752" y="6226844"/>
              <a:ext cx="1253108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ДЯТЛОВО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cxnSp>
          <p:nvCxnSpPr>
            <p:cNvPr id="15" name="Прямая со стрелкой 14"/>
            <p:cNvCxnSpPr>
              <a:stCxn id="8" idx="3"/>
              <a:endCxn id="9" idx="1"/>
            </p:cNvCxnSpPr>
            <p:nvPr/>
          </p:nvCxnSpPr>
          <p:spPr>
            <a:xfrm>
              <a:off x="2141985" y="5348932"/>
              <a:ext cx="19776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Скругленный прямоугольник 32"/>
            <p:cNvSpPr/>
            <p:nvPr/>
          </p:nvSpPr>
          <p:spPr>
            <a:xfrm>
              <a:off x="978497" y="5661248"/>
              <a:ext cx="1170384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ЛУГОВОЕ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3942184" y="5661248"/>
              <a:ext cx="1170384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ОРЕХОВО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978497" y="6226844"/>
              <a:ext cx="1170384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ЛУГОВОЕ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818611" y="6226844"/>
              <a:ext cx="1170384" cy="432048"/>
            </a:xfrm>
            <a:prstGeom prst="roundRect">
              <a:avLst/>
            </a:prstGeom>
            <a:blipFill>
              <a:blip r:embed="rId3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  <a14:imgEffect>
                          <a14:colorTemperature colorTemp="6375"/>
                        </a14:imgEffect>
                        <a14:imgEffect>
                          <a14:saturation sat="135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</a:rPr>
                <a:t>ОРЕХОВО</a:t>
              </a:r>
              <a:endParaRPr lang="ru-RU" b="1" dirty="0">
                <a:solidFill>
                  <a:srgbClr val="FFC000"/>
                </a:solidFill>
              </a:endParaRPr>
            </a:p>
          </p:txBody>
        </p:sp>
        <p:sp>
          <p:nvSpPr>
            <p:cNvPr id="63" name="Выноска-облако 62"/>
            <p:cNvSpPr/>
            <p:nvPr/>
          </p:nvSpPr>
          <p:spPr>
            <a:xfrm>
              <a:off x="5245100" y="4207395"/>
              <a:ext cx="3888432" cy="816372"/>
            </a:xfrm>
            <a:prstGeom prst="cloudCallout">
              <a:avLst>
                <a:gd name="adj1" fmla="val -92139"/>
                <a:gd name="adj2" fmla="val 88724"/>
              </a:avLst>
            </a:prstGeom>
            <a:blipFill>
              <a:blip r:embed="rId2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lum bright="7000"/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ru-RU" sz="2400" b="1" dirty="0" smtClean="0">
                  <a:solidFill>
                    <a:srgbClr val="FFC000"/>
                  </a:solidFill>
                </a:rPr>
                <a:t>Прямым рейсом будем в 13:30</a:t>
              </a:r>
              <a:endParaRPr lang="ru-RU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72" name="Выноска-облако 71"/>
            <p:cNvSpPr/>
            <p:nvPr/>
          </p:nvSpPr>
          <p:spPr>
            <a:xfrm>
              <a:off x="5427251" y="5902683"/>
              <a:ext cx="3609245" cy="1162720"/>
            </a:xfrm>
            <a:prstGeom prst="cloudCallout">
              <a:avLst>
                <a:gd name="adj1" fmla="val -59682"/>
                <a:gd name="adj2" fmla="val -2132"/>
              </a:avLst>
            </a:prstGeom>
            <a:blipFill>
              <a:blip r:embed="rId2" cstate="print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lum bright="7000"/>
              </a:blip>
              <a:tile tx="0" ty="0" sx="100000" sy="100000" flip="none" algn="tl"/>
            </a:blip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ru-RU" sz="2400" b="1" dirty="0" smtClean="0">
                  <a:solidFill>
                    <a:srgbClr val="FFC000"/>
                  </a:solidFill>
                </a:rPr>
                <a:t>Через ДЯТЛОВО на пересадку меньше часа</a:t>
              </a:r>
              <a:endParaRPr lang="ru-RU" sz="2400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4" name="Прямая со стрелкой 33"/>
          <p:cNvCxnSpPr>
            <a:stCxn id="33" idx="3"/>
            <a:endCxn id="10" idx="1"/>
          </p:cNvCxnSpPr>
          <p:nvPr/>
        </p:nvCxnSpPr>
        <p:spPr>
          <a:xfrm>
            <a:off x="2148881" y="5409221"/>
            <a:ext cx="190871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0" idx="3"/>
            <a:endCxn id="38" idx="1"/>
          </p:cNvCxnSpPr>
          <p:nvPr/>
        </p:nvCxnSpPr>
        <p:spPr>
          <a:xfrm>
            <a:off x="3753272" y="5409221"/>
            <a:ext cx="18891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2" idx="3"/>
            <a:endCxn id="11" idx="1"/>
          </p:cNvCxnSpPr>
          <p:nvPr/>
        </p:nvCxnSpPr>
        <p:spPr>
          <a:xfrm>
            <a:off x="2148881" y="5974817"/>
            <a:ext cx="190871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Путешественник оказался </a:t>
            </a:r>
            <a:r>
              <a:rPr lang="ru-RU" sz="2400" dirty="0"/>
              <a:t>в </a:t>
            </a:r>
            <a:r>
              <a:rPr lang="ru-RU" sz="2400" dirty="0" smtClean="0"/>
              <a:t>аэропорту ЛУГОВОЕ </a:t>
            </a:r>
            <a:r>
              <a:rPr lang="ru-RU" sz="2400" dirty="0"/>
              <a:t>в </a:t>
            </a:r>
            <a:r>
              <a:rPr lang="ru-RU" sz="2400" dirty="0" smtClean="0"/>
              <a:t>полночь</a:t>
            </a:r>
            <a:r>
              <a:rPr lang="ru-RU" sz="2400" dirty="0"/>
              <a:t>. </a:t>
            </a:r>
            <a:r>
              <a:rPr lang="ru-RU" sz="2400" dirty="0" smtClean="0"/>
              <a:t>Определите </a:t>
            </a:r>
            <a:r>
              <a:rPr lang="ru-RU" sz="2400" dirty="0"/>
              <a:t>самое </a:t>
            </a:r>
            <a:r>
              <a:rPr lang="ru-RU" sz="2400" dirty="0" smtClean="0"/>
              <a:t>раннее </a:t>
            </a:r>
            <a:r>
              <a:rPr lang="ru-RU" sz="2400" dirty="0"/>
              <a:t>время, когда он может </a:t>
            </a:r>
            <a:r>
              <a:rPr lang="ru-RU" sz="2400" dirty="0" smtClean="0"/>
              <a:t>попасть </a:t>
            </a:r>
            <a:r>
              <a:rPr lang="ru-RU" sz="2400" dirty="0"/>
              <a:t>в </a:t>
            </a:r>
            <a:r>
              <a:rPr lang="ru-RU" sz="2400" dirty="0" smtClean="0"/>
              <a:t>аэропорт ОРЕХОВО</a:t>
            </a:r>
            <a:r>
              <a:rPr lang="ru-RU" sz="2400" dirty="0"/>
              <a:t>. </a:t>
            </a:r>
            <a:r>
              <a:rPr lang="ru-RU" sz="2400" dirty="0" smtClean="0"/>
              <a:t>Считается</a:t>
            </a:r>
            <a:r>
              <a:rPr lang="ru-RU" sz="2400" dirty="0"/>
              <a:t>, что </a:t>
            </a:r>
            <a:r>
              <a:rPr lang="ru-RU" sz="2400" dirty="0" smtClean="0"/>
              <a:t>путешественник успевает совершить пересадку </a:t>
            </a:r>
            <a:r>
              <a:rPr lang="ru-RU" sz="2400" dirty="0"/>
              <a:t>в </a:t>
            </a:r>
            <a:r>
              <a:rPr lang="ru-RU" sz="2400" dirty="0" smtClean="0"/>
              <a:t>аэропорту</a:t>
            </a:r>
            <a:r>
              <a:rPr lang="ru-RU" sz="2400" dirty="0"/>
              <a:t>, если между </a:t>
            </a:r>
            <a:r>
              <a:rPr lang="ru-RU" sz="2400" dirty="0" smtClean="0"/>
              <a:t>временем прилета </a:t>
            </a:r>
            <a:r>
              <a:rPr lang="ru-RU" sz="2400" dirty="0"/>
              <a:t>в этот </a:t>
            </a:r>
            <a:r>
              <a:rPr lang="ru-RU" sz="2400" dirty="0" smtClean="0"/>
              <a:t>аэропорт </a:t>
            </a:r>
            <a:r>
              <a:rPr lang="ru-RU" sz="2400" dirty="0"/>
              <a:t>и </a:t>
            </a:r>
            <a:r>
              <a:rPr lang="ru-RU" sz="2400" dirty="0" smtClean="0"/>
              <a:t>временем вылета проходит </a:t>
            </a:r>
            <a:r>
              <a:rPr lang="ru-RU" sz="2400" dirty="0"/>
              <a:t>не менее часа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</a:t>
            </a:r>
            <a:r>
              <a:rPr lang="ru-RU" sz="2400" dirty="0"/>
              <a:t>) 12:05</a:t>
            </a:r>
            <a:br>
              <a:rPr lang="ru-RU" sz="2400" dirty="0"/>
            </a:br>
            <a:r>
              <a:rPr lang="ru-RU" sz="2400" dirty="0"/>
              <a:t>2) 12:50</a:t>
            </a:r>
            <a:br>
              <a:rPr lang="ru-RU" sz="2400" dirty="0"/>
            </a:br>
            <a:r>
              <a:rPr lang="ru-RU" sz="2400" dirty="0"/>
              <a:t>3) 12:55</a:t>
            </a:r>
            <a:br>
              <a:rPr lang="ru-RU" sz="2400" dirty="0"/>
            </a:br>
            <a:r>
              <a:rPr lang="ru-RU" sz="2400" dirty="0"/>
              <a:t>4) 13:30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Из ЛУГОВОГО всего 3 пути: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/>
              <a:t>Ответ 3.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cxnSp>
        <p:nvCxnSpPr>
          <p:cNvPr id="49" name="Прямая со стрелкой 48"/>
          <p:cNvCxnSpPr>
            <a:stCxn id="11" idx="3"/>
            <a:endCxn id="43" idx="1"/>
          </p:cNvCxnSpPr>
          <p:nvPr/>
        </p:nvCxnSpPr>
        <p:spPr>
          <a:xfrm>
            <a:off x="3592860" y="5974817"/>
            <a:ext cx="225751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816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Вопросы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400" dirty="0" smtClean="0"/>
              <a:t>Что такое взвешенный граф</a:t>
            </a:r>
            <a:r>
              <a:rPr lang="ru-RU" sz="2400" b="1" dirty="0" smtClean="0"/>
              <a:t>?</a:t>
            </a:r>
          </a:p>
          <a:p>
            <a:pPr lvl="0"/>
            <a:r>
              <a:rPr lang="ru-RU" sz="2400" b="1" dirty="0" smtClean="0"/>
              <a:t>Если рёбра графа имеют некоторое значение – длину, стоимость, то граф </a:t>
            </a:r>
            <a:r>
              <a:rPr lang="ru-RU" sz="2400" b="1" smtClean="0"/>
              <a:t>называют взвешенным.</a:t>
            </a:r>
            <a:endParaRPr lang="ru-RU" sz="2400" dirty="0"/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Удобно ли решать последнюю задачу графом, почему?</a:t>
            </a:r>
          </a:p>
          <a:p>
            <a:pPr lvl="0"/>
            <a:r>
              <a:rPr lang="ru-RU" sz="2400" b="1" dirty="0" smtClean="0"/>
              <a:t>Не удобно, потому что долго составлять граф.</a:t>
            </a:r>
          </a:p>
          <a:p>
            <a:pPr lvl="0"/>
            <a:endParaRPr lang="ru-RU" sz="2800" baseline="30000" dirty="0"/>
          </a:p>
          <a:p>
            <a:pPr lvl="0"/>
            <a:r>
              <a:rPr lang="ru-RU" sz="2400" dirty="0" smtClean="0"/>
              <a:t>Почему в первой задаче клетка на пересечении пункта с самим собой закрашена серым?</a:t>
            </a:r>
          </a:p>
          <a:p>
            <a:pPr lvl="0"/>
            <a:r>
              <a:rPr lang="ru-RU" sz="2400" b="1" dirty="0" smtClean="0"/>
              <a:t>Потому что пункт не связан дорогой с самим собой.</a:t>
            </a:r>
          </a:p>
          <a:p>
            <a:pPr lvl="0"/>
            <a:endParaRPr lang="ru-RU" sz="2400" b="1" dirty="0" smtClean="0"/>
          </a:p>
          <a:p>
            <a:pPr lvl="0"/>
            <a:r>
              <a:rPr lang="ru-RU" sz="2400" dirty="0" smtClean="0"/>
              <a:t>В первой задаче в некоторых клетках нет значений, почему?</a:t>
            </a:r>
          </a:p>
          <a:p>
            <a:pPr lvl="0"/>
            <a:r>
              <a:rPr lang="ru-RU" sz="2400" b="1" dirty="0" smtClean="0"/>
              <a:t>Эти пункты не связаны дорогой.</a:t>
            </a:r>
            <a:endParaRPr lang="ru-RU" sz="2400" baseline="-25000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800" baseline="30000" dirty="0" smtClean="0"/>
          </a:p>
          <a:p>
            <a:pPr lvl="0"/>
            <a:endParaRPr lang="ru-RU" sz="2800" dirty="0" smtClean="0"/>
          </a:p>
          <a:p>
            <a:pPr lvl="0"/>
            <a:endParaRPr lang="ru-RU" sz="2800" baseline="-25000" dirty="0" smtClean="0"/>
          </a:p>
        </p:txBody>
      </p:sp>
    </p:spTree>
    <p:extLst>
      <p:ext uri="{BB962C8B-B14F-4D97-AF65-F5344CB8AC3E}">
        <p14:creationId xmlns="" xmlns:p14="http://schemas.microsoft.com/office/powerpoint/2010/main" val="218169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/>
              <a:t>Между населёнными </a:t>
            </a:r>
            <a:r>
              <a:rPr lang="ru-RU" sz="2800" dirty="0" smtClean="0"/>
              <a:t>пунктами </a:t>
            </a:r>
            <a:r>
              <a:rPr lang="ru-RU" sz="2800" dirty="0" smtClean="0"/>
              <a:t>A, B, C, D, E, F </a:t>
            </a:r>
            <a:r>
              <a:rPr lang="ru-RU" sz="2800" dirty="0" smtClean="0"/>
              <a:t>построены дороги</a:t>
            </a:r>
            <a:r>
              <a:rPr lang="ru-RU" sz="2800" dirty="0" smtClean="0"/>
              <a:t>, </a:t>
            </a:r>
            <a:r>
              <a:rPr lang="ru-RU" sz="2800" dirty="0" smtClean="0"/>
              <a:t>протяжённость которых приведена </a:t>
            </a:r>
            <a:r>
              <a:rPr lang="ru-RU" sz="2800" dirty="0" smtClean="0"/>
              <a:t>в </a:t>
            </a:r>
            <a:r>
              <a:rPr lang="ru-RU" sz="2800" dirty="0" smtClean="0"/>
              <a:t>таблице</a:t>
            </a:r>
            <a:r>
              <a:rPr lang="ru-RU" sz="2800" dirty="0" smtClean="0"/>
              <a:t>. (</a:t>
            </a:r>
            <a:r>
              <a:rPr lang="ru-RU" sz="2800" dirty="0" smtClean="0"/>
              <a:t>Отсутствие </a:t>
            </a:r>
            <a:r>
              <a:rPr lang="ru-RU" sz="2800" dirty="0" smtClean="0"/>
              <a:t>числа в </a:t>
            </a:r>
            <a:r>
              <a:rPr lang="ru-RU" sz="2800" dirty="0" smtClean="0"/>
              <a:t>таблице означает</a:t>
            </a:r>
            <a:r>
              <a:rPr lang="ru-RU" sz="2800" dirty="0" smtClean="0"/>
              <a:t>, что </a:t>
            </a:r>
            <a:r>
              <a:rPr lang="ru-RU" sz="2800" dirty="0" smtClean="0"/>
              <a:t>прямой дороги </a:t>
            </a:r>
            <a:r>
              <a:rPr lang="ru-RU" sz="2800" dirty="0" smtClean="0"/>
              <a:t>между </a:t>
            </a:r>
            <a:r>
              <a:rPr lang="ru-RU" sz="2800" dirty="0" smtClean="0"/>
              <a:t>пунктами </a:t>
            </a:r>
            <a:r>
              <a:rPr lang="ru-RU" sz="2800" dirty="0" smtClean="0"/>
              <a:t>нет.) </a:t>
            </a:r>
          </a:p>
          <a:p>
            <a:pPr marL="0" indent="0">
              <a:buNone/>
            </a:pPr>
            <a:r>
              <a:rPr lang="ru-RU" sz="2800" dirty="0" smtClean="0"/>
              <a:t>Определите </a:t>
            </a:r>
            <a:r>
              <a:rPr lang="ru-RU" sz="2800" dirty="0" smtClean="0"/>
              <a:t>длину </a:t>
            </a:r>
            <a:r>
              <a:rPr lang="ru-RU" sz="2800" dirty="0" smtClean="0"/>
              <a:t>кратчайшего </a:t>
            </a:r>
            <a:r>
              <a:rPr lang="ru-RU" sz="2800" dirty="0" smtClean="0"/>
              <a:t>пути между </a:t>
            </a:r>
            <a:r>
              <a:rPr lang="ru-RU" sz="2800" dirty="0" smtClean="0"/>
              <a:t>пунктами </a:t>
            </a:r>
            <a:r>
              <a:rPr lang="ru-RU" sz="2800" dirty="0" smtClean="0"/>
              <a:t>A и F (при </a:t>
            </a:r>
            <a:r>
              <a:rPr lang="ru-RU" sz="2800" dirty="0" smtClean="0"/>
              <a:t>условии</a:t>
            </a:r>
            <a:r>
              <a:rPr lang="ru-RU" sz="2800" dirty="0" smtClean="0"/>
              <a:t>, что </a:t>
            </a:r>
            <a:r>
              <a:rPr lang="ru-RU" sz="2800" dirty="0" smtClean="0"/>
              <a:t>передвигаться </a:t>
            </a:r>
            <a:r>
              <a:rPr lang="ru-RU" sz="2800" dirty="0" smtClean="0"/>
              <a:t>можно </a:t>
            </a:r>
            <a:r>
              <a:rPr lang="ru-RU" sz="2800" dirty="0" smtClean="0"/>
              <a:t>только </a:t>
            </a:r>
            <a:r>
              <a:rPr lang="ru-RU" sz="2800" dirty="0" smtClean="0"/>
              <a:t>по </a:t>
            </a:r>
            <a:r>
              <a:rPr lang="ru-RU" sz="2800" dirty="0" smtClean="0"/>
              <a:t>построенным дорогам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r>
              <a:rPr lang="ru-RU" sz="2800" dirty="0" smtClean="0"/>
              <a:t>1) 9</a:t>
            </a:r>
            <a:br>
              <a:rPr lang="ru-RU" sz="2800" dirty="0" smtClean="0"/>
            </a:br>
            <a:r>
              <a:rPr lang="ru-RU" sz="2800" dirty="0" smtClean="0"/>
              <a:t>2) 13</a:t>
            </a:r>
            <a:br>
              <a:rPr lang="ru-RU" sz="2800" dirty="0" smtClean="0"/>
            </a:br>
            <a:r>
              <a:rPr lang="ru-RU" sz="2800" dirty="0" smtClean="0"/>
              <a:t>3) 14</a:t>
            </a:r>
            <a:br>
              <a:rPr lang="ru-RU" sz="2800" dirty="0" smtClean="0"/>
            </a:br>
            <a:r>
              <a:rPr lang="ru-RU" sz="2800" dirty="0" smtClean="0"/>
              <a:t>4) 15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000145"/>
              </p:ext>
            </p:extLst>
          </p:nvPr>
        </p:nvGraphicFramePr>
        <p:xfrm>
          <a:off x="6263682" y="3661702"/>
          <a:ext cx="288031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74"/>
                <a:gridCol w="411474"/>
                <a:gridCol w="411474"/>
                <a:gridCol w="411474"/>
                <a:gridCol w="411474"/>
                <a:gridCol w="411474"/>
                <a:gridCol w="411474"/>
              </a:tblGrid>
              <a:tr h="399231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84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/>
              <a:t>Для решения этой задачи лучше построить взвешен-</a:t>
            </a:r>
            <a:r>
              <a:rPr lang="ru-RU" sz="2800" dirty="0" err="1" smtClean="0"/>
              <a:t>ный</a:t>
            </a:r>
            <a:r>
              <a:rPr lang="ru-RU" sz="2800" dirty="0" smtClean="0"/>
              <a:t> граф.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Возможные пути из </a:t>
            </a:r>
            <a:r>
              <a:rPr lang="en-US" sz="2800" dirty="0" smtClean="0"/>
              <a:t>A </a:t>
            </a:r>
            <a:r>
              <a:rPr lang="ru-RU" sz="2800" dirty="0" smtClean="0"/>
              <a:t>в </a:t>
            </a:r>
            <a:r>
              <a:rPr lang="en-US" sz="2800" dirty="0" smtClean="0"/>
              <a:t>F</a:t>
            </a:r>
            <a:r>
              <a:rPr lang="ru-RU" sz="2800" dirty="0" smtClean="0"/>
              <a:t> и их длины: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8343506"/>
              </p:ext>
            </p:extLst>
          </p:nvPr>
        </p:nvGraphicFramePr>
        <p:xfrm>
          <a:off x="5148064" y="1308720"/>
          <a:ext cx="288031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74"/>
                <a:gridCol w="411474"/>
                <a:gridCol w="411474"/>
                <a:gridCol w="411474"/>
                <a:gridCol w="411474"/>
                <a:gridCol w="411474"/>
                <a:gridCol w="411474"/>
              </a:tblGrid>
              <a:tr h="399231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2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1725282" y="1456013"/>
            <a:ext cx="2774710" cy="3197123"/>
            <a:chOff x="971600" y="1456013"/>
            <a:chExt cx="2774710" cy="3197123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1303235" y="4137083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4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267744" y="3789040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2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231227" y="2996952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735283" y="3232192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267744" y="2876957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3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993306" y="1900058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4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1904497" y="1456013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904497" y="2521721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971600" y="3809450"/>
              <a:ext cx="356400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Прямая со стрелкой 13"/>
            <p:cNvCxnSpPr>
              <a:stCxn id="10" idx="4"/>
              <a:endCxn id="11" idx="0"/>
            </p:cNvCxnSpPr>
            <p:nvPr/>
          </p:nvCxnSpPr>
          <p:spPr>
            <a:xfrm>
              <a:off x="2082115" y="1811249"/>
              <a:ext cx="0" cy="71047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1904497" y="4120282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E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2473609" y="3440433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D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391074" y="4120282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F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Прямая со стрелкой 17"/>
            <p:cNvCxnSpPr>
              <a:stCxn id="11" idx="4"/>
              <a:endCxn id="15" idx="0"/>
            </p:cNvCxnSpPr>
            <p:nvPr/>
          </p:nvCxnSpPr>
          <p:spPr>
            <a:xfrm>
              <a:off x="2082115" y="2876957"/>
              <a:ext cx="0" cy="124332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stCxn id="11" idx="5"/>
              <a:endCxn id="16" idx="1"/>
            </p:cNvCxnSpPr>
            <p:nvPr/>
          </p:nvCxnSpPr>
          <p:spPr>
            <a:xfrm>
              <a:off x="2207710" y="2824934"/>
              <a:ext cx="317922" cy="66752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11" idx="3"/>
              <a:endCxn id="12" idx="0"/>
            </p:cNvCxnSpPr>
            <p:nvPr/>
          </p:nvCxnSpPr>
          <p:spPr>
            <a:xfrm flipH="1">
              <a:off x="1149800" y="2824934"/>
              <a:ext cx="806720" cy="98451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4"/>
            <p:cNvSpPr/>
            <p:nvPr/>
          </p:nvSpPr>
          <p:spPr>
            <a:xfrm>
              <a:off x="2562360" y="4209091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5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Прямая со стрелкой 26"/>
            <p:cNvCxnSpPr>
              <a:stCxn id="16" idx="3"/>
              <a:endCxn id="15" idx="7"/>
            </p:cNvCxnSpPr>
            <p:nvPr/>
          </p:nvCxnSpPr>
          <p:spPr>
            <a:xfrm flipH="1">
              <a:off x="2207710" y="3743646"/>
              <a:ext cx="317922" cy="42865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stCxn id="15" idx="6"/>
              <a:endCxn id="17" idx="2"/>
            </p:cNvCxnSpPr>
            <p:nvPr/>
          </p:nvCxnSpPr>
          <p:spPr>
            <a:xfrm>
              <a:off x="2259733" y="4297900"/>
              <a:ext cx="113134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>
              <a:stCxn id="12" idx="5"/>
              <a:endCxn id="15" idx="2"/>
            </p:cNvCxnSpPr>
            <p:nvPr/>
          </p:nvCxnSpPr>
          <p:spPr>
            <a:xfrm>
              <a:off x="1275806" y="4112663"/>
              <a:ext cx="628691" cy="18523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8" name="Таблица 6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2610617"/>
              </p:ext>
            </p:extLst>
          </p:nvPr>
        </p:nvGraphicFramePr>
        <p:xfrm>
          <a:off x="1050746" y="5157192"/>
          <a:ext cx="327162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426"/>
                <a:gridCol w="20932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ABCEF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4+6+4+5=19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ABEF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4+6+5=15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ABDEF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4+3+2+5=14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54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/>
              <a:t>Таким образом кратчайший путь </a:t>
            </a:r>
            <a:r>
              <a:rPr lang="en-US" sz="2800" dirty="0" smtClean="0"/>
              <a:t>ABDEF</a:t>
            </a:r>
            <a:r>
              <a:rPr lang="ru-RU" sz="2800" dirty="0"/>
              <a:t>=</a:t>
            </a:r>
            <a:r>
              <a:rPr lang="ru-RU" sz="2800" dirty="0" smtClean="0"/>
              <a:t>14 км.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ru-RU" sz="2800" dirty="0" smtClean="0"/>
              <a:t>Ответ 3.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725282" y="1456013"/>
            <a:ext cx="2774710" cy="3197123"/>
            <a:chOff x="971600" y="1456013"/>
            <a:chExt cx="2774710" cy="319712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303235" y="4137083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4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267744" y="3789040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2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31227" y="2996952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735283" y="3232192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67744" y="2876957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3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993306" y="1900058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4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1904497" y="1456013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50"/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904497" y="2521721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50"/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971600" y="3809450"/>
              <a:ext cx="356400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Прямая со стрелкой 18"/>
            <p:cNvCxnSpPr>
              <a:stCxn id="16" idx="4"/>
              <a:endCxn id="17" idx="0"/>
            </p:cNvCxnSpPr>
            <p:nvPr/>
          </p:nvCxnSpPr>
          <p:spPr>
            <a:xfrm>
              <a:off x="2082115" y="1811249"/>
              <a:ext cx="0" cy="710472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1904497" y="4120282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50"/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E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473609" y="3440433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50"/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D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391074" y="4120282"/>
              <a:ext cx="355236" cy="3552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50"/>
              </a:solidFill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F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Прямая со стрелкой 22"/>
            <p:cNvCxnSpPr>
              <a:stCxn id="17" idx="4"/>
              <a:endCxn id="20" idx="0"/>
            </p:cNvCxnSpPr>
            <p:nvPr/>
          </p:nvCxnSpPr>
          <p:spPr>
            <a:xfrm>
              <a:off x="2082115" y="2876957"/>
              <a:ext cx="0" cy="124332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17" idx="5"/>
              <a:endCxn id="21" idx="1"/>
            </p:cNvCxnSpPr>
            <p:nvPr/>
          </p:nvCxnSpPr>
          <p:spPr>
            <a:xfrm>
              <a:off x="2207710" y="2824934"/>
              <a:ext cx="317922" cy="667522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17" idx="3"/>
              <a:endCxn id="18" idx="0"/>
            </p:cNvCxnSpPr>
            <p:nvPr/>
          </p:nvCxnSpPr>
          <p:spPr>
            <a:xfrm flipH="1">
              <a:off x="1149800" y="2824934"/>
              <a:ext cx="806720" cy="98451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2562360" y="4209091"/>
              <a:ext cx="460453" cy="4440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5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Прямая со стрелкой 26"/>
            <p:cNvCxnSpPr>
              <a:stCxn id="21" idx="3"/>
              <a:endCxn id="20" idx="7"/>
            </p:cNvCxnSpPr>
            <p:nvPr/>
          </p:nvCxnSpPr>
          <p:spPr>
            <a:xfrm flipH="1">
              <a:off x="2207710" y="3743646"/>
              <a:ext cx="317922" cy="428659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0" idx="6"/>
              <a:endCxn id="22" idx="2"/>
            </p:cNvCxnSpPr>
            <p:nvPr/>
          </p:nvCxnSpPr>
          <p:spPr>
            <a:xfrm>
              <a:off x="2259733" y="4297900"/>
              <a:ext cx="1131341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18" idx="5"/>
              <a:endCxn id="20" idx="2"/>
            </p:cNvCxnSpPr>
            <p:nvPr/>
          </p:nvCxnSpPr>
          <p:spPr>
            <a:xfrm>
              <a:off x="1275806" y="4112663"/>
              <a:ext cx="628691" cy="18523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0804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183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Транспортная </a:t>
            </a:r>
            <a:r>
              <a:rPr lang="ru-RU" sz="2400" dirty="0"/>
              <a:t>фирма </a:t>
            </a:r>
            <a:r>
              <a:rPr lang="ru-RU" sz="2400" dirty="0" smtClean="0"/>
              <a:t>осуществляет грузоперевозки разными видами транспорта </a:t>
            </a:r>
            <a:r>
              <a:rPr lang="ru-RU" sz="2400" dirty="0"/>
              <a:t>между </a:t>
            </a:r>
            <a:r>
              <a:rPr lang="ru-RU" sz="2400" dirty="0" smtClean="0"/>
              <a:t>четырьмя городами</a:t>
            </a:r>
            <a:r>
              <a:rPr lang="ru-RU" sz="2400" dirty="0"/>
              <a:t>: </a:t>
            </a:r>
            <a:r>
              <a:rPr lang="ru-RU" sz="2400" dirty="0" smtClean="0"/>
              <a:t>ЧЕРЕПОВЕЦ</a:t>
            </a:r>
            <a:r>
              <a:rPr lang="ru-RU" sz="2400" dirty="0"/>
              <a:t>, МОСКВА, КУРСК, ПЕРМЬ. </a:t>
            </a:r>
            <a:r>
              <a:rPr lang="ru-RU" sz="2400" dirty="0" smtClean="0"/>
              <a:t>Стоимость доставки грузов </a:t>
            </a:r>
            <a:r>
              <a:rPr lang="ru-RU" sz="2400" dirty="0"/>
              <a:t>и время в пути </a:t>
            </a:r>
            <a:r>
              <a:rPr lang="ru-RU" sz="2400" dirty="0" smtClean="0"/>
              <a:t>указаны </a:t>
            </a:r>
            <a:r>
              <a:rPr lang="ru-RU" sz="2400" dirty="0"/>
              <a:t>в </a:t>
            </a:r>
            <a:r>
              <a:rPr lang="ru-RU" sz="2400" dirty="0" smtClean="0"/>
              <a:t>таблице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4306614"/>
              </p:ext>
            </p:extLst>
          </p:nvPr>
        </p:nvGraphicFramePr>
        <p:xfrm>
          <a:off x="1061356" y="2204864"/>
          <a:ext cx="7920879" cy="4166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7783"/>
                <a:gridCol w="2160240"/>
                <a:gridCol w="1866275"/>
                <a:gridCol w="1596581"/>
              </a:tblGrid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Пункт отправления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Пункт назначения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Стоимость(у.е.)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Время в пути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МОСКВА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ПЕРМЬ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100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70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МОСКВА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КУРСК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30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10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МОСКВА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ЧЕРЕПОВЕЦ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50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15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ПЕРМЬ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МОСКВА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100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69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ЧЕРЕПОВЕЦ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ПЕРМЬ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140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80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ЧЕРЕПОВЕЦ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МОСКВА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50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15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ЧЕРЕПОВЕЦ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КУРСК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100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80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КУРСК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ПЕРМЬ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60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40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КУРСК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МОСКВА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30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10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КУРСК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ЧЕРЕПОВЕЦ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100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80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>
                          <a:effectLst/>
                        </a:rPr>
                        <a:t>КУРСК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u="none" strike="noStrike" dirty="0">
                          <a:effectLst/>
                        </a:rPr>
                        <a:t>ЧЕРЕПОВЕЦ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>
                          <a:effectLst/>
                        </a:rPr>
                        <a:t>90</a:t>
                      </a:r>
                      <a:endParaRPr lang="ru-RU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100" b="1" u="none" strike="noStrike" dirty="0">
                          <a:effectLst/>
                        </a:rPr>
                        <a:t>100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86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183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31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Calibri" pitchFamily="34" charset="0"/>
              </a:rPr>
              <a:t>Определите маршрут наиболее дешевого варианта доставки</a:t>
            </a:r>
            <a:endParaRPr lang="en-US" sz="96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Calibri" pitchFamily="34" charset="0"/>
              </a:rPr>
              <a:t>груза </a:t>
            </a:r>
            <a:r>
              <a:rPr lang="ru-RU" sz="9600" dirty="0">
                <a:latin typeface="Calibri" pitchFamily="34" charset="0"/>
              </a:rPr>
              <a:t>из </a:t>
            </a:r>
            <a:r>
              <a:rPr lang="ru-RU" sz="9600" dirty="0" smtClean="0">
                <a:latin typeface="Calibri" pitchFamily="34" charset="0"/>
              </a:rPr>
              <a:t>ЧЕРЕПОВЦА </a:t>
            </a:r>
            <a:r>
              <a:rPr lang="ru-RU" sz="9600" dirty="0">
                <a:latin typeface="Calibri" pitchFamily="34" charset="0"/>
              </a:rPr>
              <a:t>в ПЕРМЬ. Если таких </a:t>
            </a:r>
            <a:r>
              <a:rPr lang="ru-RU" sz="9600" dirty="0" smtClean="0">
                <a:latin typeface="Calibri" pitchFamily="34" charset="0"/>
              </a:rPr>
              <a:t>маршрутов </a:t>
            </a:r>
            <a:endParaRPr lang="en-US" sz="96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Calibri" pitchFamily="34" charset="0"/>
              </a:rPr>
              <a:t>несколько</a:t>
            </a:r>
            <a:r>
              <a:rPr lang="ru-RU" sz="9600" dirty="0">
                <a:latin typeface="Calibri" pitchFamily="34" charset="0"/>
              </a:rPr>
              <a:t>, в </a:t>
            </a:r>
            <a:r>
              <a:rPr lang="ru-RU" sz="9600" dirty="0" smtClean="0">
                <a:latin typeface="Calibri" pitchFamily="34" charset="0"/>
              </a:rPr>
              <a:t>ответе укажите наиболее выгодный </a:t>
            </a:r>
            <a:r>
              <a:rPr lang="ru-RU" sz="9600" dirty="0" smtClean="0">
                <a:latin typeface="Calibri" pitchFamily="34" charset="0"/>
              </a:rPr>
              <a:t>по</a:t>
            </a:r>
            <a:endParaRPr lang="en-US" sz="96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Calibri" pitchFamily="34" charset="0"/>
              </a:rPr>
              <a:t>времени вариант</a:t>
            </a:r>
            <a:r>
              <a:rPr lang="ru-RU" sz="9600" dirty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ru-RU" sz="9600" dirty="0" smtClean="0">
                <a:latin typeface="Calibri" pitchFamily="34" charset="0"/>
              </a:rPr>
              <a:t>1) </a:t>
            </a:r>
            <a:r>
              <a:rPr lang="ru-RU" sz="9600" dirty="0" smtClean="0">
                <a:latin typeface="Calibri" pitchFamily="34" charset="0"/>
              </a:rPr>
              <a:t>ЧЕРЕПОВЕЦ </a:t>
            </a:r>
            <a:r>
              <a:rPr lang="ru-RU" sz="9600" dirty="0">
                <a:latin typeface="Calibri" pitchFamily="34" charset="0"/>
              </a:rPr>
              <a:t>– ПЕРМЬ</a:t>
            </a:r>
            <a:br>
              <a:rPr lang="ru-RU" sz="9600" dirty="0">
                <a:latin typeface="Calibri" pitchFamily="34" charset="0"/>
              </a:rPr>
            </a:br>
            <a:r>
              <a:rPr lang="ru-RU" sz="9600" dirty="0">
                <a:latin typeface="Calibri" pitchFamily="34" charset="0"/>
              </a:rPr>
              <a:t>2) </a:t>
            </a:r>
            <a:r>
              <a:rPr lang="ru-RU" sz="9600" dirty="0" smtClean="0">
                <a:latin typeface="Calibri" pitchFamily="34" charset="0"/>
              </a:rPr>
              <a:t>ЧЕРЕПОВЕЦ </a:t>
            </a:r>
            <a:r>
              <a:rPr lang="ru-RU" sz="9600" dirty="0">
                <a:latin typeface="Calibri" pitchFamily="34" charset="0"/>
              </a:rPr>
              <a:t>– КУРСК – ПЕРМЬ</a:t>
            </a:r>
            <a:br>
              <a:rPr lang="ru-RU" sz="9600" dirty="0">
                <a:latin typeface="Calibri" pitchFamily="34" charset="0"/>
              </a:rPr>
            </a:br>
            <a:r>
              <a:rPr lang="ru-RU" sz="9600" dirty="0">
                <a:latin typeface="Calibri" pitchFamily="34" charset="0"/>
              </a:rPr>
              <a:t>3) </a:t>
            </a:r>
            <a:r>
              <a:rPr lang="ru-RU" sz="9600" dirty="0" smtClean="0">
                <a:latin typeface="Calibri" pitchFamily="34" charset="0"/>
              </a:rPr>
              <a:t>ЧЕРЕПОВЕЦ </a:t>
            </a:r>
            <a:r>
              <a:rPr lang="ru-RU" sz="9600" dirty="0">
                <a:latin typeface="Calibri" pitchFamily="34" charset="0"/>
              </a:rPr>
              <a:t>– МОСКВА – ПЕРМЬ</a:t>
            </a:r>
            <a:br>
              <a:rPr lang="ru-RU" sz="9600" dirty="0">
                <a:latin typeface="Calibri" pitchFamily="34" charset="0"/>
              </a:rPr>
            </a:br>
            <a:r>
              <a:rPr lang="ru-RU" sz="9600" dirty="0">
                <a:latin typeface="Calibri" pitchFamily="34" charset="0"/>
              </a:rPr>
              <a:t>4) </a:t>
            </a:r>
            <a:r>
              <a:rPr lang="ru-RU" sz="9600" dirty="0" smtClean="0">
                <a:latin typeface="Calibri" pitchFamily="34" charset="0"/>
              </a:rPr>
              <a:t>ЧЕРЕПОВЕЦ </a:t>
            </a:r>
            <a:r>
              <a:rPr lang="ru-RU" sz="9600" dirty="0">
                <a:latin typeface="Calibri" pitchFamily="34" charset="0"/>
              </a:rPr>
              <a:t>– МОСКВА – КУРСК – </a:t>
            </a:r>
            <a:r>
              <a:rPr lang="ru-RU" sz="9600" dirty="0" smtClean="0">
                <a:latin typeface="Calibri" pitchFamily="34" charset="0"/>
              </a:rPr>
              <a:t>ПЕРМЬ</a:t>
            </a:r>
            <a:endParaRPr lang="en-US" sz="96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96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Calibri" pitchFamily="34" charset="0"/>
              </a:rPr>
              <a:t>Тут всё сделано за нас в ответах </a:t>
            </a:r>
            <a:r>
              <a:rPr lang="ru-RU" sz="9600" dirty="0" smtClean="0">
                <a:latin typeface="Calibri" pitchFamily="34" charset="0"/>
                <a:sym typeface="Wingdings" pitchFamily="2" charset="2"/>
              </a:rPr>
              <a:t></a:t>
            </a:r>
            <a:r>
              <a:rPr lang="ru-RU" sz="9600" dirty="0" smtClean="0">
                <a:latin typeface="Calibri" pitchFamily="34" charset="0"/>
              </a:rPr>
              <a:t>, осталось выбрать:</a:t>
            </a:r>
          </a:p>
          <a:p>
            <a:pPr marL="0" indent="0">
              <a:buNone/>
            </a:pPr>
            <a:endParaRPr lang="ru-RU" sz="9600" dirty="0">
              <a:latin typeface="Calibri" pitchFamily="34" charset="0"/>
            </a:endParaRPr>
          </a:p>
          <a:p>
            <a:pPr marL="0" indent="0">
              <a:buNone/>
            </a:pPr>
            <a:endParaRPr lang="ru-RU" sz="96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ru-RU" sz="9600" dirty="0">
              <a:latin typeface="Calibri" pitchFamily="34" charset="0"/>
            </a:endParaRPr>
          </a:p>
          <a:p>
            <a:pPr marL="0" indent="0">
              <a:buNone/>
            </a:pPr>
            <a:endParaRPr lang="ru-RU" sz="96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ru-RU" sz="9600" dirty="0">
              <a:latin typeface="Calibri" pitchFamily="34" charset="0"/>
            </a:endParaRPr>
          </a:p>
          <a:p>
            <a:pPr marL="0" indent="0">
              <a:buNone/>
            </a:pPr>
            <a:endParaRPr lang="ru-RU" sz="96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Calibri" pitchFamily="34" charset="0"/>
              </a:rPr>
              <a:t>Ответ 4.</a:t>
            </a:r>
            <a:endParaRPr lang="en-US" sz="2800" dirty="0"/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3381101"/>
              </p:ext>
            </p:extLst>
          </p:nvPr>
        </p:nvGraphicFramePr>
        <p:xfrm>
          <a:off x="988547" y="433759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Номер ответа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Время в пути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100+60=160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80+40=140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50+100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15+70=85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50+30+60=140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15+10+40=65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92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183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В одной </a:t>
            </a:r>
            <a:r>
              <a:rPr lang="ru-RU" sz="2400" dirty="0" smtClean="0"/>
              <a:t>сказочной стране </a:t>
            </a:r>
            <a:r>
              <a:rPr lang="ru-RU" sz="2400" dirty="0" smtClean="0"/>
              <a:t>всего 5 </a:t>
            </a:r>
            <a:r>
              <a:rPr lang="ru-RU" sz="2400" dirty="0" smtClean="0"/>
              <a:t>городов</a:t>
            </a:r>
            <a:r>
              <a:rPr lang="ru-RU" sz="2400" dirty="0" smtClean="0"/>
              <a:t>, </a:t>
            </a:r>
            <a:r>
              <a:rPr lang="ru-RU" sz="2400" dirty="0" smtClean="0"/>
              <a:t>которые соединены </a:t>
            </a:r>
            <a:r>
              <a:rPr lang="ru-RU" sz="2400" dirty="0" smtClean="0"/>
              <a:t>между собой </a:t>
            </a:r>
            <a:r>
              <a:rPr lang="ru-RU" sz="2400" dirty="0" smtClean="0"/>
              <a:t>непересекающимися магистралями</a:t>
            </a:r>
            <a:r>
              <a:rPr lang="ru-RU" sz="2400" dirty="0" smtClean="0"/>
              <a:t>. </a:t>
            </a:r>
            <a:r>
              <a:rPr lang="ru-RU" sz="2400" dirty="0" smtClean="0"/>
              <a:t>Расход топлива </a:t>
            </a:r>
            <a:r>
              <a:rPr lang="ru-RU" sz="2400" dirty="0" smtClean="0"/>
              <a:t>для </a:t>
            </a:r>
            <a:r>
              <a:rPr lang="ru-RU" sz="2400" dirty="0" smtClean="0"/>
              <a:t>каждого отрезка </a:t>
            </a:r>
            <a:r>
              <a:rPr lang="ru-RU" sz="2400" dirty="0" smtClean="0"/>
              <a:t>и цены на </a:t>
            </a:r>
            <a:r>
              <a:rPr lang="ru-RU" sz="2400" dirty="0" smtClean="0"/>
              <a:t>топливо приведены </a:t>
            </a:r>
            <a:r>
              <a:rPr lang="ru-RU" sz="2400" dirty="0" smtClean="0"/>
              <a:t>в </a:t>
            </a:r>
            <a:r>
              <a:rPr lang="ru-RU" sz="2400" dirty="0" smtClean="0"/>
              <a:t>таблице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1082862"/>
              </p:ext>
            </p:extLst>
          </p:nvPr>
        </p:nvGraphicFramePr>
        <p:xfrm>
          <a:off x="1006872" y="2333580"/>
          <a:ext cx="8029623" cy="426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4643"/>
                <a:gridCol w="1844643"/>
                <a:gridCol w="1844643"/>
                <a:gridCol w="2495694"/>
              </a:tblGrid>
              <a:tr h="84354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dirty="0">
                          <a:effectLst/>
                        </a:rPr>
                        <a:t>Город 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dirty="0">
                          <a:effectLst/>
                        </a:rPr>
                        <a:t>Город Б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dirty="0">
                          <a:effectLst/>
                        </a:rPr>
                        <a:t>Расход топлива(л.)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>
                          <a:effectLst/>
                        </a:rPr>
                        <a:t>Цена 1 л. топ-лива в городе А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effectLst/>
                        </a:rPr>
                        <a:t>АИСТОВО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effectLst/>
                        </a:rPr>
                        <a:t>БЫКОВО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АИСТОВО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ЦАПЛИНО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АИСТОВО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ДРОНТОВО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БЫКОВО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ЦАПЛИНО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БЫКОВО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ЕНОТОВО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ЦАПЛИНО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БЫКОВО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ЦАПЛИНО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ДРОНТОВО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effectLst/>
                        </a:rPr>
                        <a:t>ДРОНТОВО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>
                          <a:effectLst/>
                        </a:rPr>
                        <a:t>ЕНОТОВО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85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183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Проезд </a:t>
            </a:r>
            <a:r>
              <a:rPr lang="ru-RU" sz="2400" dirty="0"/>
              <a:t>по </a:t>
            </a:r>
            <a:r>
              <a:rPr lang="ru-RU" sz="2400" dirty="0" smtClean="0"/>
              <a:t>магистралям возможен </a:t>
            </a:r>
            <a:r>
              <a:rPr lang="ru-RU" sz="2400" dirty="0"/>
              <a:t>в обоих </a:t>
            </a:r>
            <a:r>
              <a:rPr lang="ru-RU" sz="2400" dirty="0" smtClean="0"/>
              <a:t>направлениях</a:t>
            </a:r>
            <a:r>
              <a:rPr lang="ru-RU" sz="2400" dirty="0"/>
              <a:t>, </a:t>
            </a:r>
            <a:r>
              <a:rPr lang="ru-RU" sz="2400" dirty="0" smtClean="0"/>
              <a:t>однако </a:t>
            </a:r>
            <a:r>
              <a:rPr lang="ru-RU" sz="2400" dirty="0"/>
              <a:t>в </a:t>
            </a:r>
            <a:r>
              <a:rPr lang="ru-RU" sz="2400" dirty="0" smtClean="0"/>
              <a:t>стране действует </a:t>
            </a:r>
            <a:r>
              <a:rPr lang="ru-RU" sz="2400" dirty="0"/>
              <a:t>закон: </a:t>
            </a:r>
            <a:r>
              <a:rPr lang="ru-RU" sz="2400" dirty="0" smtClean="0"/>
              <a:t>выезжая </a:t>
            </a:r>
            <a:r>
              <a:rPr lang="ru-RU" sz="2400" dirty="0"/>
              <a:t>из </a:t>
            </a:r>
            <a:r>
              <a:rPr lang="ru-RU" sz="2400" dirty="0" smtClean="0"/>
              <a:t>города </a:t>
            </a:r>
            <a:r>
              <a:rPr lang="ru-RU" sz="2400" dirty="0"/>
              <a:t>А, </a:t>
            </a:r>
            <a:r>
              <a:rPr lang="ru-RU" sz="2400" dirty="0" smtClean="0"/>
              <a:t>путешественник обязан </a:t>
            </a:r>
            <a:r>
              <a:rPr lang="ru-RU" sz="2400" dirty="0"/>
              <a:t>на весь </a:t>
            </a:r>
            <a:r>
              <a:rPr lang="ru-RU" sz="2400" dirty="0" smtClean="0"/>
              <a:t>ближайший отрезок </a:t>
            </a:r>
            <a:r>
              <a:rPr lang="ru-RU" sz="2400" dirty="0"/>
              <a:t>до </a:t>
            </a:r>
            <a:r>
              <a:rPr lang="ru-RU" sz="2400" dirty="0" smtClean="0"/>
              <a:t>города </a:t>
            </a:r>
            <a:r>
              <a:rPr lang="ru-RU" sz="2400" dirty="0"/>
              <a:t>Б </a:t>
            </a:r>
            <a:r>
              <a:rPr lang="ru-RU" sz="2400" dirty="0" smtClean="0"/>
              <a:t>закупить топливо </a:t>
            </a:r>
            <a:r>
              <a:rPr lang="ru-RU" sz="2400" dirty="0"/>
              <a:t>по ценам, </a:t>
            </a:r>
            <a:r>
              <a:rPr lang="ru-RU" sz="2400" dirty="0" smtClean="0"/>
              <a:t>установленным </a:t>
            </a:r>
            <a:r>
              <a:rPr lang="ru-RU" sz="2400" dirty="0"/>
              <a:t>в </a:t>
            </a:r>
            <a:r>
              <a:rPr lang="ru-RU" sz="2400" dirty="0" smtClean="0"/>
              <a:t>городе </a:t>
            </a:r>
            <a:r>
              <a:rPr lang="ru-RU" sz="2400" dirty="0"/>
              <a:t>А. </a:t>
            </a:r>
            <a:r>
              <a:rPr lang="ru-RU" sz="2400" dirty="0" smtClean="0"/>
              <a:t>Определите </a:t>
            </a:r>
            <a:r>
              <a:rPr lang="ru-RU" sz="2400" dirty="0"/>
              <a:t>самый </a:t>
            </a:r>
            <a:r>
              <a:rPr lang="ru-RU" sz="2400" dirty="0" smtClean="0"/>
              <a:t>дешевый маршрут </a:t>
            </a:r>
            <a:r>
              <a:rPr lang="ru-RU" sz="2400" dirty="0"/>
              <a:t>из </a:t>
            </a:r>
            <a:r>
              <a:rPr lang="ru-RU" sz="2400" dirty="0" smtClean="0"/>
              <a:t>АИСТОВО </a:t>
            </a:r>
            <a:r>
              <a:rPr lang="ru-RU" sz="2400" dirty="0"/>
              <a:t>в </a:t>
            </a:r>
            <a:r>
              <a:rPr lang="ru-RU" sz="2400" dirty="0" smtClean="0"/>
              <a:t>ЕНОТОВО</a:t>
            </a:r>
            <a:r>
              <a:rPr lang="ru-RU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</a:t>
            </a:r>
            <a:r>
              <a:rPr lang="ru-RU" sz="2400" dirty="0" smtClean="0"/>
              <a:t>АИСТОВО </a:t>
            </a:r>
            <a:r>
              <a:rPr lang="ru-RU" sz="2400" dirty="0"/>
              <a:t>– </a:t>
            </a:r>
            <a:r>
              <a:rPr lang="ru-RU" sz="2400" dirty="0" smtClean="0"/>
              <a:t>БЫКОВО </a:t>
            </a:r>
            <a:r>
              <a:rPr lang="ru-RU" sz="2400" dirty="0"/>
              <a:t>– </a:t>
            </a:r>
            <a:r>
              <a:rPr lang="ru-RU" sz="2400" dirty="0" smtClean="0"/>
              <a:t>ЕНОТОВО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2) </a:t>
            </a:r>
            <a:r>
              <a:rPr lang="ru-RU" sz="2400" dirty="0" smtClean="0"/>
              <a:t>АИСТОВО </a:t>
            </a:r>
            <a:r>
              <a:rPr lang="ru-RU" sz="2400" dirty="0"/>
              <a:t>– </a:t>
            </a:r>
            <a:r>
              <a:rPr lang="ru-RU" sz="2400" dirty="0" smtClean="0"/>
              <a:t>ДРОНТОВО </a:t>
            </a:r>
            <a:r>
              <a:rPr lang="ru-RU" sz="2400" dirty="0"/>
              <a:t>– </a:t>
            </a:r>
            <a:r>
              <a:rPr lang="ru-RU" sz="2400" dirty="0" smtClean="0"/>
              <a:t>ЕНОТОВО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3) </a:t>
            </a:r>
            <a:r>
              <a:rPr lang="ru-RU" sz="2400" dirty="0" smtClean="0"/>
              <a:t>АИСТОВО </a:t>
            </a:r>
            <a:r>
              <a:rPr lang="ru-RU" sz="2400" dirty="0"/>
              <a:t>– </a:t>
            </a:r>
            <a:r>
              <a:rPr lang="ru-RU" sz="2400" dirty="0" smtClean="0"/>
              <a:t>ЦАПЛИНО </a:t>
            </a:r>
            <a:r>
              <a:rPr lang="ru-RU" sz="2400" dirty="0"/>
              <a:t>– </a:t>
            </a:r>
            <a:r>
              <a:rPr lang="ru-RU" sz="2400" dirty="0" smtClean="0"/>
              <a:t>ДРОНТОВО </a:t>
            </a:r>
            <a:r>
              <a:rPr lang="ru-RU" sz="2400" dirty="0"/>
              <a:t>– </a:t>
            </a:r>
            <a:r>
              <a:rPr lang="ru-RU" sz="2400" dirty="0" smtClean="0"/>
              <a:t>ЕНОТОВО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4) </a:t>
            </a:r>
            <a:r>
              <a:rPr lang="ru-RU" sz="2400" dirty="0" smtClean="0"/>
              <a:t>АИСТОВО </a:t>
            </a:r>
            <a:r>
              <a:rPr lang="ru-RU" sz="2400" dirty="0"/>
              <a:t>– </a:t>
            </a:r>
            <a:r>
              <a:rPr lang="ru-RU" sz="2400" dirty="0" smtClean="0"/>
              <a:t>ЦАПЛИНО </a:t>
            </a:r>
            <a:r>
              <a:rPr lang="ru-RU" sz="2400" dirty="0"/>
              <a:t>– </a:t>
            </a:r>
            <a:r>
              <a:rPr lang="ru-RU" sz="2400" dirty="0" smtClean="0"/>
              <a:t>БЫКОВО </a:t>
            </a:r>
            <a:r>
              <a:rPr lang="ru-RU" sz="2400" dirty="0"/>
              <a:t>– </a:t>
            </a:r>
            <a:r>
              <a:rPr lang="ru-RU" sz="2400" dirty="0" smtClean="0"/>
              <a:t>ЕНОТОВО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201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183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399" y="620688"/>
            <a:ext cx="8245783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Это почти такая же задача,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как и предыдущая, только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нам предварительно надо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рассчитать стоимость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проезда из А в 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этого перемножим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цену и расход, затем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составим таблицу.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Ответ 2.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5753853"/>
              </p:ext>
            </p:extLst>
          </p:nvPr>
        </p:nvGraphicFramePr>
        <p:xfrm>
          <a:off x="4734272" y="615381"/>
          <a:ext cx="4427151" cy="2893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6400"/>
                <a:gridCol w="1366400"/>
                <a:gridCol w="1694351"/>
              </a:tblGrid>
              <a:tr h="63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</a:rPr>
                        <a:t>Город 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</a:rPr>
                        <a:t>Город 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Стоимость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проезда из А в 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АИСТОВО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БЫКОВО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АИСТОВО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ЦАПЛИНО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АИСТОВО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ДРОНТОВО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80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БЫКОВО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ЦАПЛИНО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БЫКОВО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ЕНОТОВО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ЦАПЛИНО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БЫКОВО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30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ЦАПЛИНО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ДРОНТОВО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ДРОНТОВО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ЕНОТОВО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2" marR="7592" marT="7592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64483"/>
              </p:ext>
            </p:extLst>
          </p:nvPr>
        </p:nvGraphicFramePr>
        <p:xfrm>
          <a:off x="4734272" y="4337596"/>
          <a:ext cx="4409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864"/>
                <a:gridCol w="22048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Номер ответа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60+32=92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80+10=90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70+20+10=100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70+30+32=132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49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842</Words>
  <Application>Microsoft Office PowerPoint</Application>
  <PresentationFormat>Экран (4:3)</PresentationFormat>
  <Paragraphs>438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Admin</cp:lastModifiedBy>
  <cp:revision>32</cp:revision>
  <dcterms:created xsi:type="dcterms:W3CDTF">2014-06-27T10:37:47Z</dcterms:created>
  <dcterms:modified xsi:type="dcterms:W3CDTF">2014-07-17T09:12:10Z</dcterms:modified>
</cp:coreProperties>
</file>