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2"/>
  </p:notesMasterIdLst>
  <p:sldIdLst>
    <p:sldId id="256" r:id="rId2"/>
    <p:sldId id="297" r:id="rId3"/>
    <p:sldId id="275" r:id="rId4"/>
    <p:sldId id="300" r:id="rId5"/>
    <p:sldId id="283" r:id="rId6"/>
    <p:sldId id="282" r:id="rId7"/>
    <p:sldId id="260" r:id="rId8"/>
    <p:sldId id="266" r:id="rId9"/>
    <p:sldId id="290" r:id="rId10"/>
    <p:sldId id="29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33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15" autoAdjust="0"/>
    <p:restoredTop sz="86372" autoAdjust="0"/>
  </p:normalViewPr>
  <p:slideViewPr>
    <p:cSldViewPr>
      <p:cViewPr varScale="1">
        <p:scale>
          <a:sx n="68" d="100"/>
          <a:sy n="68" d="100"/>
        </p:scale>
        <p:origin x="-18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575B86-B551-46CA-9C22-016492D3E39E}" type="datetimeFigureOut">
              <a:rPr lang="ru-RU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32863B-C9EA-452C-9631-32E88EBCF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46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E5746D-932D-4370-A05F-55FC7C93317A}" type="slidenum">
              <a:rPr lang="ru-RU" smtClean="0"/>
              <a:pPr eaLnBrk="1" hangingPunct="1"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3 w 305"/>
                    <a:gd name="T1" fmla="*/ 428 h 426"/>
                    <a:gd name="T2" fmla="*/ 307 w 305"/>
                    <a:gd name="T3" fmla="*/ 42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3 w 305"/>
                    <a:gd name="T9" fmla="*/ 428 h 426"/>
                    <a:gd name="T10" fmla="*/ 283 w 305"/>
                    <a:gd name="T11" fmla="*/ 428 h 426"/>
                    <a:gd name="T12" fmla="*/ 283 w 305"/>
                    <a:gd name="T13" fmla="*/ 42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8 h 486"/>
                    <a:gd name="T2" fmla="*/ 48 w 347"/>
                    <a:gd name="T3" fmla="*/ 488 h 486"/>
                    <a:gd name="T4" fmla="*/ 349 w 347"/>
                    <a:gd name="T5" fmla="*/ 72 h 486"/>
                    <a:gd name="T6" fmla="*/ 349 w 347"/>
                    <a:gd name="T7" fmla="*/ 0 h 486"/>
                    <a:gd name="T8" fmla="*/ 0 w 347"/>
                    <a:gd name="T9" fmla="*/ 488 h 486"/>
                    <a:gd name="T10" fmla="*/ 24 w 347"/>
                    <a:gd name="T11" fmla="*/ 488 h 486"/>
                    <a:gd name="T12" fmla="*/ 24 w 347"/>
                    <a:gd name="T13" fmla="*/ 48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963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963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3156A-0A66-4B96-AB45-145C73264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96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A0A80-BCF2-4D14-B858-EB08AD579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9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37D86-EA95-4A28-A975-2739FE8E8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48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B9D2C-F0C6-4D82-957C-F041C09AC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072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5613" y="3922713"/>
            <a:ext cx="822642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7D3DC-12FE-485C-B0DE-ADB9B73AF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469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5613" y="3922713"/>
            <a:ext cx="4037012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CA754-1AFE-4B18-B16E-7204730CE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054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4B33B-A6E6-41D1-AF60-43659AFDD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88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2FCA1-9D21-4E13-82EE-1E62FD13D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27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4F44C-09E4-44DA-98BC-230C2200F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10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AB421-08EF-4FCF-A760-023D7C973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1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392CA-3C13-401A-8531-03F0350AB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9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92735-578E-4369-99A7-73468334A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04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C545A-55B2-417A-8FBB-B95F1D9BF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7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D9AEB-9B18-41A7-8501-588F0F614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51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AA5DF-D793-4746-B7EE-8EB7EFD6B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24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AD93A-AEE7-44C4-8F1F-52F0F52E1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69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08547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8549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550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551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552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553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554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555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556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557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558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559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560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561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562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563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564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565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566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567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568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569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570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571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572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573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857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7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7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7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7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8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8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8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8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8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8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8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8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8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8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3 w 305"/>
                    <a:gd name="T1" fmla="*/ 428 h 426"/>
                    <a:gd name="T2" fmla="*/ 307 w 305"/>
                    <a:gd name="T3" fmla="*/ 42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3 w 305"/>
                    <a:gd name="T9" fmla="*/ 428 h 426"/>
                    <a:gd name="T10" fmla="*/ 283 w 305"/>
                    <a:gd name="T11" fmla="*/ 428 h 426"/>
                    <a:gd name="T12" fmla="*/ 283 w 305"/>
                    <a:gd name="T13" fmla="*/ 42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8 h 486"/>
                    <a:gd name="T2" fmla="*/ 48 w 347"/>
                    <a:gd name="T3" fmla="*/ 488 h 486"/>
                    <a:gd name="T4" fmla="*/ 349 w 347"/>
                    <a:gd name="T5" fmla="*/ 72 h 486"/>
                    <a:gd name="T6" fmla="*/ 349 w 347"/>
                    <a:gd name="T7" fmla="*/ 0 h 486"/>
                    <a:gd name="T8" fmla="*/ 0 w 347"/>
                    <a:gd name="T9" fmla="*/ 488 h 486"/>
                    <a:gd name="T10" fmla="*/ 24 w 347"/>
                    <a:gd name="T11" fmla="*/ 488 h 486"/>
                    <a:gd name="T12" fmla="*/ 24 w 347"/>
                    <a:gd name="T13" fmla="*/ 48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859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9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9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9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9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9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60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60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60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08603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3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607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7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8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9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86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861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61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61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8B24F92-5488-497B-A8AB-69D2E8F30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8615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mage 04 -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2795588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221163"/>
            <a:ext cx="6400800" cy="22796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FFFF"/>
                </a:solidFill>
                <a:effectLst/>
              </a:rPr>
              <a:t>Учитель-логопед: Цыбульская М. В.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FFFF"/>
                </a:solidFill>
                <a:effectLst/>
              </a:rPr>
              <a:t> МБДОУ «Детский сад «Аленка»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FFFF"/>
                </a:solidFill>
                <a:effectLst/>
              </a:rPr>
              <a:t> г. Абакан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36725" y="1724025"/>
            <a:ext cx="7218363" cy="260508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accent1"/>
                </a:solidFill>
                <a:effectLst/>
              </a:rPr>
              <a:t>Взаимодействие логопеда с воспитателями и специалистами ДОУ по коррекционно-развивающей работе с дошкольниками.</a:t>
            </a:r>
            <a:endParaRPr lang="ru-RU" sz="4000" b="1" i="1" dirty="0" smtClean="0">
              <a:solidFill>
                <a:schemeClr val="accent1"/>
              </a:solidFill>
              <a:latin typeface="Bodoni MT Poster Compressed" pitchFamily="18" charset="0"/>
            </a:endParaRPr>
          </a:p>
        </p:txBody>
      </p:sp>
      <p:pic>
        <p:nvPicPr>
          <p:cNvPr id="3077" name="Picture 8" descr="pencil red -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4868863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2771775" y="1550988"/>
            <a:ext cx="6264275" cy="29575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Спасибо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за внимание.</a:t>
            </a:r>
          </a:p>
        </p:txBody>
      </p:sp>
      <p:pic>
        <p:nvPicPr>
          <p:cNvPr id="12291" name="Picture 9" descr="Безымянный-5 -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3455987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e1c9efb73a6b2049a240606653fd07d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94904">
            <a:off x="-50800" y="3824288"/>
            <a:ext cx="5040313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25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7500937" cy="164306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accent1"/>
                </a:solidFill>
              </a:rPr>
              <a:t>Для того чтобы устранить речевые нарушения и сформировать устно-речевую базу, необходимо глубокое взаимодействие всех участников педагогического процесса</a:t>
            </a:r>
            <a:endParaRPr lang="ru-RU" sz="2400" b="1" dirty="0" smtClean="0">
              <a:solidFill>
                <a:schemeClr val="accent1"/>
              </a:solidFill>
              <a:effectLst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4037012" cy="3673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/>
          </a:p>
          <a:p>
            <a:pPr indent="9525" eaLnBrk="1" hangingPunct="1">
              <a:buFont typeface="Wingdings" pitchFamily="2" charset="2"/>
              <a:buNone/>
              <a:defRPr/>
            </a:pPr>
            <a:r>
              <a:rPr lang="ru-RU" sz="2800" b="1" i="1" dirty="0" smtClean="0"/>
              <a:t>Для успешной коррекции требуется согласованность действий логопеда и специалистов</a:t>
            </a:r>
            <a:endParaRPr lang="ru-RU" sz="1800" b="1" i="1" dirty="0" smtClean="0"/>
          </a:p>
        </p:txBody>
      </p:sp>
      <p:pic>
        <p:nvPicPr>
          <p:cNvPr id="5" name="Picture 12" descr="pencil yellow -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8913"/>
            <a:ext cx="162877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Объект 2"/>
          <p:cNvPicPr preferRelativeResize="0"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30" y="2492908"/>
            <a:ext cx="3966020" cy="394928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980"/>
                            </p:stCondLst>
                            <p:childTnLst>
                              <p:par>
                                <p:cTn id="16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accent1"/>
                </a:solidFill>
              </a:rPr>
              <a:t>В нашем ДОУ работают три логопедические группы:</a:t>
            </a:r>
            <a:br>
              <a:rPr lang="ru-RU" sz="2000" b="1" dirty="0" smtClean="0">
                <a:solidFill>
                  <a:schemeClr val="accent1"/>
                </a:solidFill>
              </a:rPr>
            </a:br>
            <a:r>
              <a:rPr lang="ru-RU" sz="2000" b="1" dirty="0" smtClean="0">
                <a:solidFill>
                  <a:schemeClr val="accent1"/>
                </a:solidFill>
              </a:rPr>
              <a:t> средняя, старшая и подготовительная.</a:t>
            </a:r>
            <a:r>
              <a:rPr lang="ru-RU" sz="1800" b="1" dirty="0" smtClean="0">
                <a:solidFill>
                  <a:schemeClr val="accent1"/>
                </a:solidFill>
              </a:rPr>
              <a:t> </a:t>
            </a:r>
            <a:endParaRPr lang="ru-RU" sz="4000" b="1" dirty="0" smtClean="0">
              <a:solidFill>
                <a:schemeClr val="accent1"/>
              </a:solidFill>
            </a:endParaRP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4221163"/>
            <a:ext cx="6635750" cy="2173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Помещения оформлены в соответствии с рекомендациями по созданию речевой среды в группах коррекционной направленности.</a:t>
            </a:r>
          </a:p>
        </p:txBody>
      </p:sp>
      <p:pic>
        <p:nvPicPr>
          <p:cNvPr id="5125" name="Picture 11"/>
          <p:cNvPicPr preferRelativeResize="0"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436" y="1679320"/>
            <a:ext cx="6546876" cy="28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5" descr="75201-Royalty-Free-RF-Clipart-Illustration-Of-A-Black-And-White-Outline-Of-A-Little-Winter-Boy-Wearing-A-Hat-And-Pointing -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652963"/>
            <a:ext cx="1420812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1500" fill="hold"/>
                                        <p:tgtEl>
                                          <p:spTgt spid="137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500" fill="hold"/>
                                        <p:tgtEl>
                                          <p:spTgt spid="137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500" fill="hold"/>
                                        <p:tgtEl>
                                          <p:spTgt spid="137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Oval 2"/>
          <p:cNvSpPr>
            <a:spLocks noChangeArrowheads="1"/>
          </p:cNvSpPr>
          <p:nvPr/>
        </p:nvSpPr>
        <p:spPr bwMode="auto">
          <a:xfrm>
            <a:off x="2627313" y="2420938"/>
            <a:ext cx="3959225" cy="1944687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tx2"/>
                </a:solidFill>
                <a:latin typeface="Arial Black" pitchFamily="34" charset="0"/>
              </a:rPr>
              <a:t>Ребенок с</a:t>
            </a:r>
          </a:p>
          <a:p>
            <a:pPr algn="ctr"/>
            <a:r>
              <a:rPr lang="ru-RU" sz="2400" b="1">
                <a:solidFill>
                  <a:schemeClr val="tx2"/>
                </a:solidFill>
                <a:latin typeface="Arial Black" pitchFamily="34" charset="0"/>
              </a:rPr>
              <a:t> нарушениями</a:t>
            </a:r>
          </a:p>
          <a:p>
            <a:pPr algn="ctr"/>
            <a:r>
              <a:rPr lang="ru-RU" sz="2400" b="1">
                <a:solidFill>
                  <a:schemeClr val="tx2"/>
                </a:solidFill>
                <a:latin typeface="Arial Black" pitchFamily="34" charset="0"/>
              </a:rPr>
              <a:t>речи</a:t>
            </a:r>
          </a:p>
        </p:txBody>
      </p:sp>
      <p:sp>
        <p:nvSpPr>
          <p:cNvPr id="314377" name="AutoShape 9"/>
          <p:cNvSpPr>
            <a:spLocks noChangeArrowheads="1"/>
          </p:cNvSpPr>
          <p:nvPr/>
        </p:nvSpPr>
        <p:spPr bwMode="auto">
          <a:xfrm rot="2738758">
            <a:off x="1568450" y="2352676"/>
            <a:ext cx="1470025" cy="1079500"/>
          </a:xfrm>
          <a:prstGeom prst="rightArrow">
            <a:avLst>
              <a:gd name="adj1" fmla="val 50000"/>
              <a:gd name="adj2" fmla="val 29347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179388" y="765175"/>
            <a:ext cx="2447925" cy="1944688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b="1">
                <a:solidFill>
                  <a:srgbClr val="00B050"/>
                </a:solidFill>
                <a:latin typeface="Arial Black" pitchFamily="34" charset="0"/>
              </a:rPr>
              <a:t>Воспитатель</a:t>
            </a:r>
          </a:p>
          <a:p>
            <a:endParaRPr lang="ru-RU" sz="800" b="1">
              <a:latin typeface="Arial Black" pitchFamily="34" charset="0"/>
            </a:endParaRPr>
          </a:p>
          <a:p>
            <a:r>
              <a:rPr lang="ru-RU" sz="800" b="1">
                <a:latin typeface="Arial Black" pitchFamily="34" charset="0"/>
              </a:rPr>
              <a:t>Контроль за речью детей в </a:t>
            </a:r>
          </a:p>
          <a:p>
            <a:r>
              <a:rPr lang="ru-RU" sz="800" b="1">
                <a:latin typeface="Arial Black" pitchFamily="34" charset="0"/>
              </a:rPr>
              <a:t>непосредственно-образовательной</a:t>
            </a:r>
          </a:p>
          <a:p>
            <a:r>
              <a:rPr lang="ru-RU" sz="800" b="1">
                <a:latin typeface="Arial Black" pitchFamily="34" charset="0"/>
              </a:rPr>
              <a:t>деятельности и во время режимных </a:t>
            </a:r>
          </a:p>
          <a:p>
            <a:r>
              <a:rPr lang="ru-RU" sz="800" b="1">
                <a:latin typeface="Arial Black" pitchFamily="34" charset="0"/>
              </a:rPr>
              <a:t>моментов</a:t>
            </a:r>
          </a:p>
          <a:p>
            <a:endParaRPr lang="ru-RU" sz="800" b="1">
              <a:latin typeface="Arial Black" pitchFamily="34" charset="0"/>
            </a:endParaRPr>
          </a:p>
          <a:p>
            <a:r>
              <a:rPr lang="ru-RU" sz="800" b="1">
                <a:latin typeface="Arial Black" pitchFamily="34" charset="0"/>
              </a:rPr>
              <a:t>Развитие мелкой моторики</a:t>
            </a:r>
          </a:p>
          <a:p>
            <a:endParaRPr lang="ru-RU" sz="800" b="1">
              <a:latin typeface="Arial Black" pitchFamily="34" charset="0"/>
            </a:endParaRPr>
          </a:p>
          <a:p>
            <a:r>
              <a:rPr lang="ru-RU" sz="800" b="1">
                <a:latin typeface="Arial Black" pitchFamily="34" charset="0"/>
              </a:rPr>
              <a:t>Индивидуальные занятия с детьми во</a:t>
            </a:r>
          </a:p>
          <a:p>
            <a:r>
              <a:rPr lang="ru-RU" sz="800" b="1">
                <a:latin typeface="Arial Black" pitchFamily="34" charset="0"/>
              </a:rPr>
              <a:t>второй половине дня </a:t>
            </a:r>
            <a:r>
              <a:rPr lang="ru-RU" sz="800">
                <a:latin typeface="Arial Black" pitchFamily="34" charset="0"/>
              </a:rPr>
              <a:t> </a:t>
            </a:r>
          </a:p>
        </p:txBody>
      </p:sp>
      <p:sp>
        <p:nvSpPr>
          <p:cNvPr id="314378" name="AutoShape 10"/>
          <p:cNvSpPr>
            <a:spLocks noChangeArrowheads="1"/>
          </p:cNvSpPr>
          <p:nvPr/>
        </p:nvSpPr>
        <p:spPr bwMode="auto">
          <a:xfrm rot="5400000">
            <a:off x="4264026" y="2009775"/>
            <a:ext cx="762000" cy="720725"/>
          </a:xfrm>
          <a:prstGeom prst="rightArrow">
            <a:avLst>
              <a:gd name="adj1" fmla="val 50000"/>
              <a:gd name="adj2" fmla="val 25017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379" name="AutoShape 11"/>
          <p:cNvSpPr>
            <a:spLocks noChangeArrowheads="1"/>
          </p:cNvSpPr>
          <p:nvPr/>
        </p:nvSpPr>
        <p:spPr bwMode="auto">
          <a:xfrm rot="8480515">
            <a:off x="6210300" y="2220913"/>
            <a:ext cx="1430338" cy="1079500"/>
          </a:xfrm>
          <a:prstGeom prst="rightArrow">
            <a:avLst>
              <a:gd name="adj1" fmla="val 50000"/>
              <a:gd name="adj2" fmla="val 29377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380" name="AutoShape 12"/>
          <p:cNvSpPr>
            <a:spLocks noChangeArrowheads="1"/>
          </p:cNvSpPr>
          <p:nvPr/>
        </p:nvSpPr>
        <p:spPr bwMode="auto">
          <a:xfrm rot="-5400000">
            <a:off x="4283075" y="4078288"/>
            <a:ext cx="793750" cy="647700"/>
          </a:xfrm>
          <a:prstGeom prst="rightArrow">
            <a:avLst>
              <a:gd name="adj1" fmla="val 50000"/>
              <a:gd name="adj2" fmla="val 25054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381" name="AutoShape 13"/>
          <p:cNvSpPr>
            <a:spLocks noChangeArrowheads="1"/>
          </p:cNvSpPr>
          <p:nvPr/>
        </p:nvSpPr>
        <p:spPr bwMode="auto">
          <a:xfrm rot="-8253118">
            <a:off x="5949950" y="3792538"/>
            <a:ext cx="1257300" cy="1079500"/>
          </a:xfrm>
          <a:prstGeom prst="rightArrow">
            <a:avLst>
              <a:gd name="adj1" fmla="val 50000"/>
              <a:gd name="adj2" fmla="val 26017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382" name="AutoShape 14"/>
          <p:cNvSpPr>
            <a:spLocks noChangeArrowheads="1"/>
          </p:cNvSpPr>
          <p:nvPr/>
        </p:nvSpPr>
        <p:spPr bwMode="auto">
          <a:xfrm rot="-2762314">
            <a:off x="1855788" y="3814763"/>
            <a:ext cx="1460500" cy="1079500"/>
          </a:xfrm>
          <a:prstGeom prst="rightArrow">
            <a:avLst>
              <a:gd name="adj1" fmla="val 50000"/>
              <a:gd name="adj2" fmla="val 29364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179388" y="4724400"/>
            <a:ext cx="2447925" cy="1873250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b="1">
                <a:solidFill>
                  <a:srgbClr val="00B050"/>
                </a:solidFill>
                <a:latin typeface="Arial Black" pitchFamily="34" charset="0"/>
              </a:rPr>
              <a:t>Музыкальный</a:t>
            </a:r>
          </a:p>
          <a:p>
            <a:r>
              <a:rPr lang="ru-RU" b="1">
                <a:solidFill>
                  <a:srgbClr val="00B050"/>
                </a:solidFill>
                <a:latin typeface="Arial Black" pitchFamily="34" charset="0"/>
              </a:rPr>
              <a:t>руководитель</a:t>
            </a:r>
          </a:p>
          <a:p>
            <a:endParaRPr lang="ru-RU" sz="800" b="1">
              <a:latin typeface="Arial Black" pitchFamily="34" charset="0"/>
            </a:endParaRPr>
          </a:p>
          <a:p>
            <a:r>
              <a:rPr lang="ru-RU" sz="800" b="1">
                <a:latin typeface="Arial Black" pitchFamily="34" charset="0"/>
              </a:rPr>
              <a:t>Работа над темпо-ритмической</a:t>
            </a:r>
          </a:p>
          <a:p>
            <a:r>
              <a:rPr lang="ru-RU" sz="800" b="1">
                <a:latin typeface="Arial Black" pitchFamily="34" charset="0"/>
              </a:rPr>
              <a:t>стороной речи </a:t>
            </a:r>
          </a:p>
          <a:p>
            <a:endParaRPr lang="ru-RU" sz="800" b="1">
              <a:latin typeface="Arial Black" pitchFamily="34" charset="0"/>
            </a:endParaRPr>
          </a:p>
          <a:p>
            <a:r>
              <a:rPr lang="ru-RU" sz="800" b="1">
                <a:latin typeface="Arial Black" pitchFamily="34" charset="0"/>
              </a:rPr>
              <a:t>Автоматизация звуков в распевках</a:t>
            </a:r>
          </a:p>
          <a:p>
            <a:endParaRPr lang="ru-RU" sz="800" b="1">
              <a:latin typeface="Arial Black" pitchFamily="34" charset="0"/>
            </a:endParaRPr>
          </a:p>
          <a:p>
            <a:r>
              <a:rPr lang="ru-RU" sz="800" b="1">
                <a:latin typeface="Arial Black" pitchFamily="34" charset="0"/>
              </a:rPr>
              <a:t>Логоритмика</a:t>
            </a:r>
          </a:p>
        </p:txBody>
      </p:sp>
      <p:sp>
        <p:nvSpPr>
          <p:cNvPr id="314373" name="Rectangle 5"/>
          <p:cNvSpPr>
            <a:spLocks noChangeArrowheads="1"/>
          </p:cNvSpPr>
          <p:nvPr/>
        </p:nvSpPr>
        <p:spPr bwMode="auto">
          <a:xfrm>
            <a:off x="6718300" y="765175"/>
            <a:ext cx="2230438" cy="1873250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b="1">
                <a:solidFill>
                  <a:srgbClr val="00B050"/>
                </a:solidFill>
                <a:latin typeface="Arial Black" pitchFamily="34" charset="0"/>
              </a:rPr>
              <a:t>Педагог доп.</a:t>
            </a:r>
          </a:p>
          <a:p>
            <a:r>
              <a:rPr lang="ru-RU" b="1">
                <a:solidFill>
                  <a:srgbClr val="00B050"/>
                </a:solidFill>
                <a:latin typeface="Arial Black" pitchFamily="34" charset="0"/>
              </a:rPr>
              <a:t>образования</a:t>
            </a:r>
          </a:p>
          <a:p>
            <a:endParaRPr lang="ru-RU" sz="800" b="1">
              <a:latin typeface="Arial Black" pitchFamily="34" charset="0"/>
            </a:endParaRPr>
          </a:p>
          <a:p>
            <a:r>
              <a:rPr lang="ru-RU" sz="800" b="1">
                <a:latin typeface="Arial Black" pitchFamily="34" charset="0"/>
              </a:rPr>
              <a:t>Мотивационная установка на </a:t>
            </a:r>
          </a:p>
          <a:p>
            <a:r>
              <a:rPr lang="ru-RU" sz="800" b="1">
                <a:latin typeface="Arial Black" pitchFamily="34" charset="0"/>
              </a:rPr>
              <a:t>чистую речь</a:t>
            </a:r>
          </a:p>
          <a:p>
            <a:endParaRPr lang="ru-RU" sz="800" b="1">
              <a:latin typeface="Arial Black" pitchFamily="34" charset="0"/>
            </a:endParaRPr>
          </a:p>
          <a:p>
            <a:r>
              <a:rPr lang="ru-RU" sz="800" b="1">
                <a:latin typeface="Arial Black" pitchFamily="34" charset="0"/>
              </a:rPr>
              <a:t>Автоматизация звуков в спонтанной</a:t>
            </a:r>
          </a:p>
          <a:p>
            <a:r>
              <a:rPr lang="ru-RU" sz="800" b="1">
                <a:latin typeface="Arial Black" pitchFamily="34" charset="0"/>
              </a:rPr>
              <a:t>речи</a:t>
            </a:r>
          </a:p>
          <a:p>
            <a:endParaRPr lang="ru-RU" sz="800" b="1">
              <a:latin typeface="Arial Black" pitchFamily="34" charset="0"/>
            </a:endParaRPr>
          </a:p>
          <a:p>
            <a:r>
              <a:rPr lang="ru-RU" sz="800" b="1">
                <a:latin typeface="Arial Black" pitchFamily="34" charset="0"/>
              </a:rPr>
              <a:t>Работа над интонационной и </a:t>
            </a:r>
          </a:p>
          <a:p>
            <a:r>
              <a:rPr lang="ru-RU" sz="800" b="1">
                <a:latin typeface="Arial Black" pitchFamily="34" charset="0"/>
              </a:rPr>
              <a:t>мимической выразительностью</a:t>
            </a:r>
          </a:p>
        </p:txBody>
      </p:sp>
      <p:sp>
        <p:nvSpPr>
          <p:cNvPr id="314374" name="Rectangle 6"/>
          <p:cNvSpPr>
            <a:spLocks noChangeArrowheads="1"/>
          </p:cNvSpPr>
          <p:nvPr/>
        </p:nvSpPr>
        <p:spPr bwMode="auto">
          <a:xfrm>
            <a:off x="3203575" y="115888"/>
            <a:ext cx="2736850" cy="2089150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b="1">
                <a:solidFill>
                  <a:srgbClr val="00B050"/>
                </a:solidFill>
                <a:latin typeface="Arial Black" pitchFamily="34" charset="0"/>
              </a:rPr>
              <a:t>Учитель-логопед</a:t>
            </a:r>
          </a:p>
          <a:p>
            <a:r>
              <a:rPr lang="ru-RU" sz="800" b="1">
                <a:latin typeface="Arial Black" pitchFamily="34" charset="0"/>
              </a:rPr>
              <a:t>Максимальная коррекция</a:t>
            </a:r>
          </a:p>
          <a:p>
            <a:r>
              <a:rPr lang="ru-RU" sz="800" b="1">
                <a:latin typeface="Arial Black" pitchFamily="34" charset="0"/>
              </a:rPr>
              <a:t> речевых нарушений</a:t>
            </a:r>
          </a:p>
          <a:p>
            <a:r>
              <a:rPr lang="ru-RU" sz="800" b="1">
                <a:latin typeface="Arial Black" pitchFamily="34" charset="0"/>
              </a:rPr>
              <a:t>Определение структуры и степени тяжести</a:t>
            </a:r>
          </a:p>
          <a:p>
            <a:r>
              <a:rPr lang="ru-RU" sz="800" b="1">
                <a:latin typeface="Arial Black" pitchFamily="34" charset="0"/>
              </a:rPr>
              <a:t>нарушения</a:t>
            </a:r>
          </a:p>
          <a:p>
            <a:endParaRPr lang="ru-RU" sz="800" b="1">
              <a:latin typeface="Arial Black" pitchFamily="34" charset="0"/>
            </a:endParaRPr>
          </a:p>
          <a:p>
            <a:r>
              <a:rPr lang="ru-RU" sz="800" b="1">
                <a:latin typeface="Arial Black" pitchFamily="34" charset="0"/>
              </a:rPr>
              <a:t>Постановка и автоматизация звуков</a:t>
            </a:r>
          </a:p>
          <a:p>
            <a:endParaRPr lang="ru-RU" sz="800" b="1">
              <a:latin typeface="Arial Black" pitchFamily="34" charset="0"/>
            </a:endParaRPr>
          </a:p>
          <a:p>
            <a:r>
              <a:rPr lang="ru-RU" sz="800" b="1">
                <a:latin typeface="Arial Black" pitchFamily="34" charset="0"/>
              </a:rPr>
              <a:t>Профилактика нарушений фонематических</a:t>
            </a:r>
          </a:p>
          <a:p>
            <a:r>
              <a:rPr lang="ru-RU" sz="800" b="1">
                <a:latin typeface="Arial Black" pitchFamily="34" charset="0"/>
              </a:rPr>
              <a:t>процессов и речи</a:t>
            </a:r>
          </a:p>
          <a:p>
            <a:endParaRPr lang="ru-RU" sz="800" b="1">
              <a:latin typeface="Arial Black" pitchFamily="34" charset="0"/>
            </a:endParaRPr>
          </a:p>
          <a:p>
            <a:r>
              <a:rPr lang="ru-RU" sz="800" b="1">
                <a:latin typeface="Arial Black" pitchFamily="34" charset="0"/>
              </a:rPr>
              <a:t>Оказание консультативной помощи </a:t>
            </a:r>
          </a:p>
          <a:p>
            <a:r>
              <a:rPr lang="ru-RU" sz="800" b="1">
                <a:latin typeface="Arial Black" pitchFamily="34" charset="0"/>
              </a:rPr>
              <a:t>родителям</a:t>
            </a:r>
          </a:p>
          <a:p>
            <a:endParaRPr lang="ru-RU" sz="800" b="1">
              <a:latin typeface="Arial Black" pitchFamily="34" charset="0"/>
            </a:endParaRPr>
          </a:p>
          <a:p>
            <a:r>
              <a:rPr lang="ru-RU" sz="800" b="1">
                <a:latin typeface="Arial Black" pitchFamily="34" charset="0"/>
              </a:rPr>
              <a:t>Методическая помощь работникам ДОУ</a:t>
            </a:r>
            <a:endParaRPr lang="ru-RU" sz="800">
              <a:latin typeface="Arial Black" pitchFamily="34" charset="0"/>
            </a:endParaRPr>
          </a:p>
        </p:txBody>
      </p:sp>
      <p:sp>
        <p:nvSpPr>
          <p:cNvPr id="314375" name="Rectangle 7"/>
          <p:cNvSpPr>
            <a:spLocks noChangeArrowheads="1"/>
          </p:cNvSpPr>
          <p:nvPr/>
        </p:nvSpPr>
        <p:spPr bwMode="auto">
          <a:xfrm>
            <a:off x="3203575" y="4652963"/>
            <a:ext cx="2736850" cy="19446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00" b="1">
              <a:latin typeface="Arial Black" pitchFamily="34" charset="0"/>
            </a:endParaRPr>
          </a:p>
          <a:p>
            <a:r>
              <a:rPr lang="ru-RU" b="1">
                <a:solidFill>
                  <a:srgbClr val="00B050"/>
                </a:solidFill>
                <a:latin typeface="Arial Black" pitchFamily="34" charset="0"/>
              </a:rPr>
              <a:t>Психолог</a:t>
            </a:r>
          </a:p>
          <a:p>
            <a:endParaRPr lang="ru-RU" sz="800" b="1">
              <a:latin typeface="Arial Black" pitchFamily="34" charset="0"/>
            </a:endParaRPr>
          </a:p>
          <a:p>
            <a:r>
              <a:rPr lang="ru-RU" sz="800" b="1">
                <a:latin typeface="Arial Black" pitchFamily="34" charset="0"/>
              </a:rPr>
              <a:t>Коррекция основных психических</a:t>
            </a:r>
          </a:p>
          <a:p>
            <a:r>
              <a:rPr lang="ru-RU" sz="800" b="1">
                <a:latin typeface="Arial Black" pitchFamily="34" charset="0"/>
              </a:rPr>
              <a:t>процессов</a:t>
            </a:r>
          </a:p>
          <a:p>
            <a:r>
              <a:rPr lang="ru-RU" sz="800" b="1">
                <a:latin typeface="Arial Black" pitchFamily="34" charset="0"/>
              </a:rPr>
              <a:t> </a:t>
            </a:r>
          </a:p>
          <a:p>
            <a:r>
              <a:rPr lang="ru-RU" sz="800" b="1">
                <a:latin typeface="Arial Black" pitchFamily="34" charset="0"/>
              </a:rPr>
              <a:t>Снятие тревожности при негативном</a:t>
            </a:r>
          </a:p>
          <a:p>
            <a:r>
              <a:rPr lang="ru-RU" sz="800" b="1">
                <a:latin typeface="Arial Black" pitchFamily="34" charset="0"/>
              </a:rPr>
              <a:t> настрое на занятие</a:t>
            </a:r>
          </a:p>
        </p:txBody>
      </p:sp>
      <p:sp>
        <p:nvSpPr>
          <p:cNvPr id="314376" name="Rectangle 8"/>
          <p:cNvSpPr>
            <a:spLocks noChangeArrowheads="1"/>
          </p:cNvSpPr>
          <p:nvPr/>
        </p:nvSpPr>
        <p:spPr bwMode="auto">
          <a:xfrm>
            <a:off x="6718300" y="4581525"/>
            <a:ext cx="2174875" cy="2016125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>
                <a:solidFill>
                  <a:srgbClr val="00B050"/>
                </a:solidFill>
                <a:latin typeface="Arial Black" pitchFamily="34" charset="0"/>
              </a:rPr>
              <a:t>Физинструктор</a:t>
            </a:r>
          </a:p>
          <a:p>
            <a:endParaRPr lang="ru-RU" sz="800">
              <a:latin typeface="Arial Black" pitchFamily="34" charset="0"/>
            </a:endParaRPr>
          </a:p>
          <a:p>
            <a:r>
              <a:rPr lang="ru-RU" sz="800">
                <a:latin typeface="Arial Black" pitchFamily="34" charset="0"/>
              </a:rPr>
              <a:t>Упражнения на мышечную </a:t>
            </a:r>
          </a:p>
          <a:p>
            <a:r>
              <a:rPr lang="ru-RU" sz="800">
                <a:latin typeface="Arial Black" pitchFamily="34" charset="0"/>
              </a:rPr>
              <a:t>релаксацию</a:t>
            </a:r>
          </a:p>
          <a:p>
            <a:endParaRPr lang="ru-RU" sz="800">
              <a:latin typeface="Arial Black" pitchFamily="34" charset="0"/>
            </a:endParaRPr>
          </a:p>
          <a:p>
            <a:r>
              <a:rPr lang="ru-RU" sz="800">
                <a:latin typeface="Arial Black" pitchFamily="34" charset="0"/>
              </a:rPr>
              <a:t>Развитие общей моторики и</a:t>
            </a:r>
          </a:p>
          <a:p>
            <a:r>
              <a:rPr lang="ru-RU" sz="800">
                <a:latin typeface="Arial Black" pitchFamily="34" charset="0"/>
              </a:rPr>
              <a:t> координации движений</a:t>
            </a:r>
          </a:p>
        </p:txBody>
      </p:sp>
      <p:sp>
        <p:nvSpPr>
          <p:cNvPr id="2" name="Двойная стрелка влево/вверх 1"/>
          <p:cNvSpPr/>
          <p:nvPr/>
        </p:nvSpPr>
        <p:spPr>
          <a:xfrm rot="10800000">
            <a:off x="1871663" y="179388"/>
            <a:ext cx="1295400" cy="585787"/>
          </a:xfrm>
          <a:prstGeom prst="leftUp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Двойная стрелка влево/вверх 15"/>
          <p:cNvSpPr/>
          <p:nvPr/>
        </p:nvSpPr>
        <p:spPr>
          <a:xfrm rot="16200000">
            <a:off x="6188869" y="-142081"/>
            <a:ext cx="658812" cy="1155700"/>
          </a:xfrm>
          <a:prstGeom prst="leftUp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Двойная стрелка влево/вправо 2"/>
          <p:cNvSpPr/>
          <p:nvPr/>
        </p:nvSpPr>
        <p:spPr>
          <a:xfrm rot="16200000">
            <a:off x="7666038" y="3216275"/>
            <a:ext cx="1790700" cy="777875"/>
          </a:xfrm>
          <a:prstGeom prst="left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 rot="16200000">
            <a:off x="-342900" y="3313113"/>
            <a:ext cx="1901825" cy="777875"/>
          </a:xfrm>
          <a:prstGeom prst="left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10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3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3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6" presetClass="entr" presetSubtype="2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2000"/>
                                        <p:tgtEl>
                                          <p:spTgt spid="3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2000"/>
                                        <p:tgtEl>
                                          <p:spTgt spid="3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2000"/>
                                        <p:tgtEl>
                                          <p:spTgt spid="3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3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000"/>
                                        <p:tgtEl>
                                          <p:spTgt spid="3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2000"/>
                                        <p:tgtEl>
                                          <p:spTgt spid="3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68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72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 animBg="1"/>
      <p:bldP spid="314377" grpId="0" animBg="1"/>
      <p:bldP spid="314371" grpId="0" animBg="1"/>
      <p:bldP spid="314378" grpId="0" animBg="1"/>
      <p:bldP spid="314379" grpId="0" animBg="1"/>
      <p:bldP spid="314380" grpId="0" animBg="1"/>
      <p:bldP spid="314381" grpId="0" animBg="1"/>
      <p:bldP spid="314382" grpId="0" animBg="1"/>
      <p:bldP spid="314372" grpId="0" animBg="1"/>
      <p:bldP spid="314373" grpId="0" animBg="1"/>
      <p:bldP spid="314374" grpId="0" animBg="1"/>
      <p:bldP spid="314375" grpId="0" animBg="1"/>
      <p:bldP spid="314376" grpId="0" animBg="1"/>
      <p:bldP spid="3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b="1" dirty="0">
                <a:solidFill>
                  <a:schemeClr val="accent1"/>
                </a:solidFill>
              </a:rPr>
              <a:t>Слаженная работа педагогов группы даёт положительные результаты. Дети овладевают правильной речью. У них формируются навыки чёткого, грамматически правильного оформления высказывания и выражения мыслей</a:t>
            </a:r>
            <a:endParaRPr lang="ru-RU" sz="2000" b="1" dirty="0" smtClean="0">
              <a:solidFill>
                <a:schemeClr val="accent1"/>
              </a:solidFill>
            </a:endParaRP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2060847"/>
            <a:ext cx="3960812" cy="403197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Инструктор по физкультуре развивает моторные навыки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/>
          </a:p>
          <a:p>
            <a:pPr marL="3540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Музыкальный руководитель проводит </a:t>
            </a:r>
            <a:r>
              <a:rPr lang="ru-RU" sz="2400" dirty="0" err="1" smtClean="0"/>
              <a:t>логоритмику</a:t>
            </a:r>
            <a:r>
              <a:rPr lang="ru-RU" sz="2400" dirty="0" smtClean="0"/>
              <a:t> </a:t>
            </a:r>
          </a:p>
        </p:txBody>
      </p:sp>
      <p:pic>
        <p:nvPicPr>
          <p:cNvPr id="8198" name="Picture 8" descr="pencil green -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68760"/>
            <a:ext cx="120967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Объект 3"/>
          <p:cNvPicPr preferRelativeResize="0"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21087"/>
            <a:ext cx="3744884" cy="2356658"/>
          </a:xfrm>
        </p:spPr>
      </p:pic>
      <p:pic>
        <p:nvPicPr>
          <p:cNvPr id="5" name="Объект 4"/>
          <p:cNvPicPr preferRelativeResize="0">
            <a:picLocks noGrp="1" noChangeAspect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744884" cy="25312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750" fill="hold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750" fill="hold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100"/>
                            </p:stCondLst>
                            <p:childTnLst>
                              <p:par>
                                <p:cTn id="21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750" fill="hold"/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750" fill="hold"/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750" fill="hold"/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92150"/>
            <a:ext cx="6667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" y="404664"/>
            <a:ext cx="3245396" cy="291638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4664"/>
            <a:ext cx="3102575" cy="302433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71" y="3645024"/>
            <a:ext cx="3218181" cy="2520279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45024"/>
            <a:ext cx="3168352" cy="245097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765175"/>
            <a:ext cx="7715250" cy="12954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accent1"/>
                </a:solidFill>
              </a:rPr>
              <a:t>В основе слаженной работы учителя-логопеда и других специалистов  лежат следующие принципы: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1263" y="2636838"/>
            <a:ext cx="7643812" cy="35306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FFFFFF"/>
                </a:solidFill>
              </a:rPr>
              <a:t>Принцип комплексного подхода к организации коррекционно-педагогического  процесса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FFFFFF"/>
                </a:solidFill>
              </a:rPr>
              <a:t>Принцип единства диагностики  и непосредственного коррекционно-педагогического процесса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FFFFFF"/>
                </a:solidFill>
              </a:rPr>
              <a:t>Принцип сотрудничества между учителем-логопедом, воспитателями и детьми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FFFFFF"/>
                </a:solidFill>
              </a:rPr>
              <a:t>Принцип учёта интересов всех участников коррекционно-педагогического процесса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FFFFFF"/>
                </a:solidFill>
              </a:rPr>
              <a:t>Принцип дифференцированного подхода к логопатам в процессе воспитания у них правильной речи</a:t>
            </a:r>
          </a:p>
          <a:p>
            <a:pPr eaLnBrk="1" hangingPunct="1">
              <a:defRPr/>
            </a:pPr>
            <a:endParaRPr lang="ru-RU" sz="2000" dirty="0" smtClean="0"/>
          </a:p>
        </p:txBody>
      </p:sp>
      <p:pic>
        <p:nvPicPr>
          <p:cNvPr id="6148" name="Picture 8" descr="tiutyirtuy -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4890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75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75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190"/>
                            </p:stCondLst>
                            <p:childTnLst>
                              <p:par>
                                <p:cTn id="16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75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75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310"/>
                            </p:stCondLst>
                            <p:childTnLst>
                              <p:par>
                                <p:cTn id="21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75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75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75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980"/>
                            </p:stCondLst>
                            <p:childTnLst>
                              <p:par>
                                <p:cTn id="26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75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75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75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830"/>
                            </p:stCondLst>
                            <p:childTnLst>
                              <p:par>
                                <p:cTn id="31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75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75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128428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accent1"/>
                </a:solidFill>
              </a:rPr>
              <a:t>Формы взаимодействия учителя-логопеда со специалистами ДОУ </a:t>
            </a:r>
          </a:p>
        </p:txBody>
      </p:sp>
      <p:sp>
        <p:nvSpPr>
          <p:cNvPr id="116819" name="Rectangle 83"/>
          <p:cNvSpPr>
            <a:spLocks noGrp="1" noChangeArrowheads="1"/>
          </p:cNvSpPr>
          <p:nvPr>
            <p:ph type="body" idx="1"/>
          </p:nvPr>
        </p:nvSpPr>
        <p:spPr>
          <a:xfrm>
            <a:off x="455613" y="1989138"/>
            <a:ext cx="7429500" cy="43926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воспитателем заданий учителя-логопеда в вечернее время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Взаимопосещения занятий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Заседания «Логопедической гостиной»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Планирование и проведение итоговых мероприятий после прохождения лексической темы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Консультации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Семинары-практикумы</a:t>
            </a:r>
          </a:p>
          <a:p>
            <a:pPr eaLnBrk="1" hangingPunct="1"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Совместные беседы по подведению итогов коррекционно-воспитательной работы и определению перспектив дальнейшей деятельности</a:t>
            </a:r>
          </a:p>
        </p:txBody>
      </p:sp>
      <p:pic>
        <p:nvPicPr>
          <p:cNvPr id="10244" name="Рисунок 7" descr="3860a6958f1f copy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365625"/>
            <a:ext cx="1389062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000" fill="hold"/>
                                        <p:tgtEl>
                                          <p:spTgt spid="11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1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820"/>
                            </p:stCondLst>
                            <p:childTnLst>
                              <p:par>
                                <p:cTn id="14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1000" fill="hold"/>
                                        <p:tgtEl>
                                          <p:spTgt spid="11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1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1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660"/>
                            </p:stCondLst>
                            <p:childTnLst>
                              <p:par>
                                <p:cTn id="1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1000" fill="hold"/>
                                        <p:tgtEl>
                                          <p:spTgt spid="11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1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1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940"/>
                            </p:stCondLst>
                            <p:childTnLst>
                              <p:par>
                                <p:cTn id="24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1000" fill="hold"/>
                                        <p:tgtEl>
                                          <p:spTgt spid="11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1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820"/>
                            </p:stCondLst>
                            <p:childTnLst>
                              <p:par>
                                <p:cTn id="2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1000" fill="hold"/>
                                        <p:tgtEl>
                                          <p:spTgt spid="11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1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1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3260"/>
                            </p:stCondLst>
                            <p:childTnLst>
                              <p:par>
                                <p:cTn id="34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1000" fill="hold"/>
                                        <p:tgtEl>
                                          <p:spTgt spid="11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1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1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4980"/>
                            </p:stCondLst>
                            <p:childTnLst>
                              <p:par>
                                <p:cTn id="3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1000" fill="hold"/>
                                        <p:tgtEl>
                                          <p:spTgt spid="11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1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1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788939" y="3933056"/>
            <a:ext cx="7350125" cy="21732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   </a:t>
            </a:r>
            <a:r>
              <a:rPr lang="ru-RU" sz="2800" b="1" i="1" dirty="0" smtClean="0">
                <a:latin typeface="Times New Roman" pitchFamily="18" charset="0"/>
              </a:rPr>
              <a:t>Только тесная взаимосвязь в работе учителей-логопедов, воспитателей и специалистов МБДОУ «Д/с «Алёнка»  позволяет добиваться положительных результатов в коррекции речи дошкольников.</a:t>
            </a:r>
          </a:p>
        </p:txBody>
      </p:sp>
      <p:pic>
        <p:nvPicPr>
          <p:cNvPr id="3" name="Объект 2"/>
          <p:cNvPicPr preferRelativeResize="0"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0110"/>
            <a:ext cx="5256584" cy="3186354"/>
          </a:xfrm>
        </p:spPr>
      </p:pic>
      <p:pic>
        <p:nvPicPr>
          <p:cNvPr id="9" name="Picture 12" descr="pencil blue -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2"/>
          </p:nvPr>
        </p:nvSpPr>
        <p:spPr>
          <a:xfrm>
            <a:off x="8244408" y="1598613"/>
            <a:ext cx="437630" cy="21717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8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5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/>
      <p:bldP spid="168963" grpId="1" build="p"/>
    </p:bldLst>
  </p:timing>
</p:sld>
</file>

<file path=ppt/theme/theme1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1414</TotalTime>
  <Words>367</Words>
  <Application>Microsoft Office PowerPoint</Application>
  <PresentationFormat>Экран (4:3)</PresentationFormat>
  <Paragraphs>106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Сетка с тенью</vt:lpstr>
      <vt:lpstr>Взаимодействие логопеда с воспитателями и специалистами ДОУ по коррекционно-развивающей работе с дошкольниками.</vt:lpstr>
      <vt:lpstr>Для того чтобы устранить речевые нарушения и сформировать устно-речевую базу, необходимо глубокое взаимодействие всех участников педагогического процесса</vt:lpstr>
      <vt:lpstr>В нашем ДОУ работают три логопедические группы:  средняя, старшая и подготовительная. </vt:lpstr>
      <vt:lpstr>Презентация PowerPoint</vt:lpstr>
      <vt:lpstr>Слаженная работа педагогов группы даёт положительные результаты. Дети овладевают правильной речью. У них формируются навыки чёткого, грамматически правильного оформления высказывания и выражения мыслей</vt:lpstr>
      <vt:lpstr>Презентация PowerPoint</vt:lpstr>
      <vt:lpstr>В основе слаженной работы учителя-логопеда и других специалистов  лежат следующие принципы: </vt:lpstr>
      <vt:lpstr>Формы взаимодействия учителя-логопеда со специалистами ДОУ 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учителей-логопедов и воспитателей коррекционных групп</dc:title>
  <dc:creator>User</dc:creator>
  <cp:lastModifiedBy>Admin</cp:lastModifiedBy>
  <cp:revision>70</cp:revision>
  <dcterms:created xsi:type="dcterms:W3CDTF">2011-10-25T19:07:36Z</dcterms:created>
  <dcterms:modified xsi:type="dcterms:W3CDTF">2013-01-29T14:04:41Z</dcterms:modified>
</cp:coreProperties>
</file>