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72" r:id="rId4"/>
    <p:sldId id="289" r:id="rId5"/>
    <p:sldId id="258" r:id="rId6"/>
    <p:sldId id="267" r:id="rId7"/>
    <p:sldId id="268" r:id="rId8"/>
    <p:sldId id="269" r:id="rId9"/>
    <p:sldId id="270" r:id="rId10"/>
    <p:sldId id="263" r:id="rId11"/>
    <p:sldId id="264" r:id="rId12"/>
    <p:sldId id="265" r:id="rId13"/>
    <p:sldId id="266" r:id="rId14"/>
    <p:sldId id="273" r:id="rId15"/>
    <p:sldId id="257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270743-BFF3-4460-B132-F354F7752707}" type="datetimeFigureOut">
              <a:rPr lang="ru-RU" smtClean="0"/>
              <a:t>12.03.2012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C7A02F9-CF0F-44BC-85DA-68CC892C983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357826"/>
            <a:ext cx="7958134" cy="1222375"/>
          </a:xfrm>
        </p:spPr>
        <p:txBody>
          <a:bodyPr/>
          <a:lstStyle/>
          <a:p>
            <a:r>
              <a:rPr lang="ru-RU" dirty="0" smtClean="0"/>
              <a:t>Наши фамилии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5643578"/>
            <a:ext cx="8429652" cy="914400"/>
          </a:xfrm>
        </p:spPr>
        <p:txBody>
          <a:bodyPr>
            <a:normAutofit/>
          </a:bodyPr>
          <a:lstStyle/>
          <a:p>
            <a:r>
              <a:rPr lang="ru-RU" dirty="0" smtClean="0"/>
              <a:t>Что означают фамилии девочек и мальчиков 5 А класса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7417563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Голубева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Фамилия Голубев относится к группе так называемых «птичьих» фамилий и восходит к названию птицы «голубь». Скорее всего, это слово легло в основу прозвища Голубь, которое получил человек, который занимался разведением голубей, либо чем-то внешне напоминал эту птицу.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Голуб издревле считался символом духовной чистоты и целомудрия. Из-за преданности потомству он олицетворял материнские чувства. Иногда интерпретировался и как знак мудрости. В средневековом христианском искусстве он был непременным символом при изображении Благовещения, Крещения, Сошествия Святого Духа и Троицы. Было распространено </a:t>
            </a:r>
            <a:r>
              <a:rPr lang="ru-RU" dirty="0" err="1" smtClean="0"/>
              <a:t>поверие</a:t>
            </a:r>
            <a:r>
              <a:rPr lang="ru-RU" dirty="0" smtClean="0"/>
              <a:t>, что дьявол и ведьмы способны принять облик любого существа, кроме голубя и овцы.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До введения на Руси христианства наречение ребёнка именем, представляющим собой название животного или растения, было очень распространённой традицией. Это соответствовало языческим представлениям человека о мире. Древнерусский человек, живший по законам природы, сам представлял себя частью природы.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Давая младенцу такое имя, как Голубь, родители хотели, чтобы природа воспринимала ребёнка как своего, чтобы к нему перешли те полезные качества, которыми наделён избранный представитель животного или растительного мира.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Горбаль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Фамилия </a:t>
            </a:r>
            <a:r>
              <a:rPr lang="ru-RU" dirty="0" err="1" smtClean="0"/>
              <a:t>Горбаль</a:t>
            </a:r>
            <a:r>
              <a:rPr lang="ru-RU" dirty="0" smtClean="0"/>
              <a:t> образована от прозвища </a:t>
            </a:r>
            <a:r>
              <a:rPr lang="ru-RU" dirty="0" err="1" smtClean="0"/>
              <a:t>Горбаль</a:t>
            </a:r>
            <a:r>
              <a:rPr lang="ru-RU" dirty="0" smtClean="0"/>
              <a:t>, которое восходит к слову «горб», чья этимология связана с балтийскими и германскими языками (например, древне-прусское слово </a:t>
            </a:r>
            <a:r>
              <a:rPr lang="ru-RU" dirty="0" err="1" smtClean="0"/>
              <a:t>garbis</a:t>
            </a:r>
            <a:r>
              <a:rPr lang="ru-RU" dirty="0" smtClean="0"/>
              <a:t> имеет значение «гора»). Скорее всего, прозвище </a:t>
            </a:r>
            <a:r>
              <a:rPr lang="ru-RU" dirty="0" err="1" smtClean="0"/>
              <a:t>Горбаль</a:t>
            </a:r>
            <a:r>
              <a:rPr lang="ru-RU" dirty="0" smtClean="0"/>
              <a:t> связано с символическими представлениями славян о горбе и горбатости.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Согласно славянским верованиям, горбатость всегда считалось «чужим» знаком, а следовательно всё, что имело горб, относилось к демоническому миру. Вместе с тем, горбун был носителем Знания и Тайны.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Можно  предположить, что прозвище </a:t>
            </a:r>
            <a:r>
              <a:rPr lang="ru-RU" dirty="0" err="1" smtClean="0"/>
              <a:t>Горбаль</a:t>
            </a:r>
            <a:r>
              <a:rPr lang="ru-RU" dirty="0" smtClean="0"/>
              <a:t> выполняло так называемую «охранительную» функцию и использовалось в качестве оберега. Согласно суеверному славянскому обычаю, подобные прозвища присваивались детям с целью отвращения злых сил. В данном случае, надеясь иметь красивого и здорового мальчика, родители назвали его </a:t>
            </a:r>
            <a:r>
              <a:rPr lang="ru-RU" dirty="0" err="1" smtClean="0"/>
              <a:t>Горбалем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Согласно другой гипотезе, прозвище </a:t>
            </a:r>
            <a:r>
              <a:rPr lang="ru-RU" dirty="0" err="1" smtClean="0"/>
              <a:t>Горбаль</a:t>
            </a:r>
            <a:r>
              <a:rPr lang="ru-RU" dirty="0" smtClean="0"/>
              <a:t> содержало указание на социальный статус родоначальника </a:t>
            </a:r>
            <a:r>
              <a:rPr lang="ru-RU" dirty="0" err="1" smtClean="0"/>
              <a:t>Горбаль</a:t>
            </a:r>
            <a:r>
              <a:rPr lang="ru-RU" dirty="0" smtClean="0"/>
              <a:t>: в прошлом горбатым, горбом в сибирских говорах называли беглого бродягу.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Наконец, прозвищем </a:t>
            </a:r>
            <a:r>
              <a:rPr lang="ru-RU" dirty="0" err="1" smtClean="0"/>
              <a:t>Горбаль</a:t>
            </a:r>
            <a:r>
              <a:rPr lang="ru-RU" dirty="0" smtClean="0"/>
              <a:t> нередко нарекали трудолюбивого крестьянина. Не случайно в пословицах говорится: "Барин говорит горлом, а мужик горбом, работает, кланяется, а его бьют", "Жить да богатеть, да спереди горбатеть заздравное пожелание хозяйке", "Добывай всяк своим горбом«.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Кофанова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00066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Скорее всего, фамилия </a:t>
            </a:r>
            <a:r>
              <a:rPr lang="ru-RU" dirty="0" err="1" smtClean="0"/>
              <a:t>Кофанов</a:t>
            </a:r>
            <a:r>
              <a:rPr lang="ru-RU" dirty="0" smtClean="0"/>
              <a:t> образована от украинского прозвища </a:t>
            </a:r>
            <a:r>
              <a:rPr lang="ru-RU" dirty="0" err="1" smtClean="0"/>
              <a:t>Кохан</a:t>
            </a:r>
            <a:r>
              <a:rPr lang="ru-RU" dirty="0" smtClean="0"/>
              <a:t> – «любимый, милый». Однако такое слово существовало и в курско-орловских говорах. Так, в курской народной песне поется: «Выйди, </a:t>
            </a:r>
            <a:r>
              <a:rPr lang="ru-RU" dirty="0" err="1" smtClean="0"/>
              <a:t>девчина</a:t>
            </a:r>
            <a:r>
              <a:rPr lang="ru-RU" dirty="0" smtClean="0"/>
              <a:t>, Выйди, </a:t>
            </a:r>
            <a:r>
              <a:rPr lang="ru-RU" dirty="0" err="1" smtClean="0"/>
              <a:t>кохана</a:t>
            </a:r>
            <a:r>
              <a:rPr lang="ru-RU" dirty="0" smtClean="0"/>
              <a:t>, Поговорим с тобою». В переходных говорах от русского языка к украинскому звуки «</a:t>
            </a:r>
            <a:r>
              <a:rPr lang="ru-RU" dirty="0" err="1" smtClean="0"/>
              <a:t>х</a:t>
            </a:r>
            <a:r>
              <a:rPr lang="ru-RU" dirty="0" smtClean="0"/>
              <a:t>» и «</a:t>
            </a:r>
            <a:r>
              <a:rPr lang="ru-RU" dirty="0" err="1" smtClean="0"/>
              <a:t>ф</a:t>
            </a:r>
            <a:r>
              <a:rPr lang="ru-RU" dirty="0" smtClean="0"/>
              <a:t>» смешиваются и взаимно заменяют друг друга. Такая ситуация типична для русифицированных украинских фамилий.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Менее вероятно, что в основе этой фамилии лежит название племени эквадорских индейцев – </a:t>
            </a:r>
            <a:r>
              <a:rPr lang="ru-RU" dirty="0" err="1" smtClean="0"/>
              <a:t>кофанов</a:t>
            </a:r>
            <a:r>
              <a:rPr lang="ru-RU" dirty="0" smtClean="0"/>
              <a:t>. Существует и такая версия: эта фамилия образована от турецкого слова </a:t>
            </a:r>
            <a:r>
              <a:rPr lang="ru-RU" dirty="0" err="1" smtClean="0"/>
              <a:t>kofana</a:t>
            </a:r>
            <a:r>
              <a:rPr lang="ru-RU" dirty="0" smtClean="0"/>
              <a:t> – «мелкая рыба, похожая на сельдь», либо от </a:t>
            </a:r>
            <a:r>
              <a:rPr lang="ru-RU" dirty="0" err="1" smtClean="0"/>
              <a:t>kofa</a:t>
            </a:r>
            <a:r>
              <a:rPr lang="ru-RU" dirty="0" smtClean="0"/>
              <a:t> – «тростник». Тем не менее, первая гипотеза представляется более правдоподобной. </a:t>
            </a:r>
            <a:r>
              <a:rPr lang="ru-RU" dirty="0" err="1" smtClean="0"/>
              <a:t>Кохан</a:t>
            </a:r>
            <a:r>
              <a:rPr lang="ru-RU" dirty="0" smtClean="0"/>
              <a:t>, со временем получил фамилию </a:t>
            </a:r>
            <a:r>
              <a:rPr lang="ru-RU" dirty="0" err="1" smtClean="0"/>
              <a:t>Кофанов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Кормушин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Autofit/>
          </a:bodyPr>
          <a:lstStyle/>
          <a:p>
            <a:r>
              <a:rPr lang="ru-RU" sz="1600" dirty="0" smtClean="0"/>
              <a:t>Так и представитель рода </a:t>
            </a:r>
            <a:r>
              <a:rPr lang="ru-RU" sz="1600" dirty="0" err="1" smtClean="0"/>
              <a:t>Кормушиных</a:t>
            </a:r>
            <a:r>
              <a:rPr lang="ru-RU" sz="1600" dirty="0" smtClean="0"/>
              <a:t> Фамилия </a:t>
            </a:r>
            <a:r>
              <a:rPr lang="ru-RU" sz="1600" dirty="0" err="1" smtClean="0"/>
              <a:t>Кормушин</a:t>
            </a:r>
            <a:r>
              <a:rPr lang="ru-RU" sz="1600" dirty="0" smtClean="0"/>
              <a:t> произошла от прозвища </a:t>
            </a:r>
            <a:r>
              <a:rPr lang="ru-RU" sz="1600" dirty="0" err="1" smtClean="0"/>
              <a:t>Кормуша</a:t>
            </a:r>
            <a:r>
              <a:rPr lang="ru-RU" sz="1600" dirty="0" smtClean="0"/>
              <a:t>. Вероятно, оно восходит к глаголу «кормить». Скорее всего, данное прозвище указывало на особое семейное положение предка: он был кормильцем, возможно, старшим сыном или главой большого семейства. Такой своего рода статус предполагал опеку и заботу по отношению к близким.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Однако не исключено, что это прозвище связано со словом «кормление» в другом значении. В старину кормлением называли вид пожалования великих и удельных князей своим должностным лицам, по которому княжеская администрация содержалась за счёт местного населения в течение периода службы.</a:t>
            </a:r>
            <a:br>
              <a:rPr lang="ru-RU" sz="1600" dirty="0" smtClean="0"/>
            </a:br>
            <a:r>
              <a:rPr lang="ru-RU" sz="1600" dirty="0" smtClean="0"/>
              <a:t>В XII—XIV веках кормление сыграло значительную роль в складывании системы местного управления. Князья посылали в города и волости бояр в качестве наместников и волостелей, а других служилых людей — тиунами. Население обязывалось содержать их («кормить») в течение всего периода службы. Наместники, волостели и другие представители местной княжеской администрации получали «корм» обычно 3 раза в году — на Рождество, Пасху и Петров день.</a:t>
            </a:r>
            <a:br>
              <a:rPr lang="ru-RU" sz="1600" dirty="0" smtClean="0"/>
            </a:br>
            <a:r>
              <a:rPr lang="ru-RU" sz="1600" dirty="0" smtClean="0"/>
              <a:t>«Корм» давался натурой: хлебом, мясом, сыром и т.д.; для лошадей кормленщиков поставлялись овёс, сено. Кроме того, кормленщики собирали в свою пользу различные пошлины: судебные, за клеймение («пятнание») и продажу лошадей, «</a:t>
            </a:r>
            <a:r>
              <a:rPr lang="ru-RU" sz="1600" dirty="0" err="1" smtClean="0"/>
              <a:t>полавочное</a:t>
            </a:r>
            <a:r>
              <a:rPr lang="ru-RU" sz="1600" dirty="0" smtClean="0"/>
              <a:t>», мыт и другие. За счёт этих сборов они жили и содержали свою челядь. Наибольшего развития система кормлений достигла в XIV—XV веках. </a:t>
            </a:r>
            <a:r>
              <a:rPr lang="ru-RU" sz="1600" dirty="0" err="1" smtClean="0"/>
              <a:t>Кормуша</a:t>
            </a:r>
            <a:r>
              <a:rPr lang="ru-RU" sz="1600" dirty="0" smtClean="0"/>
              <a:t>, со временем получил фамилию </a:t>
            </a:r>
            <a:r>
              <a:rPr lang="ru-RU" sz="1600" dirty="0" err="1" smtClean="0"/>
              <a:t>Кормушин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Лазарева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Основой фамилии Лазарев послужило церковное имя Лазарь. Фамилия Лазарев образована от крестильного имени Лазарь, что в переводе с древнегреческого означает “бог помог”. </a:t>
            </a:r>
          </a:p>
          <a:p>
            <a:r>
              <a:rPr lang="ru-RU" dirty="0" smtClean="0"/>
              <a:t>Существует и другая, менее правдоподобная версия, возводящая эту фамилию к глаголу “лазать”. В этом случае прозвище Лазарь мог получить как любитель полазать по деревьям, так и проныра, </a:t>
            </a:r>
            <a:r>
              <a:rPr lang="ru-RU" dirty="0" err="1" smtClean="0"/>
              <a:t>пройдоха</a:t>
            </a:r>
            <a:r>
              <a:rPr lang="ru-RU" dirty="0" smtClean="0"/>
              <a:t>. Лазарь, со временем получил фамилию Лазарев.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Ледин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Основой фамилии </a:t>
            </a:r>
            <a:r>
              <a:rPr lang="ru-RU" dirty="0" err="1" smtClean="0"/>
              <a:t>Ледин</a:t>
            </a:r>
            <a:r>
              <a:rPr lang="ru-RU" dirty="0" smtClean="0"/>
              <a:t> послужило церковное имя </a:t>
            </a:r>
            <a:r>
              <a:rPr lang="ru-RU" dirty="0" err="1" smtClean="0"/>
              <a:t>Леда</a:t>
            </a:r>
            <a:r>
              <a:rPr lang="ru-RU" dirty="0" smtClean="0"/>
              <a:t>. Фамилия </a:t>
            </a:r>
            <a:r>
              <a:rPr lang="ru-RU" dirty="0" err="1" smtClean="0"/>
              <a:t>Ледин</a:t>
            </a:r>
            <a:r>
              <a:rPr lang="ru-RU" dirty="0" smtClean="0"/>
              <a:t> образовано от женского крестильного имени </a:t>
            </a:r>
            <a:r>
              <a:rPr lang="ru-RU" dirty="0" err="1" smtClean="0"/>
              <a:t>Леда</a:t>
            </a:r>
            <a:r>
              <a:rPr lang="ru-RU" dirty="0" smtClean="0"/>
              <a:t> (родственные формы Лада, Лидия, </a:t>
            </a:r>
            <a:r>
              <a:rPr lang="ru-RU" dirty="0" err="1" smtClean="0"/>
              <a:t>Ладислав</a:t>
            </a:r>
            <a:r>
              <a:rPr lang="ru-RU" dirty="0" smtClean="0"/>
              <a:t>, </a:t>
            </a:r>
            <a:r>
              <a:rPr lang="ru-RU" dirty="0" err="1" smtClean="0"/>
              <a:t>Ладомир</a:t>
            </a:r>
            <a:r>
              <a:rPr lang="ru-RU" dirty="0" smtClean="0"/>
              <a:t>), которое с греческого языка переводится как «женщина, супруга».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Леда</a:t>
            </a:r>
            <a:r>
              <a:rPr lang="ru-RU" dirty="0" smtClean="0"/>
              <a:t> - это в </a:t>
            </a:r>
            <a:r>
              <a:rPr lang="ru-RU" dirty="0" err="1" smtClean="0"/>
              <a:t>древне-греческой</a:t>
            </a:r>
            <a:r>
              <a:rPr lang="ru-RU" dirty="0" smtClean="0"/>
              <a:t> мифологии имя супруги спартанского царя </a:t>
            </a:r>
            <a:r>
              <a:rPr lang="ru-RU" dirty="0" err="1" smtClean="0"/>
              <a:t>Тиндарея</a:t>
            </a:r>
            <a:r>
              <a:rPr lang="ru-RU" dirty="0" smtClean="0"/>
              <a:t>. Привлечённый красотой </a:t>
            </a:r>
            <a:r>
              <a:rPr lang="ru-RU" dirty="0" err="1" smtClean="0"/>
              <a:t>Леды</a:t>
            </a:r>
            <a:r>
              <a:rPr lang="ru-RU" dirty="0" smtClean="0"/>
              <a:t>, Зевс соединился с ней, обратившись в лебедя. От этого союза </a:t>
            </a:r>
            <a:r>
              <a:rPr lang="ru-RU" dirty="0" err="1" smtClean="0"/>
              <a:t>Леда</a:t>
            </a:r>
            <a:r>
              <a:rPr lang="ru-RU" dirty="0" smtClean="0"/>
              <a:t> произвела на свет два яйца, из которых со временем родились Елена и </a:t>
            </a:r>
            <a:r>
              <a:rPr lang="ru-RU" dirty="0" err="1" smtClean="0"/>
              <a:t>Диоскуры</a:t>
            </a:r>
            <a:r>
              <a:rPr lang="ru-RU" dirty="0" smtClean="0"/>
              <a:t> (Кастор и </a:t>
            </a:r>
            <a:r>
              <a:rPr lang="ru-RU" dirty="0" err="1" smtClean="0"/>
              <a:t>Полидевк</a:t>
            </a:r>
            <a:r>
              <a:rPr lang="ru-RU" dirty="0" smtClean="0"/>
              <a:t>). Соединение </a:t>
            </a:r>
            <a:r>
              <a:rPr lang="ru-RU" dirty="0" err="1" smtClean="0"/>
              <a:t>Леды</a:t>
            </a:r>
            <a:r>
              <a:rPr lang="ru-RU" dirty="0" smtClean="0"/>
              <a:t> с Зевсом в виде лебедя - излюбленный сюжет в эллинистических рельефах, стенной росписи в Помпеях и живописи более позднего времени (особенно итальянской 15-16 вв.: Леонардо да Винчи, </a:t>
            </a:r>
            <a:r>
              <a:rPr lang="ru-RU" dirty="0" err="1" smtClean="0"/>
              <a:t>Перуджино</a:t>
            </a:r>
            <a:r>
              <a:rPr lang="ru-RU" dirty="0" smtClean="0"/>
              <a:t>, </a:t>
            </a:r>
            <a:r>
              <a:rPr lang="ru-RU" dirty="0" err="1" smtClean="0"/>
              <a:t>Корреджо</a:t>
            </a:r>
            <a:r>
              <a:rPr lang="ru-RU" dirty="0" smtClean="0"/>
              <a:t>, Веронезе, Тинторетто). </a:t>
            </a:r>
            <a:r>
              <a:rPr lang="ru-RU" dirty="0" err="1" smtClean="0"/>
              <a:t>Леда</a:t>
            </a:r>
            <a:r>
              <a:rPr lang="ru-RU" dirty="0" smtClean="0"/>
              <a:t>, со временем получил фамилию </a:t>
            </a:r>
            <a:r>
              <a:rPr lang="ru-RU" dirty="0" err="1" smtClean="0"/>
              <a:t>Ледин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Лисенко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14353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Фамилия Лисенко ведет свое начало от прозвища Лисий. Прозвище Лисий восходит к аналогичному украинскому прилагательному со значением «лысый». Вероятнее всего, основатель рода Лисенко получил такое прозвище за свои внешние особенности.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Однако, Лисим также могли называть опытного, бывалого человека. В старину о плешивых, подразумевая их жизненный опыт и мудрость, говорили: «</a:t>
            </a:r>
            <a:r>
              <a:rPr lang="ru-RU" dirty="0" err="1" smtClean="0"/>
              <a:t>Детинка</a:t>
            </a:r>
            <a:r>
              <a:rPr lang="ru-RU" dirty="0" smtClean="0"/>
              <a:t> с плешинкой везде пригодится». А поговорка: «Знай нас, плешивых, объезжай шелудивых!» - вновь напоминает о том, что старого, опытного человека нелегко обвести вокруг пальца.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 даже лысина у молодого человека далеко не всегда воспринималась как что-то постыдное. На Руси говорили: «Лыс конь - не увечье; плешив молодец - не бесчестье».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исключено также, что в основе фамилии Лисенко лежит слово «</a:t>
            </a:r>
            <a:r>
              <a:rPr lang="ru-RU" dirty="0" err="1" smtClean="0"/>
              <a:t>лiс</a:t>
            </a:r>
            <a:r>
              <a:rPr lang="ru-RU" dirty="0" smtClean="0"/>
              <a:t>» - «лес». О лесе сложено много пословиц и поговорок: «Лес к селу крест, а безлесье </a:t>
            </a:r>
            <a:r>
              <a:rPr lang="ru-RU" dirty="0" err="1" smtClean="0"/>
              <a:t>неугоже</a:t>
            </a:r>
            <a:r>
              <a:rPr lang="ru-RU" dirty="0" smtClean="0"/>
              <a:t> поместье», «Был бы хлеб да муж, и к лесу привыкнешь», «Наука в лес не ходит», «Кто в лес, кто по дрова: ин рубль, ин полтора», «Лес по дереву не плачет», «В чужом месте, что в лесе», «Ходить в лесу - видеть смерть на носу, либо деревом убьет, либо медведь задерет», «Сколько волка ни корми, он все в лес глядит». Таким образом, основатель рода </a:t>
            </a:r>
            <a:r>
              <a:rPr lang="ru-RU" dirty="0" err="1" smtClean="0"/>
              <a:t>Лисаковских</a:t>
            </a:r>
            <a:r>
              <a:rPr lang="ru-RU" dirty="0" smtClean="0"/>
              <a:t> мог жить в лесу.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Максимова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Основой фамилии Максимов послужило церковное имя Максим. Фамилия Максимов восходит к крестильному мужскому имени Максим, которое в переводе с греческого означает «величайший, огромный». Максим, со временем получил фамилию Максимов.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Молчанов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492922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Основой фамилии Молчанов послужило мирское имя </a:t>
            </a:r>
            <a:r>
              <a:rPr lang="ru-RU" dirty="0" err="1" smtClean="0"/>
              <a:t>Молчан</a:t>
            </a:r>
            <a:r>
              <a:rPr lang="ru-RU" dirty="0" smtClean="0"/>
              <a:t>. Фамилия Молчанов восходит к древнерусскому </a:t>
            </a:r>
            <a:r>
              <a:rPr lang="ru-RU" dirty="0" err="1" smtClean="0"/>
              <a:t>нецерковному</a:t>
            </a:r>
            <a:r>
              <a:rPr lang="ru-RU" dirty="0" smtClean="0"/>
              <a:t> имени </a:t>
            </a:r>
            <a:r>
              <a:rPr lang="ru-RU" dirty="0" err="1" smtClean="0"/>
              <a:t>Молчан</a:t>
            </a:r>
            <a:r>
              <a:rPr lang="ru-RU" dirty="0" smtClean="0"/>
              <a:t>, которое весьма часто встречается в документах допетровской эпохи. «</a:t>
            </a:r>
            <a:r>
              <a:rPr lang="ru-RU" dirty="0" err="1" smtClean="0"/>
              <a:t>Молчан</a:t>
            </a:r>
            <a:r>
              <a:rPr lang="ru-RU" dirty="0" smtClean="0"/>
              <a:t>» значит «молчальник», т.е. «тот, кто молчит, хранит тайну». Нарицательное значение этого слова сохранилось в загадке: «</a:t>
            </a:r>
            <a:r>
              <a:rPr lang="ru-RU" dirty="0" err="1" smtClean="0"/>
              <a:t>Молчан</a:t>
            </a:r>
            <a:r>
              <a:rPr lang="ru-RU" dirty="0" smtClean="0"/>
              <a:t> - собачка весь дом стережет» (замок) и в пословице: «</a:t>
            </a:r>
            <a:r>
              <a:rPr lang="ru-RU" dirty="0" err="1" smtClean="0"/>
              <a:t>Молчан</a:t>
            </a:r>
            <a:r>
              <a:rPr lang="ru-RU" dirty="0" smtClean="0"/>
              <a:t> - собака исподтишка хватает». 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Некоторые Молчановы – представители дворянских родов. Один из них внесен шестую часть родословной книги Петербургской и Новгородской губернии. Другой, восходящий к концу XVI века, внесен в шестую часть родословной книги Владимирской губернии. Существует еще несколько родов Молчановых позднейшего происхождения. Герб одного из них находится в десятой части «Общего гербовника дворянских родов Российской империи». </a:t>
            </a:r>
            <a:r>
              <a:rPr lang="ru-RU" dirty="0" err="1" smtClean="0"/>
              <a:t>Молчан</a:t>
            </a:r>
            <a:r>
              <a:rPr lang="ru-RU" dirty="0" smtClean="0"/>
              <a:t>, со временем получил фамилию Молчанов.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Налимова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001156" cy="47149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Основой фамилии Налимов послужило мирское имя Налим. Наличие второго, мирского, имени было своеобразной данью древней славянской традиции </a:t>
            </a:r>
            <a:r>
              <a:rPr lang="ru-RU" dirty="0" err="1" smtClean="0"/>
              <a:t>двуименности</a:t>
            </a:r>
            <a:r>
              <a:rPr lang="ru-RU" dirty="0" smtClean="0"/>
              <a:t>, требовавшей сокрытия главного, церковного имени. Целью этой древнейшей традиции была защита от «нечисти» и «злых духов», которые не должны знать истинное имя человека. Фамилия Налимов относится к группе фамилий, образованных от названий рыб. Она восходит к </a:t>
            </a:r>
            <a:r>
              <a:rPr lang="ru-RU" dirty="0" err="1" smtClean="0"/>
              <a:t>нецерковному</a:t>
            </a:r>
            <a:r>
              <a:rPr lang="ru-RU" dirty="0" smtClean="0"/>
              <a:t> имени Налим: в старину подобные имена были очень популярны на всей территории России, среди всех слоев населения. </a:t>
            </a:r>
          </a:p>
          <a:p>
            <a:r>
              <a:rPr lang="ru-RU" dirty="0" smtClean="0"/>
              <a:t>Нарекая своего ребёнка таким именем, родители, вероятно, желали, чтобы рыба налим покровительствовала их отпрыску в дальнейшем и передала ему часть своих качеств. Так, у русских налим ассоциировался с неуклюжестью, неповоротливостью, а также степенностью, важничаньем. Налим, со временем получил фамилию Налимов.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Фамилия - это наследственное имя семьи, а часто и ее живая история. Но знаете ли Вы, что означает Ваша фамилия, каково ее происхождение?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Расулзаде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Фамилия </a:t>
            </a:r>
            <a:r>
              <a:rPr lang="ru-RU" dirty="0" err="1" smtClean="0"/>
              <a:t>Расул-Заде</a:t>
            </a:r>
            <a:r>
              <a:rPr lang="ru-RU" dirty="0" smtClean="0"/>
              <a:t> образована от аналогичного арабского мужского имени, которое является составным и восходит к двум словам: тюркскому «</a:t>
            </a:r>
            <a:r>
              <a:rPr lang="ru-RU" dirty="0" err="1" smtClean="0"/>
              <a:t>расул</a:t>
            </a:r>
            <a:r>
              <a:rPr lang="ru-RU" dirty="0" smtClean="0"/>
              <a:t>», что в переводе на русский язык означает «посланник, вестник; пророк» и персидскому «заде» - «сын». Таким образом, </a:t>
            </a:r>
            <a:r>
              <a:rPr lang="ru-RU" dirty="0" err="1" smtClean="0"/>
              <a:t>Расул-Заде</a:t>
            </a:r>
            <a:r>
              <a:rPr lang="ru-RU" dirty="0" smtClean="0"/>
              <a:t> дословно переводится как «сын пророка».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Вероятно, нарекая ребенка таким именем, родители желали, чтобы их сын стал настоящим мусульманином, что не удивительно для традиционного общества, в котором огромное значение придается религии.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Серёгин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Основой фамилии Серёгин послужило церковное имя Сергий. Мужское крестильное имя Сергей (Сергий) в переводе с латинского означает «высокочтимый, высокий». В основу фамилии легла производная форма имени — Серёга.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Святые покровители этого имени - Преподобный Сергий Валаамский чудотворец, основатель Валаамского монастыря на Ладожском озере, распространявший православную веру в Карелии, а также Преподобный Сергий Радонежский. Основатели </a:t>
            </a:r>
            <a:r>
              <a:rPr lang="ru-RU" dirty="0" err="1" smtClean="0"/>
              <a:t>Спасо-Преображенского</a:t>
            </a:r>
            <a:r>
              <a:rPr lang="ru-RU" dirty="0" smtClean="0"/>
              <a:t> Валаамского монастыря преподобные Сергий и Герман согласно церковному преданию были греческими </a:t>
            </a:r>
            <a:r>
              <a:rPr lang="ru-RU" dirty="0" err="1" smtClean="0"/>
              <a:t>священноиноками</a:t>
            </a:r>
            <a:r>
              <a:rPr lang="ru-RU" dirty="0" smtClean="0"/>
              <a:t>, пришедшими в X веке во владения Великого Новгорода вместе с первыми православными миссионерами. Исторические сведения об основателях Валаамского монастыря скудны.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Преподобный Сергий Радонежский (из города Радонежа) еще в детстве удивлял всех благочестием и строгим воздержанием; избегал игр, усердно молился Богу, питался только хлебом и водою. По молитвам получил от Бога дар книжного разумения. Преподобный Сергий основал Троице-Сергиеву лавру в шестидесяти верстах от Москвы, был в ней игуменом. Серёга, со временем получил фамилию Серёгин.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Сулаеман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Возможно фамилия </a:t>
            </a:r>
            <a:r>
              <a:rPr lang="ru-RU" dirty="0" err="1" smtClean="0"/>
              <a:t>Сулаеман</a:t>
            </a:r>
            <a:r>
              <a:rPr lang="ru-RU" dirty="0" smtClean="0"/>
              <a:t> производная от Сулейман. </a:t>
            </a:r>
          </a:p>
          <a:p>
            <a:r>
              <a:rPr lang="ru-RU" dirty="0" smtClean="0"/>
              <a:t>Фамилия Сулейман восходит к мусульманскому мужскому имени Сулейман, которое в переводе с арабского означает «защищенный, мирный», «здоровый, живой, благополучный, живущий спокойно».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Скорее всего, нарекая ребенка именем Сулейман, родители желали своему сыну </a:t>
            </a:r>
            <a:r>
              <a:rPr lang="ru-RU" dirty="0" err="1" smtClean="0"/>
              <a:t>спрокойной</a:t>
            </a:r>
            <a:r>
              <a:rPr lang="ru-RU" dirty="0" smtClean="0"/>
              <a:t>, благополучной жизни и крепкого здоровья.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Следует отметить, что Сулейман — это вариант библейского имени Соломон, которое у англичан звучит как </a:t>
            </a:r>
            <a:r>
              <a:rPr lang="ru-RU" dirty="0" err="1" smtClean="0"/>
              <a:t>Салмон</a:t>
            </a:r>
            <a:r>
              <a:rPr lang="ru-RU" dirty="0" smtClean="0"/>
              <a:t>, у немцев — </a:t>
            </a:r>
            <a:r>
              <a:rPr lang="ru-RU" dirty="0" err="1" smtClean="0"/>
              <a:t>Зальман</a:t>
            </a:r>
            <a:r>
              <a:rPr lang="ru-RU" dirty="0" smtClean="0"/>
              <a:t>, у французов — </a:t>
            </a:r>
            <a:r>
              <a:rPr lang="ru-RU" dirty="0" err="1" smtClean="0"/>
              <a:t>Сальмон</a:t>
            </a:r>
            <a:r>
              <a:rPr lang="ru-RU" dirty="0" smtClean="0"/>
              <a:t>, у итальянцев — </a:t>
            </a:r>
            <a:r>
              <a:rPr lang="ru-RU" dirty="0" err="1" smtClean="0"/>
              <a:t>Саломоне</a:t>
            </a:r>
            <a:r>
              <a:rPr lang="ru-RU" dirty="0" smtClean="0"/>
              <a:t>, у болгар — </a:t>
            </a:r>
            <a:r>
              <a:rPr lang="ru-RU" dirty="0" err="1" smtClean="0"/>
              <a:t>Саломон</a:t>
            </a:r>
            <a:r>
              <a:rPr lang="ru-RU" dirty="0" smtClean="0"/>
              <a:t>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Это имя носил Сулейман I Великолепный (</a:t>
            </a:r>
            <a:r>
              <a:rPr lang="ru-RU" dirty="0" err="1" smtClean="0"/>
              <a:t>Кануни</a:t>
            </a:r>
            <a:r>
              <a:rPr lang="ru-RU" dirty="0" smtClean="0"/>
              <a:t>) — десятый султан Османской империи, правивший XVI веке. Он считается величайшим султаном из династии Османов; при нём Оттоманская Порта достигла апогея своего развития. Сулейман I покровительствовал поэтам, художникам, архитекторам, сам писал стихи, считался умелым кузнецом. Он завоевал расположение народа добрыми делами, отпускал насильно выведенных ремесленников и строил новые школы.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Таран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12"/>
            <a:ext cx="9144000" cy="5429288"/>
          </a:xfrm>
        </p:spPr>
        <p:txBody>
          <a:bodyPr>
            <a:noAutofit/>
          </a:bodyPr>
          <a:lstStyle/>
          <a:p>
            <a:r>
              <a:rPr lang="ru-RU" sz="1600" dirty="0" smtClean="0"/>
              <a:t>В основу фамилии Таран легло мирское имя Таран. Дело в том, что церковные имена изначально воспринимались древними славянами как чужеродные, поскольку их звучание было непривычным для русского человека. К тому же, крестильных имен было сравнительно немного, и они часто повторялись, создавая тем самым трудности в общении между людьми. Поэтому древние славяне решали проблему идентификации путем присоединения мирского имени к церковному. Это позволяло им не только легко выделить человека в обществе, но и обозначить его принадлежность к определенному роду.</a:t>
            </a:r>
            <a:br>
              <a:rPr lang="ru-RU" sz="1600" dirty="0" smtClean="0"/>
            </a:br>
            <a:r>
              <a:rPr lang="ru-RU" sz="1600" dirty="0" smtClean="0"/>
              <a:t>Фамилия Таранов происходит от крестильного имени Тарас. В основе фамилии – одна из форм этого имени – Таран. Само имя Тарас – греческого происхождения и имеет значение “волнующий”, а также “бунтарь, мятежник”. </a:t>
            </a:r>
          </a:p>
          <a:p>
            <a:r>
              <a:rPr lang="ru-RU" sz="1600" dirty="0" smtClean="0"/>
              <a:t>Покровителем имени Тарас считался </a:t>
            </a:r>
            <a:r>
              <a:rPr lang="ru-RU" sz="1600" dirty="0" err="1" smtClean="0"/>
              <a:t>Тарасий</a:t>
            </a:r>
            <a:r>
              <a:rPr lang="ru-RU" sz="1600" dirty="0" smtClean="0"/>
              <a:t> Константинопольский, бывший патриархом Константинополя более 20 лет. </a:t>
            </a:r>
            <a:r>
              <a:rPr lang="ru-RU" sz="1600" dirty="0" err="1" smtClean="0"/>
              <a:t>Тарасий</a:t>
            </a:r>
            <a:r>
              <a:rPr lang="ru-RU" sz="1600" dirty="0" smtClean="0"/>
              <a:t> был аскетом, тративший все свои средства на </a:t>
            </a:r>
            <a:r>
              <a:rPr lang="ru-RU" sz="1600" dirty="0" err="1" smtClean="0"/>
              <a:t>богоугодныя</a:t>
            </a:r>
            <a:r>
              <a:rPr lang="ru-RU" sz="1600" dirty="0" smtClean="0"/>
              <a:t> дела, заботился о стариках, сиротах, вдовах и нищих. Согласно преданию, Император Константин оклеветал свою жену Марию и решил ее заточить в монастырь, чтобы сочетаться со своей родственницей. Святитель же отказался расторгнуть брак императора, и отлучил его от Церкви, за что он подвергся опале. В 797 году император был низложен своей матерью и ослеплен. </a:t>
            </a:r>
            <a:r>
              <a:rPr lang="ru-RU" sz="1600" dirty="0" err="1" smtClean="0"/>
              <a:t>Тарасий</a:t>
            </a:r>
            <a:r>
              <a:rPr lang="ru-RU" sz="1600" dirty="0" smtClean="0"/>
              <a:t> скончался в 806 году, а у гроба его после смерти стали совершаться </a:t>
            </a:r>
            <a:r>
              <a:rPr lang="ru-RU" sz="1600" dirty="0" err="1" smtClean="0"/>
              <a:t>многия</a:t>
            </a:r>
            <a:r>
              <a:rPr lang="ru-RU" sz="1600" dirty="0" smtClean="0"/>
              <a:t> чудеса.</a:t>
            </a:r>
            <a:endParaRPr lang="ru-RU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Терновский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Фамилия Терновский происходит от топонима Терновка. Деревни и селения с таким названием многочисленны в Поволжье, Воронежской области, на Украине. Сам топоним восходит к нарицательному «терн» - «колючее деревце, растущее в средней и южной полосе». Как известно, из плодов терновника в старину делали терновую наливку (</a:t>
            </a:r>
            <a:r>
              <a:rPr lang="ru-RU" dirty="0" err="1" smtClean="0"/>
              <a:t>терновку</a:t>
            </a:r>
            <a:r>
              <a:rPr lang="ru-RU" dirty="0" smtClean="0"/>
              <a:t>), вероятно, жители данных населенных пунктов также занимались этим видом промысла.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Поскольку топонимические фамилии содержали указание не только на принадлежность к конкретной семье, но и на отношение к определенному географическому объекту, то изначально они представляли собой прилагательные с различными формантами: фамилии на – </a:t>
            </a:r>
            <a:r>
              <a:rPr lang="ru-RU" dirty="0" err="1" smtClean="0"/>
              <a:t>ский</a:t>
            </a:r>
            <a:r>
              <a:rPr lang="ru-RU" dirty="0" smtClean="0"/>
              <a:t> /-</a:t>
            </a:r>
            <a:r>
              <a:rPr lang="ru-RU" dirty="0" err="1" smtClean="0"/>
              <a:t>цкий</a:t>
            </a:r>
            <a:r>
              <a:rPr lang="ru-RU" dirty="0" smtClean="0"/>
              <a:t> и –</a:t>
            </a:r>
            <a:r>
              <a:rPr lang="ru-RU" dirty="0" err="1" smtClean="0"/>
              <a:t>анинов</a:t>
            </a:r>
            <a:r>
              <a:rPr lang="ru-RU" dirty="0" smtClean="0"/>
              <a:t> /-</a:t>
            </a:r>
            <a:r>
              <a:rPr lang="ru-RU" dirty="0" err="1" smtClean="0"/>
              <a:t>янинов</a:t>
            </a:r>
            <a:r>
              <a:rPr lang="ru-RU" dirty="0" smtClean="0"/>
              <a:t> принадлежат в основном знати и дворянству; фамилии на –</a:t>
            </a:r>
            <a:r>
              <a:rPr lang="ru-RU" dirty="0" err="1" smtClean="0"/>
              <a:t>итов</a:t>
            </a:r>
            <a:r>
              <a:rPr lang="ru-RU" dirty="0" smtClean="0"/>
              <a:t> /-</a:t>
            </a:r>
            <a:r>
              <a:rPr lang="ru-RU" dirty="0" err="1" smtClean="0"/>
              <a:t>ичев</a:t>
            </a:r>
            <a:r>
              <a:rPr lang="ru-RU" dirty="0" smtClean="0"/>
              <a:t>, -</a:t>
            </a:r>
            <a:r>
              <a:rPr lang="ru-RU" dirty="0" err="1" smtClean="0"/>
              <a:t>инов</a:t>
            </a:r>
            <a:r>
              <a:rPr lang="ru-RU" dirty="0" smtClean="0"/>
              <a:t>, -</a:t>
            </a:r>
            <a:r>
              <a:rPr lang="ru-RU" dirty="0" err="1" smtClean="0"/>
              <a:t>цев</a:t>
            </a:r>
            <a:r>
              <a:rPr lang="ru-RU" dirty="0" smtClean="0"/>
              <a:t>, - яков /-</a:t>
            </a:r>
            <a:r>
              <a:rPr lang="ru-RU" dirty="0" err="1" smtClean="0"/>
              <a:t>аков</a:t>
            </a:r>
            <a:r>
              <a:rPr lang="ru-RU" dirty="0" smtClean="0"/>
              <a:t>, - </a:t>
            </a:r>
            <a:r>
              <a:rPr lang="ru-RU" dirty="0" err="1" smtClean="0"/>
              <a:t>ников</a:t>
            </a:r>
            <a:r>
              <a:rPr lang="ru-RU" dirty="0" smtClean="0"/>
              <a:t>, -ин, -их /-</a:t>
            </a:r>
            <a:r>
              <a:rPr lang="ru-RU" dirty="0" err="1" smtClean="0"/>
              <a:t>ых</a:t>
            </a:r>
            <a:r>
              <a:rPr lang="ru-RU" dirty="0" smtClean="0"/>
              <a:t>. В результате, потомок человека, обладающего прозвищем Терновский, со временем получил фамилию Терновский.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Токарева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86321"/>
          </a:xfrm>
        </p:spPr>
        <p:txBody>
          <a:bodyPr>
            <a:noAutofit/>
          </a:bodyPr>
          <a:lstStyle/>
          <a:p>
            <a:r>
              <a:rPr lang="ru-RU" sz="1800" dirty="0" smtClean="0"/>
              <a:t>Фамилия Токарев, вероятно, происходит от прозвища Токарь, которое восходит к аналогичному нарицательному. Очевидно, такое прозвище относится к так называемым «профессиональным» именованиям, указывающим на род деятельности человека: скорее всего, основатель рода Токаревых был мастером, занимавшимся токарным делом. Однако старинное значение слова «токарь» отличалось от современного. В былые времена токари занимались заточкой ножей, кос и другого сельскохозяйственного инструмента или же вытачивали деревянную посуду.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Согласно другой гипотезе, в основе фамилии Токарев лежит не прозвище, а мирское имя Токарь, которое восходит к нарицательному «токарь» - народному названию птицы тетерева. До введения на Руси христианства наречение ребёнка именем, представляющим собой название животного или растения, было очень распространённой традицией. Это соответствовало языческим представлениям человека о мире. Древний человек, живший по законам природы, сам ощущал себя ее частью. Давая младенцу такое имя, как Токарь, родители хотели, чтобы природа воспринимала ребенка как своего, чтобы к нему перешли те полезные качества, которыми наделен тетерев. </a:t>
            </a:r>
            <a:endParaRPr lang="ru-RU" sz="1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Тонвин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???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Чан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4525963"/>
          </a:xfrm>
        </p:spPr>
        <p:txBody>
          <a:bodyPr>
            <a:noAutofit/>
          </a:bodyPr>
          <a:lstStyle/>
          <a:p>
            <a:r>
              <a:rPr lang="ru-RU" sz="1600" dirty="0" smtClean="0"/>
              <a:t>Фамилия Чан имеет очень интересную историю происхождения и относится к распространенному типу китайских фамилий. </a:t>
            </a:r>
          </a:p>
          <a:p>
            <a:r>
              <a:rPr lang="ru-RU" sz="1600" dirty="0" smtClean="0"/>
              <a:t>Чан (</a:t>
            </a:r>
            <a:r>
              <a:rPr lang="ru-RU" sz="1600" dirty="0" err="1" smtClean="0"/>
              <a:t>Trần </a:t>
            </a:r>
            <a:r>
              <a:rPr lang="ru-RU" sz="1600" dirty="0" smtClean="0"/>
              <a:t>) - вьетнамская фамилия, этимологически соответствует китайской фамилии </a:t>
            </a:r>
            <a:r>
              <a:rPr lang="ru-RU" sz="1600" dirty="0" err="1" smtClean="0"/>
              <a:t>Чэнь</a:t>
            </a:r>
            <a:r>
              <a:rPr lang="ru-RU" sz="1600" dirty="0" smtClean="0"/>
              <a:t>. Она же ведет свое начало от аналогичного китайского имени, которое в переводе на русский язык означает «утро». Вполне вероятно, что выбор имени был обусловлен временем рождения родоначальника. Однако не исключено, что фамилия связана с символическими представлениями китайцев об утре: у многих народов мира это время суток ассоциировалось с началом жизни. </a:t>
            </a:r>
            <a:br>
              <a:rPr lang="ru-RU" sz="1600" dirty="0" smtClean="0"/>
            </a:br>
            <a:r>
              <a:rPr lang="ru-RU" sz="1600" dirty="0" smtClean="0"/>
              <a:t>Следует отметить, что имя </a:t>
            </a:r>
            <a:r>
              <a:rPr lang="ru-RU" sz="1600" dirty="0" err="1" smtClean="0"/>
              <a:t>Чэнь</a:t>
            </a:r>
            <a:r>
              <a:rPr lang="ru-RU" sz="1600" dirty="0" smtClean="0"/>
              <a:t> является как мужским, так и женским. При этом у него есть еще одно значение - «великий». Вероятно, если имя </a:t>
            </a:r>
            <a:r>
              <a:rPr lang="ru-RU" sz="1600" dirty="0" err="1" smtClean="0"/>
              <a:t>Чэнь</a:t>
            </a:r>
            <a:r>
              <a:rPr lang="ru-RU" sz="1600" dirty="0" smtClean="0"/>
              <a:t> давали девочке, то оно переводилось как </a:t>
            </a:r>
            <a:r>
              <a:rPr lang="ru-RU" sz="1600" u="sng" dirty="0" smtClean="0"/>
              <a:t>«утро», </a:t>
            </a:r>
            <a:r>
              <a:rPr lang="ru-RU" sz="1600" dirty="0" smtClean="0"/>
              <a:t>если мальчика, то за основу бралось второе значение.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Существует также версия, что фамилия Чан восходит к древнемонгольскому обрядовому имени Чан (</a:t>
            </a:r>
            <a:r>
              <a:rPr lang="ru-RU" sz="1600" dirty="0" err="1" smtClean="0"/>
              <a:t>Чон</a:t>
            </a:r>
            <a:r>
              <a:rPr lang="ru-RU" sz="1600" dirty="0" smtClean="0"/>
              <a:t>), которое имеет значение «волк». Традиционно это имя давалось с пожеланием, чтобы мальчик, подобно волку, нагонял страх на врагов и на злые силы.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 структуре китайских фамилий до сих пор проявляются черты древнего Китая: абсолютизм власти, структура общественного уклада, этика и нравственные нормы общества. Китайские фамилии несут в себе важную информацию о традициях, а также о роли родственных связей в развитии социальной жизни в Китае. </a:t>
            </a:r>
            <a:br>
              <a:rPr lang="ru-RU" sz="1600" dirty="0" smtClean="0"/>
            </a:br>
            <a:r>
              <a:rPr lang="ru-RU" sz="1600" dirty="0" smtClean="0"/>
              <a:t>Все это свидетельствует о том, что фамилия Чан представляет собой замечательный памятник восточноазиатской письменности и культуры.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Шерматов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Фамилия </a:t>
            </a:r>
            <a:r>
              <a:rPr lang="ru-RU" dirty="0" err="1" smtClean="0"/>
              <a:t>Шерматов</a:t>
            </a:r>
            <a:r>
              <a:rPr lang="ru-RU" dirty="0" smtClean="0"/>
              <a:t> восходит к мусульманскому мужскому имени </a:t>
            </a:r>
            <a:r>
              <a:rPr lang="ru-RU" dirty="0" err="1" smtClean="0"/>
              <a:t>Шермат</a:t>
            </a:r>
            <a:r>
              <a:rPr lang="ru-RU" dirty="0" smtClean="0"/>
              <a:t>, которое является стяженной формой имени </a:t>
            </a:r>
            <a:r>
              <a:rPr lang="ru-RU" dirty="0" err="1" smtClean="0"/>
              <a:t>Шермухаммад</a:t>
            </a:r>
            <a:r>
              <a:rPr lang="ru-RU" dirty="0" smtClean="0"/>
              <a:t>. Имя </a:t>
            </a:r>
            <a:r>
              <a:rPr lang="ru-RU" dirty="0" err="1" smtClean="0"/>
              <a:t>Шермухаммад</a:t>
            </a:r>
            <a:r>
              <a:rPr lang="ru-RU" dirty="0" smtClean="0"/>
              <a:t> в свою </a:t>
            </a:r>
            <a:r>
              <a:rPr lang="ru-RU" dirty="0" err="1" smtClean="0"/>
              <a:t>осетредь</a:t>
            </a:r>
            <a:r>
              <a:rPr lang="ru-RU" dirty="0" smtClean="0"/>
              <a:t> состоит из двух компонентов: персидского слова «</a:t>
            </a:r>
            <a:r>
              <a:rPr lang="ru-RU" dirty="0" err="1" smtClean="0"/>
              <a:t>шер</a:t>
            </a:r>
            <a:r>
              <a:rPr lang="ru-RU" dirty="0" smtClean="0"/>
              <a:t>» («</a:t>
            </a:r>
            <a:r>
              <a:rPr lang="ru-RU" dirty="0" err="1" smtClean="0"/>
              <a:t>шир</a:t>
            </a:r>
            <a:r>
              <a:rPr lang="ru-RU" dirty="0" smtClean="0"/>
              <a:t>») – «лев», и имени </a:t>
            </a:r>
            <a:r>
              <a:rPr lang="ru-RU" dirty="0" err="1" smtClean="0"/>
              <a:t>Мухаммад</a:t>
            </a:r>
            <a:r>
              <a:rPr lang="ru-RU" dirty="0" smtClean="0"/>
              <a:t> - «восхваляемый», «достойный хвалы». Имя </a:t>
            </a:r>
            <a:r>
              <a:rPr lang="ru-RU" dirty="0" err="1" smtClean="0"/>
              <a:t>Мухаммад</a:t>
            </a:r>
            <a:r>
              <a:rPr lang="ru-RU" dirty="0" smtClean="0"/>
              <a:t> традиционно дается в честь арабского проповедника единобожия и пророка ислама. Именно </a:t>
            </a:r>
            <a:r>
              <a:rPr lang="ru-RU" dirty="0" err="1" smtClean="0"/>
              <a:t>Мухаммаду</a:t>
            </a:r>
            <a:r>
              <a:rPr lang="ru-RU" dirty="0" smtClean="0"/>
              <a:t> Бог ниспослал его священное писание — Коран. Таким образом, имя </a:t>
            </a:r>
            <a:r>
              <a:rPr lang="ru-RU" dirty="0" err="1" smtClean="0"/>
              <a:t>Шермухаммад</a:t>
            </a:r>
            <a:r>
              <a:rPr lang="ru-RU" dirty="0" smtClean="0"/>
              <a:t> в переводе на русский означает «</a:t>
            </a:r>
            <a:r>
              <a:rPr lang="ru-RU" dirty="0" err="1" smtClean="0"/>
              <a:t>Мухаммад</a:t>
            </a:r>
            <a:r>
              <a:rPr lang="ru-RU" dirty="0" smtClean="0"/>
              <a:t>, сильный как лев», «</a:t>
            </a:r>
            <a:r>
              <a:rPr lang="ru-RU" dirty="0" err="1" smtClean="0"/>
              <a:t>лев</a:t>
            </a:r>
            <a:r>
              <a:rPr lang="ru-RU" dirty="0" smtClean="0"/>
              <a:t> </a:t>
            </a:r>
            <a:r>
              <a:rPr lang="ru-RU" dirty="0" err="1" smtClean="0"/>
              <a:t>Мухаммада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исламе имени уделяется большое сакральное значение. Поэтому, они старались подбирать своим детям имена, которые отражали бы те качества, проявления которых родители хотели бы увидеть в своем ребенке. К таким именам, очевидно, относится и имя </a:t>
            </a:r>
            <a:r>
              <a:rPr lang="ru-RU" dirty="0" err="1" smtClean="0"/>
              <a:t>Шермухаммад</a:t>
            </a:r>
            <a:r>
              <a:rPr lang="ru-RU" dirty="0" smtClean="0"/>
              <a:t> (</a:t>
            </a:r>
            <a:r>
              <a:rPr lang="ru-RU" dirty="0" err="1" smtClean="0"/>
              <a:t>Шермат</a:t>
            </a:r>
            <a:r>
              <a:rPr lang="ru-RU" dirty="0" smtClean="0"/>
              <a:t>). Родители могли так назвать своего ребенка в надежде, что он вырастет достойным мусульманином и уважаемым в религиозной среде человеком. </a:t>
            </a:r>
            <a:r>
              <a:rPr lang="ru-RU" dirty="0" err="1" smtClean="0"/>
              <a:t>Шермат</a:t>
            </a:r>
            <a:r>
              <a:rPr lang="ru-RU" dirty="0" smtClean="0"/>
              <a:t>, со временем получил фамилию </a:t>
            </a:r>
            <a:r>
              <a:rPr lang="ru-RU" dirty="0" err="1" smtClean="0"/>
              <a:t>Шерматов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Шихов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57214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Ежедневно мы слышим, читаем, произносим или пишем десятки фамилий наших друзей, родственников, знакомых, коллег. Однако, несмотря на это, не многие из нас задумываются над происхождением или возрастом своей фамилии. Фамилия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образована от восточного имени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— диалектного варианта мусульманского личного имени Шейх. В переводе с арабского это имя означает «старейшина, аксакал, руководитель» или «религиозный глава, духовный наставник». 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По другой версии, фамилия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имеет славянское происхождение образована от языческого имени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Вероятно, слово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является родственным русским словам: «шиш», «шишка», «шишига» и т.п. Все эти слова в разных русских диалектах обозначали беса, чёрта, нечистую силу.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В древнерусском фольклоре встречается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ших-трава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которая также ассоциируется с недобрыми силами: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Берегитеся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братие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злые травы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... О злое зло, всего зла злее на вольном свете - злая трава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... Всяк должен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шиха-травы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опасаться, от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шиха-травы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не прельщаться, она брови высоко поднимает, одеждою прелестною себя украшает, уста к целованию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притягает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душу и тело убивает, вечною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смертию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уморяет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 то есть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ших-трава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Имена, в основе которых лежат слова с негативным значением, давали, чтобы уберечь ребёнка от действия злых сил. Считалось, что нечистая сила не пристанет к человеку, который носит одинаковое с чёртом имя.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142984"/>
            <a:ext cx="8929718" cy="55007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Не многие из нас задумываются о происхождении своей фамилии. Запомнив с детства, мы повторяем ее как нечто раз и навсегда данное и очень значимое. Как ни странно это звучит, но до конца XVIII — середины XIX века фамилия оставалась привилегией только аристократов. У большинства же фамилии официально не признавались, поэтому помимо имен у наших предков были только отчества и прозвища. Этимология фамилии Голубев, принадлежащей к распространенному типу русских фамилий, восходит к личному прозвищу.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Испокон веков древние славяне присоединяли к имени, данному человеку при крещении, разнообразные прозвища, которые давались не только родителями, но и соседями или даже индивидом самому себе. Дело в том, что церковных имен было сравнительно немного, и они часто повторялись, создавая тем самым трудности в общении между людьми. Прозвища же помогали решать проблему идентификации человека, поскольку их запас был безграничен. Прозвищами становились: указания на особенности характера или внешности человека, именования по национальной принадлежности или месту жительства (рождения). Нередко случалось и так, что крестильные имена полностью вытеснялись прозвищами как в быту, так и в официальных документах.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 новых встреч!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 Руси верили, что если дать ребенку имя святого или великомученика, то жизнь его будет светлой, хорошей или трудной, потому что существует незримая связь между именем и судьбой человека.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Традиция давать ребенку в дополнение к официальному крестильному имени еще одно, мирское, удерживалась вплоть до XVII в. и привела к тому, что фамилии, образованные от мирских имен, составили значительную часть от общего числа русских фамилий.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Азаренко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50072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Фамилия </a:t>
            </a:r>
            <a:r>
              <a:rPr lang="ru-RU" dirty="0" err="1" smtClean="0"/>
              <a:t>Азаренко</a:t>
            </a:r>
            <a:r>
              <a:rPr lang="ru-RU" dirty="0" smtClean="0"/>
              <a:t> относится к распространенному типу украинских фамилий и образована от крестильного имени </a:t>
            </a:r>
            <a:r>
              <a:rPr lang="ru-RU" dirty="0" err="1" smtClean="0"/>
              <a:t>Азар</a:t>
            </a:r>
            <a:r>
              <a:rPr lang="ru-RU" dirty="0" smtClean="0"/>
              <a:t>. После 988 г. каждый славянин во время официальной церемонии крещения получал от священника крестильное имя. Такое именование позволяло решать проблему идентификации: выделения конкретного человека из общества. Поэтому именно церковные имена и стали активной базой для создания фамилий.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Фамилия </a:t>
            </a:r>
            <a:r>
              <a:rPr lang="ru-RU" dirty="0" err="1" smtClean="0"/>
              <a:t>Азаренко</a:t>
            </a:r>
            <a:r>
              <a:rPr lang="ru-RU" dirty="0" smtClean="0"/>
              <a:t> образована от имени </a:t>
            </a:r>
            <a:r>
              <a:rPr lang="ru-RU" dirty="0" err="1" smtClean="0"/>
              <a:t>Азар</a:t>
            </a:r>
            <a:r>
              <a:rPr lang="ru-RU" dirty="0" smtClean="0"/>
              <a:t>. Существует две версии его происхождения: от еврейского мужского имени </a:t>
            </a:r>
            <a:r>
              <a:rPr lang="ru-RU" dirty="0" err="1" smtClean="0"/>
              <a:t>Азарий</a:t>
            </a:r>
            <a:r>
              <a:rPr lang="ru-RU" dirty="0" smtClean="0"/>
              <a:t> («Бог помог») и от арабского имени </a:t>
            </a:r>
            <a:r>
              <a:rPr lang="ru-RU" dirty="0" err="1" smtClean="0"/>
              <a:t>Азар</a:t>
            </a:r>
            <a:r>
              <a:rPr lang="ru-RU" dirty="0" smtClean="0"/>
              <a:t> («помогать»).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Фамилия </a:t>
            </a:r>
            <a:r>
              <a:rPr lang="ru-RU" dirty="0" err="1" smtClean="0"/>
              <a:t>Азаренко</a:t>
            </a:r>
            <a:r>
              <a:rPr lang="ru-RU" dirty="0" smtClean="0"/>
              <a:t> образовалась при помощи суффикса -</a:t>
            </a:r>
            <a:r>
              <a:rPr lang="ru-RU" dirty="0" err="1" smtClean="0"/>
              <a:t>енко</a:t>
            </a:r>
            <a:r>
              <a:rPr lang="ru-RU" dirty="0" smtClean="0"/>
              <a:t>. Первоначально он имел следующие значения: «маленький», «молодой человек», «сын». Поэтому </a:t>
            </a:r>
            <a:r>
              <a:rPr lang="ru-RU" dirty="0" err="1" smtClean="0"/>
              <a:t>Азаренко</a:t>
            </a:r>
            <a:r>
              <a:rPr lang="ru-RU" dirty="0" smtClean="0"/>
              <a:t> буквально понималось как «сын </a:t>
            </a:r>
            <a:r>
              <a:rPr lang="ru-RU" dirty="0" err="1" smtClean="0"/>
              <a:t>Азара</a:t>
            </a:r>
            <a:r>
              <a:rPr lang="ru-RU" dirty="0" smtClean="0"/>
              <a:t>». Позднее древний суффикс -</a:t>
            </a:r>
            <a:r>
              <a:rPr lang="ru-RU" dirty="0" err="1" smtClean="0"/>
              <a:t>енко</a:t>
            </a:r>
            <a:r>
              <a:rPr lang="ru-RU" dirty="0" smtClean="0"/>
              <a:t> утратил свое прямое значение и сохранился лишь в качестве фамильного.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Анемподистов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Предок фамилии Анемподистов в 11% случаев был </a:t>
            </a:r>
            <a:r>
              <a:rPr lang="ru-RU" dirty="0" err="1" smtClean="0"/>
              <a:t>Удмуртец</a:t>
            </a:r>
            <a:r>
              <a:rPr lang="ru-RU" dirty="0" smtClean="0"/>
              <a:t>, в 9% - Кувейтец, в 9% - Алтаец, в 7% - Кубинец, в 5% - Ассириец, а в 3% относится к грузинским регионам, в 56% случаев являлся выходцем Танзании или Ирландии и Малые Тихоокеанские Острова США. Носил фамилию </a:t>
            </a:r>
            <a:r>
              <a:rPr lang="ru-RU" dirty="0" err="1" smtClean="0"/>
              <a:t>Aniempodistov</a:t>
            </a:r>
            <a:r>
              <a:rPr lang="ru-RU" dirty="0" smtClean="0"/>
              <a:t>, а прозвище предка было </a:t>
            </a:r>
            <a:r>
              <a:rPr lang="ru-RU" dirty="0" err="1" smtClean="0"/>
              <a:t>Анемподист</a:t>
            </a:r>
            <a:r>
              <a:rPr lang="ru-RU" dirty="0" smtClean="0"/>
              <a:t>. Самое раннее упоминание фамилии Анемподистов зафиксировано в городе </a:t>
            </a:r>
            <a:r>
              <a:rPr lang="ru-RU" dirty="0" err="1" smtClean="0"/>
              <a:t>Питуффик</a:t>
            </a:r>
            <a:r>
              <a:rPr lang="ru-RU" dirty="0" smtClean="0"/>
              <a:t> (Гренландия) в 1851 году.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Балковая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Фамилия </a:t>
            </a:r>
            <a:r>
              <a:rPr lang="ru-RU" dirty="0" err="1" smtClean="0"/>
              <a:t>Балковой</a:t>
            </a:r>
            <a:r>
              <a:rPr lang="ru-RU" dirty="0" smtClean="0"/>
              <a:t> ведет свое начало от аналогичного прозвища. Прозвище </a:t>
            </a:r>
            <a:r>
              <a:rPr lang="ru-RU" dirty="0" err="1" smtClean="0"/>
              <a:t>Балковой</a:t>
            </a:r>
            <a:r>
              <a:rPr lang="ru-RU" dirty="0" smtClean="0"/>
              <a:t> восходит к украинскому прилагательному «</a:t>
            </a:r>
            <a:r>
              <a:rPr lang="ru-RU" dirty="0" err="1" smtClean="0"/>
              <a:t>балковий</a:t>
            </a:r>
            <a:r>
              <a:rPr lang="ru-RU" dirty="0" smtClean="0"/>
              <a:t>», которое, в свою очередь, произошло от существительного «балка». Слово «балка» имеет несколько значений: «бревно, положенное концами на две стены или столбы для опоры потолка», «осколок доски», «тресковая печень». Вероятно, прозвище </a:t>
            </a:r>
            <a:r>
              <a:rPr lang="ru-RU" dirty="0" err="1" smtClean="0"/>
              <a:t>Балковой</a:t>
            </a:r>
            <a:r>
              <a:rPr lang="ru-RU" dirty="0" smtClean="0"/>
              <a:t> относится к числу так называемых «профессиональных» именований, содержащих указание на деятельность основателя фамилии. Можно предположить, что предок обладателя фамилии </a:t>
            </a:r>
            <a:r>
              <a:rPr lang="ru-RU" dirty="0" err="1" smtClean="0"/>
              <a:t>Балковой</a:t>
            </a:r>
            <a:r>
              <a:rPr lang="ru-RU" dirty="0" smtClean="0"/>
              <a:t> был плотником, строителем или рыбаком.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Кроме того, в южных говорах балкой называли долину, ложбину, длинный и широкий природный овраг. На Руси в балках охотно селились люди, так как часто они являлись одновременно руслами рек. Соответственно, прозвище </a:t>
            </a:r>
            <a:r>
              <a:rPr lang="ru-RU" dirty="0" err="1" smtClean="0"/>
              <a:t>Балковой</a:t>
            </a:r>
            <a:r>
              <a:rPr lang="ru-RU" dirty="0" smtClean="0"/>
              <a:t> могло отражать особенности места жительства родоначальника.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Согласно еще одной, менее правдоподобной гипотезе, основой для прозвища </a:t>
            </a:r>
            <a:r>
              <a:rPr lang="ru-RU" dirty="0" err="1" smtClean="0"/>
              <a:t>Балковой</a:t>
            </a:r>
            <a:r>
              <a:rPr lang="ru-RU" dirty="0" smtClean="0"/>
              <a:t> послужил глагол «балакать» - «беседовать, болтать». Не исключено, что предок </a:t>
            </a:r>
            <a:r>
              <a:rPr lang="ru-RU" dirty="0" err="1" smtClean="0"/>
              <a:t>Балковых</a:t>
            </a:r>
            <a:r>
              <a:rPr lang="ru-RU" dirty="0" smtClean="0"/>
              <a:t> был разговорчивым, общительным, словоохотливым человеком.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Васильев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Autofit/>
          </a:bodyPr>
          <a:lstStyle/>
          <a:p>
            <a:r>
              <a:rPr lang="ru-RU" sz="1600" dirty="0" smtClean="0"/>
              <a:t>Основой фамилии Васильев послужило церковное имя Василий. Мужское крестильное имя Василий восходит к греческому слову </a:t>
            </a:r>
            <a:r>
              <a:rPr lang="ru-RU" sz="1600" dirty="0" err="1" smtClean="0"/>
              <a:t>basileus</a:t>
            </a:r>
            <a:r>
              <a:rPr lang="ru-RU" sz="1600" dirty="0" smtClean="0"/>
              <a:t> – «властитель, царь». Среди покровителей имени - святой мученик Василия Афинянин, святой мученик IV века Василий </a:t>
            </a:r>
            <a:r>
              <a:rPr lang="ru-RU" sz="1600" dirty="0" err="1" smtClean="0"/>
              <a:t>Анкирийский</a:t>
            </a:r>
            <a:r>
              <a:rPr lang="ru-RU" sz="1600" dirty="0" smtClean="0"/>
              <a:t>, новгородский святитель Василий Блаженный, совершивший подвиг юродства и неустанно обличавший ложь и лицемерие.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Кроме того, некоторые Васильевы имеют дворянское происхождение. В истории России известны несколько дворянских родов Васильевых. Один из них ведет свое начало от сына боярского, </a:t>
            </a:r>
            <a:r>
              <a:rPr lang="ru-RU" sz="1600" dirty="0" err="1" smtClean="0"/>
              <a:t>Сафона</a:t>
            </a:r>
            <a:r>
              <a:rPr lang="ru-RU" sz="1600" dirty="0" smtClean="0"/>
              <a:t> </a:t>
            </a:r>
            <a:r>
              <a:rPr lang="ru-RU" sz="1600" dirty="0" err="1" smtClean="0"/>
              <a:t>Дорофеевича</a:t>
            </a:r>
            <a:r>
              <a:rPr lang="ru-RU" sz="1600" dirty="0" smtClean="0"/>
              <a:t> Васильева, служившего по городу Ельцу. В 1622 году он был верстан поместным окладом.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Основателем другого дворянского рода Васильевых считается Гурий Васильевич Васильев, верстанный поместьем в 1698 году. Этот род внесен в VI части родословных книг Тульской и Воронежской губернии.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Среди известных представителей фамилии – граф Алексей Иванович Васильев (1742—1807), первый министр финансов России, почетный член Академии наук; Иван Дмитриевич Васильев (1897—1964), советский военачальник, Герой Советского Союза, генерал-полковник танковых войск; писатель Борис Львович Васильев (р. 1924).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Гасымова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Скорее всего, фамилия </a:t>
            </a:r>
            <a:r>
              <a:rPr lang="ru-RU" dirty="0" err="1" smtClean="0"/>
              <a:t>Гасымов</a:t>
            </a:r>
            <a:r>
              <a:rPr lang="ru-RU" dirty="0" smtClean="0"/>
              <a:t> образована от имени </a:t>
            </a:r>
            <a:r>
              <a:rPr lang="ru-RU" dirty="0" err="1" smtClean="0"/>
              <a:t>Гасым</a:t>
            </a:r>
            <a:r>
              <a:rPr lang="ru-RU" dirty="0" smtClean="0"/>
              <a:t> (Гасим), которое в переводе на русский язык имеет два значения: «предостерегающий от неправедных дел, безгрешный» и «защищающий».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Согласно другой версии, фамилия </a:t>
            </a:r>
            <a:r>
              <a:rPr lang="ru-RU" dirty="0" err="1" smtClean="0"/>
              <a:t>Гасымов</a:t>
            </a:r>
            <a:r>
              <a:rPr lang="ru-RU" dirty="0" smtClean="0"/>
              <a:t> восходит к мужскому имени </a:t>
            </a:r>
            <a:r>
              <a:rPr lang="ru-RU" dirty="0" err="1" smtClean="0"/>
              <a:t>Касым</a:t>
            </a:r>
            <a:r>
              <a:rPr lang="ru-RU" dirty="0" smtClean="0"/>
              <a:t>, казахскому варианту арабского имени </a:t>
            </a:r>
            <a:r>
              <a:rPr lang="ru-RU" dirty="0" err="1" smtClean="0"/>
              <a:t>Касим</a:t>
            </a:r>
            <a:r>
              <a:rPr lang="ru-RU" dirty="0" smtClean="0"/>
              <a:t>, которое означает «распределяющий, разделяющий».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51</TotalTime>
  <Words>1752</Words>
  <Application>Microsoft Office PowerPoint</Application>
  <PresentationFormat>Экран (4:3)</PresentationFormat>
  <Paragraphs>64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Трек</vt:lpstr>
      <vt:lpstr>Наши фамилии </vt:lpstr>
      <vt:lpstr>Слайд 2</vt:lpstr>
      <vt:lpstr>Слайд 3</vt:lpstr>
      <vt:lpstr>Слайд 4</vt:lpstr>
      <vt:lpstr>Азаренко </vt:lpstr>
      <vt:lpstr>Анемподистов </vt:lpstr>
      <vt:lpstr>Балковая </vt:lpstr>
      <vt:lpstr>Васильев </vt:lpstr>
      <vt:lpstr>Гасымова </vt:lpstr>
      <vt:lpstr>Голубева </vt:lpstr>
      <vt:lpstr>Горбаль </vt:lpstr>
      <vt:lpstr>Кофанова </vt:lpstr>
      <vt:lpstr>Кормушин </vt:lpstr>
      <vt:lpstr>Лазарева </vt:lpstr>
      <vt:lpstr>Ледин </vt:lpstr>
      <vt:lpstr>Лисенко </vt:lpstr>
      <vt:lpstr>Максимова </vt:lpstr>
      <vt:lpstr>Молчанов </vt:lpstr>
      <vt:lpstr>Налимова </vt:lpstr>
      <vt:lpstr>Расулзаде </vt:lpstr>
      <vt:lpstr>Серёгин </vt:lpstr>
      <vt:lpstr>Сулаеман </vt:lpstr>
      <vt:lpstr>Таран </vt:lpstr>
      <vt:lpstr>Терновский </vt:lpstr>
      <vt:lpstr>Токарева </vt:lpstr>
      <vt:lpstr>Тонвин </vt:lpstr>
      <vt:lpstr>Чан </vt:lpstr>
      <vt:lpstr>Шерматов </vt:lpstr>
      <vt:lpstr>Шихов </vt:lpstr>
      <vt:lpstr>До новых встреч!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фамилии</dc:title>
  <dc:subject>Значение фамилий детей нашего класса</dc:subject>
  <dc:creator>Стрижак Ю.А.</dc:creator>
  <cp:lastModifiedBy>Admin</cp:lastModifiedBy>
  <cp:revision>6</cp:revision>
  <dcterms:created xsi:type="dcterms:W3CDTF">2012-03-12T12:20:02Z</dcterms:created>
  <dcterms:modified xsi:type="dcterms:W3CDTF">2012-03-12T13:11:23Z</dcterms:modified>
  <cp:category>кл.час</cp:category>
</cp:coreProperties>
</file>