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381E-0AEE-4594-9B39-26FAF9F18D8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9B11-7D8D-4914-A44B-2C03D0E4B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381E-0AEE-4594-9B39-26FAF9F18D8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9B11-7D8D-4914-A44B-2C03D0E4B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381E-0AEE-4594-9B39-26FAF9F18D8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9B11-7D8D-4914-A44B-2C03D0E4B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381E-0AEE-4594-9B39-26FAF9F18D8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9B11-7D8D-4914-A44B-2C03D0E4B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381E-0AEE-4594-9B39-26FAF9F18D8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9B11-7D8D-4914-A44B-2C03D0E4B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381E-0AEE-4594-9B39-26FAF9F18D8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9B11-7D8D-4914-A44B-2C03D0E4B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381E-0AEE-4594-9B39-26FAF9F18D8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9B11-7D8D-4914-A44B-2C03D0E4B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381E-0AEE-4594-9B39-26FAF9F18D8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9B11-7D8D-4914-A44B-2C03D0E4B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381E-0AEE-4594-9B39-26FAF9F18D8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9B11-7D8D-4914-A44B-2C03D0E4B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381E-0AEE-4594-9B39-26FAF9F18D8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9B11-7D8D-4914-A44B-2C03D0E4B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381E-0AEE-4594-9B39-26FAF9F18D8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09B11-7D8D-4914-A44B-2C03D0E4B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E381E-0AEE-4594-9B39-26FAF9F18D83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09B11-7D8D-4914-A44B-2C03D0E4B5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z="4000" b="1" dirty="0" smtClean="0"/>
              <a:t> </a:t>
            </a:r>
            <a:r>
              <a:rPr lang="ru-RU" sz="4000" dirty="0" smtClean="0"/>
              <a:t>«Психологический портрет личности»</a:t>
            </a:r>
          </a:p>
        </p:txBody>
      </p:sp>
      <p:pic>
        <p:nvPicPr>
          <p:cNvPr id="2055" name="Picture 7" descr="i?id=29394393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2924175"/>
            <a:ext cx="311785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539750" y="404813"/>
            <a:ext cx="8280400" cy="2376487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 b="1" i="1">
                <a:latin typeface="Times New Roman" pitchFamily="18" charset="0"/>
              </a:rPr>
              <a:t>Условия развития способностей</a:t>
            </a:r>
            <a:r>
              <a:rPr lang="ru-RU" sz="1600" b="1">
                <a:latin typeface="Times New Roman" pitchFamily="18" charset="0"/>
              </a:rPr>
              <a:t>: </a:t>
            </a:r>
          </a:p>
          <a:p>
            <a:pPr algn="just"/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- наличие благоприятной социальной среды (окружение, которое обладает знаниями и т.п.); </a:t>
            </a:r>
          </a:p>
          <a:p>
            <a:pPr algn="just"/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- в каждый момент времени деятельности должна находиться в зоне оптимальной трудности:</a:t>
            </a:r>
          </a:p>
          <a:p>
            <a:pPr algn="just"/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 - простая деятельность – снижение интересов; </a:t>
            </a:r>
          </a:p>
          <a:p>
            <a:pPr algn="just"/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 - очень сложная деятельность – снижение темпа, мотивации.</a:t>
            </a:r>
          </a:p>
          <a:p>
            <a:pPr algn="just"/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sz="1600">
                <a:solidFill>
                  <a:srgbClr val="000000"/>
                </a:solidFill>
                <a:latin typeface="Times New Roman" pitchFamily="18" charset="0"/>
              </a:rPr>
            </a:br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just"/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sz="160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1200">
                <a:solidFill>
                  <a:srgbClr val="000000"/>
                </a:solidFill>
                <a:latin typeface="Times New Roman" pitchFamily="18" charset="0"/>
              </a:rPr>
              <a:t> . </a:t>
            </a:r>
            <a:br>
              <a:rPr lang="ru-RU" sz="120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1200" b="1">
                <a:latin typeface="Times New Roman" pitchFamily="18" charset="0"/>
              </a:rPr>
              <a:t/>
            </a:r>
            <a:br>
              <a:rPr lang="ru-RU" sz="1200" b="1">
                <a:latin typeface="Times New Roman" pitchFamily="18" charset="0"/>
              </a:rPr>
            </a:br>
            <a:endParaRPr lang="ru-RU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1042988" y="3284538"/>
            <a:ext cx="7489825" cy="288131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1200" i="1">
                <a:solidFill>
                  <a:srgbClr val="800000"/>
                </a:solidFill>
                <a:latin typeface="Times New Roman" pitchFamily="18" charset="0"/>
              </a:rPr>
              <a:t>  </a:t>
            </a:r>
            <a:r>
              <a:rPr lang="ru-RU" sz="2400" i="1">
                <a:solidFill>
                  <a:srgbClr val="800000"/>
                </a:solidFill>
                <a:latin typeface="Times New Roman" pitchFamily="18" charset="0"/>
              </a:rPr>
              <a:t> </a:t>
            </a:r>
            <a:r>
              <a:rPr lang="ru-RU" sz="2400" b="1" i="1">
                <a:latin typeface="Times New Roman" pitchFamily="18" charset="0"/>
              </a:rPr>
              <a:t>Факторы, влияющие на развитие способностей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: </a:t>
            </a:r>
            <a:br>
              <a:rPr lang="ru-RU" sz="240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   - исходная предпосылка – врожденные задатки; </a:t>
            </a:r>
            <a:br>
              <a:rPr lang="ru-RU" sz="240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   - время выявления; </a:t>
            </a:r>
            <a:br>
              <a:rPr lang="ru-RU" sz="240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   - развитие способностей к деятельности, к которой есть интерес; </a:t>
            </a:r>
            <a:br>
              <a:rPr lang="ru-RU" sz="240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   - всестороннее развитие интересов и способностей; </a:t>
            </a:r>
            <a:br>
              <a:rPr lang="ru-RU" sz="240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   - соперничество и сотрудничество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468313" y="60325"/>
            <a:ext cx="8208962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>
                <a:latin typeface="Arial" charset="0"/>
                <a:cs typeface="Times New Roman" pitchFamily="18" charset="0"/>
              </a:rPr>
              <a:t>- Можно ли развивать способности?</a:t>
            </a:r>
            <a:endParaRPr lang="ru-RU" sz="2800">
              <a:latin typeface="Arial" charset="0"/>
            </a:endParaRPr>
          </a:p>
          <a:p>
            <a:pPr eaLnBrk="0" hangingPunct="0"/>
            <a:r>
              <a:rPr lang="ru-RU" sz="2800">
                <a:latin typeface="Arial" charset="0"/>
                <a:cs typeface="Times New Roman" pitchFamily="18" charset="0"/>
              </a:rPr>
              <a:t>- Как это делать?</a:t>
            </a:r>
            <a:endParaRPr lang="ru-RU" sz="2800">
              <a:latin typeface="Arial" charset="0"/>
            </a:endParaRPr>
          </a:p>
          <a:p>
            <a:pPr eaLnBrk="0" hangingPunct="0"/>
            <a:endParaRPr lang="ru-RU" sz="2800" b="1">
              <a:latin typeface="Arial" charset="0"/>
              <a:cs typeface="Times New Roman" pitchFamily="18" charset="0"/>
            </a:endParaRPr>
          </a:p>
          <a:p>
            <a:pPr eaLnBrk="0" hangingPunct="0"/>
            <a:r>
              <a:rPr lang="ru-RU" sz="3200" b="1">
                <a:latin typeface="Arial" charset="0"/>
                <a:cs typeface="Times New Roman" pitchFamily="18" charset="0"/>
              </a:rPr>
              <a:t>Задание:</a:t>
            </a:r>
            <a:r>
              <a:rPr lang="ru-RU" sz="3200" b="1" i="1">
                <a:latin typeface="Arial" charset="0"/>
                <a:cs typeface="Times New Roman" pitchFamily="18" charset="0"/>
              </a:rPr>
              <a:t> </a:t>
            </a:r>
            <a:r>
              <a:rPr lang="ru-RU" sz="3200">
                <a:latin typeface="Arial" charset="0"/>
                <a:cs typeface="Times New Roman" pitchFamily="18" charset="0"/>
              </a:rPr>
              <a:t> прокомментируйте схему:</a:t>
            </a:r>
            <a:endParaRPr lang="ru-RU" sz="3200">
              <a:latin typeface="Arial" charset="0"/>
            </a:endParaRPr>
          </a:p>
          <a:p>
            <a:pPr eaLnBrk="0" hangingPunct="0"/>
            <a:endParaRPr lang="ru-RU" sz="3200">
              <a:latin typeface="Arial" charset="0"/>
            </a:endParaRPr>
          </a:p>
        </p:txBody>
      </p:sp>
      <p:sp>
        <p:nvSpPr>
          <p:cNvPr id="15363" name="Rectangle 21"/>
          <p:cNvSpPr>
            <a:spLocks noChangeArrowheads="1"/>
          </p:cNvSpPr>
          <p:nvPr/>
        </p:nvSpPr>
        <p:spPr bwMode="auto">
          <a:xfrm>
            <a:off x="400050" y="329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79388" y="2349500"/>
            <a:ext cx="8713787" cy="3095625"/>
            <a:chOff x="113" y="1071"/>
            <a:chExt cx="5489" cy="1905"/>
          </a:xfrm>
        </p:grpSpPr>
        <p:sp>
          <p:nvSpPr>
            <p:cNvPr id="15366" name="AutoShape 14"/>
            <p:cNvSpPr>
              <a:spLocks noChangeArrowheads="1"/>
            </p:cNvSpPr>
            <p:nvPr/>
          </p:nvSpPr>
          <p:spPr bwMode="auto">
            <a:xfrm>
              <a:off x="1247" y="1071"/>
              <a:ext cx="2992" cy="635"/>
            </a:xfrm>
            <a:prstGeom prst="bevel">
              <a:avLst>
                <a:gd name="adj" fmla="val 12500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400" b="1">
                  <a:latin typeface="Arial" charset="0"/>
                  <a:cs typeface="Times New Roman" pitchFamily="18" charset="0"/>
                </a:rPr>
                <a:t>Пути  развития способностей</a:t>
              </a:r>
              <a:endParaRPr lang="ru-RU" sz="2400" b="1">
                <a:latin typeface="Arial" charset="0"/>
              </a:endParaRPr>
            </a:p>
          </p:txBody>
        </p:sp>
        <p:sp>
          <p:nvSpPr>
            <p:cNvPr id="15367" name="Line 7"/>
            <p:cNvSpPr>
              <a:spLocks noChangeShapeType="1"/>
            </p:cNvSpPr>
            <p:nvPr/>
          </p:nvSpPr>
          <p:spPr bwMode="auto">
            <a:xfrm>
              <a:off x="4286" y="143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8" name="Line 6"/>
            <p:cNvSpPr>
              <a:spLocks noChangeShapeType="1"/>
            </p:cNvSpPr>
            <p:nvPr/>
          </p:nvSpPr>
          <p:spPr bwMode="auto">
            <a:xfrm>
              <a:off x="4649" y="1434"/>
              <a:ext cx="0" cy="4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9" name="Rectangle 22"/>
            <p:cNvSpPr>
              <a:spLocks noChangeArrowheads="1"/>
            </p:cNvSpPr>
            <p:nvPr/>
          </p:nvSpPr>
          <p:spPr bwMode="auto">
            <a:xfrm>
              <a:off x="113" y="1933"/>
              <a:ext cx="1860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Упорный труд</a:t>
              </a:r>
            </a:p>
          </p:txBody>
        </p:sp>
        <p:sp>
          <p:nvSpPr>
            <p:cNvPr id="15370" name="Rectangle 23"/>
            <p:cNvSpPr>
              <a:spLocks noChangeArrowheads="1"/>
            </p:cNvSpPr>
            <p:nvPr/>
          </p:nvSpPr>
          <p:spPr bwMode="auto">
            <a:xfrm>
              <a:off x="567" y="2523"/>
              <a:ext cx="1632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Наличие </a:t>
              </a:r>
            </a:p>
            <a:p>
              <a:pPr algn="ctr"/>
              <a:r>
                <a:rPr lang="ru-RU"/>
                <a:t>заинтересованности</a:t>
              </a:r>
            </a:p>
          </p:txBody>
        </p:sp>
        <p:sp>
          <p:nvSpPr>
            <p:cNvPr id="15371" name="Rectangle 24"/>
            <p:cNvSpPr>
              <a:spLocks noChangeArrowheads="1"/>
            </p:cNvSpPr>
            <p:nvPr/>
          </p:nvSpPr>
          <p:spPr bwMode="auto">
            <a:xfrm>
              <a:off x="3288" y="2478"/>
              <a:ext cx="1769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Передовые методы </a:t>
              </a:r>
            </a:p>
            <a:p>
              <a:pPr algn="ctr"/>
              <a:r>
                <a:rPr lang="ru-RU"/>
                <a:t>обучения</a:t>
              </a:r>
            </a:p>
          </p:txBody>
        </p:sp>
        <p:sp>
          <p:nvSpPr>
            <p:cNvPr id="15372" name="Rectangle 25"/>
            <p:cNvSpPr>
              <a:spLocks noChangeArrowheads="1"/>
            </p:cNvSpPr>
            <p:nvPr/>
          </p:nvSpPr>
          <p:spPr bwMode="auto">
            <a:xfrm>
              <a:off x="3833" y="1933"/>
              <a:ext cx="1769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Тренинги по развитию </a:t>
              </a:r>
            </a:p>
            <a:p>
              <a:pPr algn="ctr"/>
              <a:r>
                <a:rPr lang="ru-RU"/>
                <a:t>способностей</a:t>
              </a:r>
            </a:p>
          </p:txBody>
        </p:sp>
        <p:sp>
          <p:nvSpPr>
            <p:cNvPr id="15373" name="Line 26"/>
            <p:cNvSpPr>
              <a:spLocks noChangeShapeType="1"/>
            </p:cNvSpPr>
            <p:nvPr/>
          </p:nvSpPr>
          <p:spPr bwMode="auto">
            <a:xfrm flipH="1">
              <a:off x="703" y="1389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74" name="Line 27"/>
            <p:cNvSpPr>
              <a:spLocks noChangeShapeType="1"/>
            </p:cNvSpPr>
            <p:nvPr/>
          </p:nvSpPr>
          <p:spPr bwMode="auto">
            <a:xfrm>
              <a:off x="703" y="1389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28"/>
            <p:cNvSpPr>
              <a:spLocks noChangeShapeType="1"/>
            </p:cNvSpPr>
            <p:nvPr/>
          </p:nvSpPr>
          <p:spPr bwMode="auto">
            <a:xfrm>
              <a:off x="2064" y="1752"/>
              <a:ext cx="0" cy="7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76" name="Line 29"/>
            <p:cNvSpPr>
              <a:spLocks noChangeShapeType="1"/>
            </p:cNvSpPr>
            <p:nvPr/>
          </p:nvSpPr>
          <p:spPr bwMode="auto">
            <a:xfrm>
              <a:off x="3560" y="1752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5365" name="Picture 32" descr="slovar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122238"/>
            <a:ext cx="12239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43887" cy="652463"/>
          </a:xfrm>
        </p:spPr>
        <p:txBody>
          <a:bodyPr>
            <a:normAutofit fontScale="90000"/>
          </a:bodyPr>
          <a:lstStyle/>
          <a:p>
            <a:pPr marL="762000" indent="-762000" eaLnBrk="1" hangingPunct="1">
              <a:defRPr/>
            </a:pPr>
            <a:r>
              <a:rPr lang="ru-RU" sz="4000" b="1" smtClean="0"/>
              <a:t>5. Интеллект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507412" cy="568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smtClean="0"/>
              <a:t>Задание:</a:t>
            </a:r>
            <a:r>
              <a:rPr lang="ru-RU" b="1" i="1" smtClean="0"/>
              <a:t> </a:t>
            </a:r>
            <a:r>
              <a:rPr lang="ru-RU" smtClean="0"/>
              <a:t> рассмотрите и прокомментируйте схему: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250825" y="2060575"/>
            <a:ext cx="8497888" cy="1152525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Интеллект (понимание, познание) – </a:t>
            </a:r>
          </a:p>
          <a:p>
            <a:pPr algn="ctr"/>
            <a:r>
              <a:rPr lang="ru-RU"/>
              <a:t>относительно устойчивая структура </a:t>
            </a:r>
          </a:p>
          <a:p>
            <a:pPr algn="ctr"/>
            <a:r>
              <a:rPr lang="ru-RU"/>
              <a:t>умственных способностей индивида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50825" y="3716338"/>
            <a:ext cx="2808288" cy="2736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Tx/>
              <a:buAutoNum type="arabicParenR"/>
            </a:pPr>
            <a:r>
              <a:rPr lang="ru-RU"/>
              <a:t>общая способность </a:t>
            </a:r>
          </a:p>
          <a:p>
            <a:pPr marL="342900" indent="-342900"/>
            <a:r>
              <a:rPr lang="ru-RU"/>
              <a:t>к познанию</a:t>
            </a:r>
          </a:p>
          <a:p>
            <a:pPr marL="342900" indent="-342900"/>
            <a:r>
              <a:rPr lang="ru-RU"/>
              <a:t>и решению проблем, </a:t>
            </a:r>
          </a:p>
          <a:p>
            <a:pPr marL="342900" indent="-342900"/>
            <a:r>
              <a:rPr lang="ru-RU"/>
              <a:t>определяющая </a:t>
            </a:r>
          </a:p>
          <a:p>
            <a:pPr marL="342900" indent="-342900"/>
            <a:r>
              <a:rPr lang="ru-RU"/>
              <a:t>успешность любой </a:t>
            </a:r>
          </a:p>
          <a:p>
            <a:pPr marL="342900" indent="-342900"/>
            <a:r>
              <a:rPr lang="ru-RU"/>
              <a:t>деятельности и</a:t>
            </a:r>
          </a:p>
          <a:p>
            <a:pPr marL="342900" indent="-342900"/>
            <a:r>
              <a:rPr lang="ru-RU"/>
              <a:t>лежащая в основе</a:t>
            </a:r>
          </a:p>
          <a:p>
            <a:pPr marL="342900" indent="-342900"/>
            <a:r>
              <a:rPr lang="ru-RU"/>
              <a:t>других способностей</a:t>
            </a:r>
          </a:p>
          <a:p>
            <a:pPr marL="342900" indent="-342900"/>
            <a:r>
              <a:rPr lang="ru-RU"/>
              <a:t>  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419475" y="3716338"/>
            <a:ext cx="2590800" cy="2736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/>
              <a:t>2) система всех</a:t>
            </a:r>
          </a:p>
          <a:p>
            <a:r>
              <a:rPr lang="ru-RU" sz="1600"/>
              <a:t>познавательных</a:t>
            </a:r>
          </a:p>
          <a:p>
            <a:r>
              <a:rPr lang="ru-RU" sz="1600"/>
              <a:t> способностей</a:t>
            </a:r>
          </a:p>
          <a:p>
            <a:r>
              <a:rPr lang="ru-RU" sz="1600"/>
              <a:t>индивида: ощущения, </a:t>
            </a:r>
          </a:p>
          <a:p>
            <a:r>
              <a:rPr lang="ru-RU" sz="1600"/>
              <a:t>восприятия,</a:t>
            </a:r>
          </a:p>
          <a:p>
            <a:r>
              <a:rPr lang="ru-RU" sz="1600"/>
              <a:t>памяти, </a:t>
            </a:r>
          </a:p>
          <a:p>
            <a:r>
              <a:rPr lang="ru-RU" sz="1600"/>
              <a:t>представления, </a:t>
            </a:r>
          </a:p>
          <a:p>
            <a:r>
              <a:rPr lang="ru-RU" sz="1600"/>
              <a:t>мышления, </a:t>
            </a:r>
          </a:p>
          <a:p>
            <a:r>
              <a:rPr lang="ru-RU" sz="1600"/>
              <a:t>воображения</a:t>
            </a:r>
          </a:p>
          <a:p>
            <a:r>
              <a:rPr lang="ru-RU"/>
              <a:t>   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300788" y="3716338"/>
            <a:ext cx="2590800" cy="2736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/>
              <a:t>3) способность </a:t>
            </a:r>
          </a:p>
          <a:p>
            <a:r>
              <a:rPr lang="ru-RU"/>
              <a:t>к решению проблем</a:t>
            </a:r>
          </a:p>
          <a:p>
            <a:r>
              <a:rPr lang="ru-RU"/>
              <a:t> без проб и ошибок,</a:t>
            </a:r>
          </a:p>
          <a:p>
            <a:r>
              <a:rPr lang="ru-RU"/>
              <a:t> "в уме "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pic>
        <p:nvPicPr>
          <p:cNvPr id="16392" name="Picture 5" descr="C:\Documents and Settings\АЛЕКСАНДР\Local Settings\Temp\Rar$DI20.796\аним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703051">
            <a:off x="7019925" y="0"/>
            <a:ext cx="15335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4" grpId="0" animBg="1"/>
      <p:bldP spid="20485" grpId="0" animBg="1"/>
      <p:bldP spid="20486" grpId="0" animBg="1"/>
      <p:bldP spid="204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1187450" y="188913"/>
            <a:ext cx="6769100" cy="719137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Качества человеческого интеллекта: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971550" y="1196975"/>
            <a:ext cx="7272338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Любопытство</a:t>
            </a:r>
            <a:r>
              <a:rPr lang="ru-RU"/>
              <a:t>  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971550" y="1916113"/>
            <a:ext cx="7272338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Глубина ума</a:t>
            </a:r>
            <a:r>
              <a:rPr lang="ru-RU"/>
              <a:t> 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971550" y="2708275"/>
            <a:ext cx="7272338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Гибкость и подвижность ума</a:t>
            </a:r>
            <a:r>
              <a:rPr lang="ru-RU"/>
              <a:t>  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971550" y="3500438"/>
            <a:ext cx="7272338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Логичность мышления</a:t>
            </a:r>
            <a:r>
              <a:rPr lang="ru-RU"/>
              <a:t> </a:t>
            </a: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971550" y="4365625"/>
            <a:ext cx="7272338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Доказательственность мышления</a:t>
            </a:r>
            <a:r>
              <a:rPr lang="ru-RU"/>
              <a:t> </a:t>
            </a:r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971550" y="5157788"/>
            <a:ext cx="7272338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Критичность мышления</a:t>
            </a:r>
            <a:r>
              <a:rPr lang="ru-RU"/>
              <a:t> </a:t>
            </a: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971550" y="5949950"/>
            <a:ext cx="7272338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Широта мышления</a:t>
            </a:r>
            <a:r>
              <a:rPr lang="ru-RU"/>
              <a:t>  </a:t>
            </a:r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4427538" y="981075"/>
            <a:ext cx="504825" cy="1444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4427538" y="1773238"/>
            <a:ext cx="504825" cy="1444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4427538" y="2492375"/>
            <a:ext cx="504825" cy="1444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4356100" y="3284538"/>
            <a:ext cx="504825" cy="1444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1" name="AutoShape 17"/>
          <p:cNvSpPr>
            <a:spLocks noChangeArrowheads="1"/>
          </p:cNvSpPr>
          <p:nvPr/>
        </p:nvSpPr>
        <p:spPr bwMode="auto">
          <a:xfrm>
            <a:off x="4356100" y="4076700"/>
            <a:ext cx="504825" cy="1444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4356100" y="4941888"/>
            <a:ext cx="504825" cy="1444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3" name="AutoShape 19"/>
          <p:cNvSpPr>
            <a:spLocks noChangeArrowheads="1"/>
          </p:cNvSpPr>
          <p:nvPr/>
        </p:nvSpPr>
        <p:spPr bwMode="auto">
          <a:xfrm>
            <a:off x="4284663" y="5734050"/>
            <a:ext cx="504825" cy="1444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7" grpId="0" animBg="1"/>
      <p:bldP spid="21518" grpId="0" animBg="1"/>
      <p:bldP spid="21519" grpId="0" animBg="1"/>
      <p:bldP spid="21520" grpId="0" animBg="1"/>
      <p:bldP spid="21521" grpId="0" animBg="1"/>
      <p:bldP spid="21522" grpId="0" animBg="1"/>
      <p:bldP spid="215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09378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Запомните…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Существует  </a:t>
            </a:r>
            <a:r>
              <a:rPr lang="ru-RU" b="1" smtClean="0"/>
              <a:t>социальный интеллект</a:t>
            </a:r>
            <a:r>
              <a:rPr lang="ru-RU" smtClean="0"/>
              <a:t> — способность правильно понимать поведение людей. Эта способность необходима для эффективного межличностного взаимодействия и успешной социальной адаптации.</a:t>
            </a:r>
          </a:p>
        </p:txBody>
      </p:sp>
      <p:pic>
        <p:nvPicPr>
          <p:cNvPr id="18436" name="Picture 5" descr="зна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-892175"/>
            <a:ext cx="7429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Подумаем…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Как вы считаете, может ли человек прожить без эмоций, чувств, стрессов?</a:t>
            </a:r>
            <a:endParaRPr lang="ru-RU" b="1" i="1" smtClean="0"/>
          </a:p>
          <a:p>
            <a:pPr eaLnBrk="1" hangingPunct="1"/>
            <a:r>
              <a:rPr lang="ru-RU" b="1" smtClean="0"/>
              <a:t>Задание:</a:t>
            </a:r>
            <a:r>
              <a:rPr lang="ru-RU" b="1" i="1" smtClean="0"/>
              <a:t> </a:t>
            </a:r>
            <a:r>
              <a:rPr lang="ru-RU" smtClean="0"/>
              <a:t> «нарисуйте» картину жизни человека в отсутствие указанных компонентов.</a:t>
            </a:r>
          </a:p>
        </p:txBody>
      </p:sp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5013325"/>
            <a:ext cx="1016000" cy="106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48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188913"/>
            <a:ext cx="1016000" cy="106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486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4652963"/>
            <a:ext cx="1016000" cy="106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1619250" y="404813"/>
            <a:ext cx="6121400" cy="8636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Симптомы стресса: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971550" y="1844675"/>
            <a:ext cx="7129463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Навязчивые воспоминания</a:t>
            </a:r>
            <a:r>
              <a:rPr lang="ru-RU"/>
              <a:t> </a:t>
            </a: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971550" y="2997200"/>
            <a:ext cx="7129463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Эмоциональный барьер</a:t>
            </a:r>
            <a:r>
              <a:rPr lang="ru-RU"/>
              <a:t> </a:t>
            </a: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1042988" y="4149725"/>
            <a:ext cx="7129462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Безысходность</a:t>
            </a:r>
            <a:r>
              <a:rPr lang="ru-RU"/>
              <a:t> </a:t>
            </a: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1042988" y="5300663"/>
            <a:ext cx="7129462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Крайняя возбудимость</a:t>
            </a:r>
            <a:r>
              <a:rPr lang="ru-RU"/>
              <a:t> 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H="1">
            <a:off x="611188" y="90805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539750" y="908050"/>
            <a:ext cx="0" cy="4897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539750" y="58054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539750" y="4581525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539750" y="34290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611188" y="22764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animBg="1"/>
      <p:bldP spid="26630" grpId="0" animBg="1"/>
      <p:bldP spid="26631" grpId="0" animBg="1"/>
      <p:bldP spid="26632" grpId="0" animBg="1"/>
      <p:bldP spid="26633" grpId="0" animBg="1"/>
      <p:bldP spid="26634" grpId="0" animBg="1"/>
      <p:bldP spid="26635" grpId="0" animBg="1"/>
      <p:bldP spid="26636" grpId="0" animBg="1"/>
      <p:bldP spid="26637" grpId="0" animBg="1"/>
      <p:bldP spid="266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Задание:</a:t>
            </a:r>
            <a:r>
              <a:rPr lang="ru-RU" sz="2800" smtClean="0"/>
              <a:t> предположите причины стрессов</a:t>
            </a: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2700338" y="2708275"/>
            <a:ext cx="4248150" cy="79216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Причины, вызывающие </a:t>
            </a:r>
          </a:p>
          <a:p>
            <a:pPr algn="ctr"/>
            <a:r>
              <a:rPr lang="ru-RU" b="1"/>
              <a:t>стресс у подростков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5288" y="1412875"/>
            <a:ext cx="2303462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Распад семьи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563938" y="1773238"/>
            <a:ext cx="2303462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Особенности</a:t>
            </a:r>
          </a:p>
          <a:p>
            <a:pPr algn="ctr"/>
            <a:r>
              <a:rPr lang="ru-RU"/>
              <a:t> личности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95288" y="3716338"/>
            <a:ext cx="2303462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Неудачи </a:t>
            </a:r>
          </a:p>
          <a:p>
            <a:pPr algn="ctr"/>
            <a:r>
              <a:rPr lang="ru-RU"/>
              <a:t>в школе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619250" y="5013325"/>
            <a:ext cx="2303463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Ссора с другом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3635375" y="3789363"/>
            <a:ext cx="2303463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Арест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580063" y="5084763"/>
            <a:ext cx="2303462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Перегрузки 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6588125" y="3933825"/>
            <a:ext cx="2303463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Переезд 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6156325" y="1412875"/>
            <a:ext cx="28082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Зависимость от </a:t>
            </a:r>
          </a:p>
          <a:p>
            <a:pPr algn="ctr"/>
            <a:r>
              <a:rPr lang="ru-RU"/>
              <a:t>наркотиков и алкоголя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 flipV="1">
            <a:off x="2411413" y="2060575"/>
            <a:ext cx="2889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V="1">
            <a:off x="4643438" y="23495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V="1">
            <a:off x="6948488" y="2349500"/>
            <a:ext cx="71437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2411413" y="3500438"/>
            <a:ext cx="2889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4643438" y="35004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3203575" y="3500438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6156325" y="3573463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6948488" y="3500438"/>
            <a:ext cx="4318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7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8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8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9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0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0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2" grpId="0" animBg="1"/>
      <p:bldP spid="27653" grpId="0" animBg="1"/>
      <p:bldP spid="27654" grpId="0" animBg="1"/>
      <p:bldP spid="27655" grpId="0" animBg="1"/>
      <p:bldP spid="27656" grpId="0" animBg="1"/>
      <p:bldP spid="27657" grpId="0" animBg="1"/>
      <p:bldP spid="27658" grpId="0" animBg="1"/>
      <p:bldP spid="27659" grpId="0" animBg="1"/>
      <p:bldP spid="27660" grpId="0" animBg="1"/>
      <p:bldP spid="27661" grpId="0" animBg="1"/>
      <p:bldP spid="27662" grpId="0" animBg="1"/>
      <p:bldP spid="27663" grpId="0" animBg="1"/>
      <p:bldP spid="27664" grpId="0" animBg="1"/>
      <p:bldP spid="27665" grpId="0" animBg="1"/>
      <p:bldP spid="27666" grpId="0" animBg="1"/>
      <p:bldP spid="27667" grpId="0" animBg="1"/>
      <p:bldP spid="2766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43887" cy="65246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/>
              <a:t>Подведение итогов занятия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5451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Согласны ли вы с утверждением: «Плохой характер при желании можно исправить»?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Есть два утверждения: «Свои эмоции и чувства надо уметь скрывать» и «Надо не бояться проявлять свои чувства и эмоции». Какое из них вам кажется более верным? А может быть, можно согласиться с обоими?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Современные подростки часто сталкиваются со стрессовыми ситуациями. Подберите несколько примеров таких ситуаций и придумайте варианты выхода из них.</a:t>
            </a:r>
          </a:p>
        </p:txBody>
      </p:sp>
      <p:pic>
        <p:nvPicPr>
          <p:cNvPr id="23556" name="Picture 5" descr="А 5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5562600"/>
            <a:ext cx="15113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43887" cy="7254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smtClean="0"/>
              <a:t>Домашнее задание:</a:t>
            </a:r>
            <a:r>
              <a:rPr lang="ru-RU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800" dirty="0" smtClean="0"/>
              <a:t>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ru-RU" sz="2800" dirty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800" dirty="0" smtClean="0">
                <a:solidFill>
                  <a:srgbClr val="7030A0"/>
                </a:solidFill>
              </a:rPr>
              <a:t>Напишите </a:t>
            </a:r>
            <a:r>
              <a:rPr lang="ru-RU" sz="2800" dirty="0" smtClean="0">
                <a:solidFill>
                  <a:srgbClr val="7030A0"/>
                </a:solidFill>
              </a:rPr>
              <a:t>небольшое сочинение на тему «Мне бы в моем характере очень хотелось избавиться от</a:t>
            </a:r>
            <a:r>
              <a:rPr lang="ru-RU" sz="2800" dirty="0" smtClean="0">
                <a:solidFill>
                  <a:srgbClr val="7030A0"/>
                </a:solidFill>
              </a:rPr>
              <a:t>…»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  <p:pic>
        <p:nvPicPr>
          <p:cNvPr id="24580" name="Picture 4" descr="AG00495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260350"/>
            <a:ext cx="1331913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:\МАМА\Презентации\Сашина презентация\35950497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933056"/>
            <a:ext cx="2879800" cy="242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971600" y="3717032"/>
            <a:ext cx="5040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Желаю  удачи!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8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8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57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Почему одним людям постоянно </a:t>
            </a:r>
            <a:r>
              <a:rPr lang="ru-RU" sz="2800" b="1" smtClean="0"/>
              <a:t>сопутствуют удача и успех</a:t>
            </a:r>
            <a:r>
              <a:rPr lang="ru-RU" sz="2800" smtClean="0"/>
              <a:t>, а другие всю жизнь </a:t>
            </a:r>
            <a:r>
              <a:rPr lang="ru-RU" sz="2800" b="1" smtClean="0"/>
              <a:t>недовольны собой</a:t>
            </a:r>
            <a:r>
              <a:rPr lang="ru-RU" sz="2800" smtClean="0"/>
              <a:t>?  Внутренний мир каждого человека уникален, нет на свете  двух абсолютно одинаковых людей. Каждому из нас свойственны свои индивидуальные особенности, склонности, предпочтения. 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Говорят, что каждый человек от природы рождается гениальным. Но великими становятся единицы.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Что мешает человеку проявить заложенные природой способности – </a:t>
            </a:r>
            <a:r>
              <a:rPr lang="ru-RU" sz="2800" b="1" smtClean="0"/>
              <a:t>семья, школа, общество или он сам?</a:t>
            </a:r>
            <a:r>
              <a:rPr lang="ru-RU" sz="2800" smtClean="0"/>
              <a:t> Попробуем найти ответ на данный вопрос сегодня на уроке.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476250"/>
            <a:ext cx="7224712" cy="7207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План урока: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/>
              <a:t>1. Понятие «психологический портрет личности».</a:t>
            </a:r>
          </a:p>
          <a:p>
            <a:pPr marL="609600" indent="-609600" eaLnBrk="1" hangingPunct="1">
              <a:buFontTx/>
              <a:buNone/>
            </a:pPr>
            <a:r>
              <a:rPr lang="ru-RU" smtClean="0"/>
              <a:t>2. Темперамент.</a:t>
            </a:r>
          </a:p>
          <a:p>
            <a:pPr marL="609600" indent="-609600" eaLnBrk="1" hangingPunct="1">
              <a:buFontTx/>
              <a:buNone/>
            </a:pPr>
            <a:r>
              <a:rPr lang="ru-RU" smtClean="0"/>
              <a:t>3. Характер.</a:t>
            </a:r>
          </a:p>
          <a:p>
            <a:pPr marL="609600" indent="-609600" eaLnBrk="1" hangingPunct="1">
              <a:buFontTx/>
              <a:buNone/>
            </a:pPr>
            <a:r>
              <a:rPr lang="ru-RU" smtClean="0"/>
              <a:t>4. Способности.</a:t>
            </a:r>
          </a:p>
          <a:p>
            <a:pPr marL="609600" indent="-609600" eaLnBrk="1" hangingPunct="1">
              <a:buFontTx/>
              <a:buNone/>
            </a:pPr>
            <a:r>
              <a:rPr lang="ru-RU" smtClean="0"/>
              <a:t>5. Интеллект.</a:t>
            </a:r>
          </a:p>
          <a:p>
            <a:pPr marL="609600" indent="-609600" eaLnBrk="1" hangingPunct="1">
              <a:buFontTx/>
              <a:buNone/>
            </a:pPr>
            <a:r>
              <a:rPr lang="ru-RU" smtClean="0"/>
              <a:t>6. Чувства и эмоции.</a:t>
            </a:r>
          </a:p>
        </p:txBody>
      </p:sp>
      <p:pic>
        <p:nvPicPr>
          <p:cNvPr id="6148" name="Picture 5" descr="detia-74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88913"/>
            <a:ext cx="22320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44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44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44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44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44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843213" y="2205038"/>
            <a:ext cx="3455987" cy="266541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Психологический </a:t>
            </a:r>
          </a:p>
          <a:p>
            <a:pPr algn="ctr"/>
            <a:r>
              <a:rPr lang="ru-RU" b="1"/>
              <a:t>портрет личности</a:t>
            </a:r>
          </a:p>
          <a:p>
            <a:pPr algn="ctr"/>
            <a:endParaRPr lang="ru-RU" b="1"/>
          </a:p>
          <a:p>
            <a:pPr algn="ctr"/>
            <a:endParaRPr lang="ru-RU" b="1"/>
          </a:p>
          <a:p>
            <a:pPr algn="ctr"/>
            <a:endParaRPr lang="ru-RU" b="1"/>
          </a:p>
          <a:p>
            <a:pPr algn="ctr"/>
            <a:endParaRPr lang="ru-RU" b="1"/>
          </a:p>
          <a:p>
            <a:pPr algn="ctr"/>
            <a:endParaRPr lang="ru-RU" b="1"/>
          </a:p>
        </p:txBody>
      </p:sp>
      <p:pic>
        <p:nvPicPr>
          <p:cNvPr id="7171" name="Picture 5" descr="порт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4963" y="3284538"/>
            <a:ext cx="1114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684213" y="908050"/>
            <a:ext cx="2447925" cy="7921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Темперамент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5940425" y="908050"/>
            <a:ext cx="2447925" cy="7921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Интеллект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179388" y="3068638"/>
            <a:ext cx="2447925" cy="7921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Характер</a:t>
            </a: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1116013" y="5229225"/>
            <a:ext cx="2447925" cy="7921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Способности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5940425" y="5300663"/>
            <a:ext cx="2447925" cy="7921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Эмоции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6516688" y="3068638"/>
            <a:ext cx="2447925" cy="7921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Чувства</a:t>
            </a: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V="1">
            <a:off x="6300788" y="170021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V="1">
            <a:off x="2843213" y="1700213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2555875" y="34290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6300788" y="34290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2843213" y="48688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6300788" y="48688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70" grpId="0" animBg="1"/>
      <p:bldP spid="11271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78" grpId="0" animBg="1"/>
      <p:bldP spid="11279" grpId="0" animBg="1"/>
      <p:bldP spid="11280" grpId="0" animBg="1"/>
      <p:bldP spid="112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43887" cy="652463"/>
          </a:xfrm>
        </p:spPr>
        <p:txBody>
          <a:bodyPr>
            <a:normAutofit fontScale="90000"/>
          </a:bodyPr>
          <a:lstStyle/>
          <a:p>
            <a:pPr marL="762000" indent="-762000" eaLnBrk="1" hangingPunct="1">
              <a:defRPr/>
            </a:pPr>
            <a:r>
              <a:rPr lang="ru-RU" sz="4000" b="1" smtClean="0"/>
              <a:t>2. Темперамент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148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684213" y="1484313"/>
            <a:ext cx="7704137" cy="2016125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i="1"/>
              <a:t>Темпераментом </a:t>
            </a:r>
            <a:r>
              <a:rPr lang="ru-RU"/>
              <a:t>обычно называют </a:t>
            </a:r>
          </a:p>
          <a:p>
            <a:pPr algn="ctr"/>
            <a:r>
              <a:rPr lang="ru-RU"/>
              <a:t>врожденные особенности человека, </a:t>
            </a:r>
          </a:p>
          <a:p>
            <a:pPr algn="ctr"/>
            <a:r>
              <a:rPr lang="ru-RU"/>
              <a:t>определяющие характер его психики,</a:t>
            </a:r>
          </a:p>
          <a:p>
            <a:pPr algn="ctr"/>
            <a:r>
              <a:rPr lang="ru-RU"/>
              <a:t> степень уравновешенности, эмоциональной подвижности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2195513" y="4652963"/>
            <a:ext cx="2303462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холерик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076825" y="4652963"/>
            <a:ext cx="2303463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сангвиник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1116013" y="5589588"/>
            <a:ext cx="2303462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флегматик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5795963" y="5516563"/>
            <a:ext cx="2303462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меланхолик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692275" y="3716338"/>
            <a:ext cx="611981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Типы темперамента</a:t>
            </a: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4356100" y="3500438"/>
            <a:ext cx="576263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3419475" y="4365625"/>
            <a:ext cx="576263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6011863" y="4365625"/>
            <a:ext cx="576262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1692275" y="4292600"/>
            <a:ext cx="287338" cy="1223963"/>
          </a:xfrm>
          <a:prstGeom prst="downArrow">
            <a:avLst>
              <a:gd name="adj1" fmla="val 50000"/>
              <a:gd name="adj2" fmla="val 1064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4" name="AutoShape 16"/>
          <p:cNvSpPr>
            <a:spLocks noChangeArrowheads="1"/>
          </p:cNvSpPr>
          <p:nvPr/>
        </p:nvSpPr>
        <p:spPr bwMode="auto">
          <a:xfrm>
            <a:off x="7451725" y="4292600"/>
            <a:ext cx="287338" cy="1223963"/>
          </a:xfrm>
          <a:prstGeom prst="downArrow">
            <a:avLst>
              <a:gd name="adj1" fmla="val 50000"/>
              <a:gd name="adj2" fmla="val 1064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299" grpId="1" animBg="1"/>
      <p:bldP spid="12300" grpId="0" animBg="1"/>
      <p:bldP spid="12302" grpId="0" animBg="1"/>
      <p:bldP spid="1230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43887" cy="581025"/>
          </a:xfrm>
        </p:spPr>
        <p:txBody>
          <a:bodyPr>
            <a:normAutofit fontScale="90000"/>
          </a:bodyPr>
          <a:lstStyle/>
          <a:p>
            <a:pPr marL="762000" indent="-762000" eaLnBrk="1" hangingPunct="1">
              <a:defRPr/>
            </a:pPr>
            <a:r>
              <a:rPr lang="ru-RU" sz="4000" b="1" smtClean="0"/>
              <a:t>3. Характер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496300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/>
              <a:t>Характер </a:t>
            </a:r>
            <a:r>
              <a:rPr lang="ru-RU" smtClean="0"/>
              <a:t> проявляет себя в совокупности устойчивых черт поведения. Но в отличие от темперамента, характер не является врожденным, а  формируется  в процессе взросления.</a:t>
            </a:r>
            <a:endParaRPr lang="ru-RU" b="1" smtClean="0"/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Задание: </a:t>
            </a:r>
            <a:r>
              <a:rPr lang="ru-RU" smtClean="0"/>
              <a:t> разбившись на творческие группы, составьте перечень положительных и отрицательных черт характера. Свой выбор объясните.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2124075" y="404813"/>
            <a:ext cx="5256213" cy="79216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Стержень характера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331913" y="1628775"/>
            <a:ext cx="69850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Морально-волевые качества личности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395288" y="3068638"/>
            <a:ext cx="3889375" cy="273685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/>
              <a:t>Человек  с </a:t>
            </a:r>
            <a:r>
              <a:rPr lang="ru-RU" b="1" i="1"/>
              <a:t>сильной волей</a:t>
            </a:r>
            <a:r>
              <a:rPr lang="ru-RU"/>
              <a:t> </a:t>
            </a:r>
          </a:p>
          <a:p>
            <a:r>
              <a:rPr lang="ru-RU"/>
              <a:t>отличается:</a:t>
            </a:r>
          </a:p>
          <a:p>
            <a:pPr>
              <a:buFont typeface="Wingdings" pitchFamily="2" charset="2"/>
              <a:buChar char="ь"/>
            </a:pPr>
            <a:r>
              <a:rPr lang="ru-RU"/>
              <a:t> определенностью намерений </a:t>
            </a:r>
          </a:p>
          <a:p>
            <a:r>
              <a:rPr lang="ru-RU"/>
              <a:t>и поступков </a:t>
            </a:r>
          </a:p>
          <a:p>
            <a:pPr>
              <a:buFont typeface="Wingdings" pitchFamily="2" charset="2"/>
              <a:buChar char="ь"/>
            </a:pPr>
            <a:r>
              <a:rPr lang="ru-RU"/>
              <a:t> большей самостоятельностью </a:t>
            </a:r>
          </a:p>
          <a:p>
            <a:pPr>
              <a:buFont typeface="Wingdings" pitchFamily="2" charset="2"/>
              <a:buChar char="ь"/>
            </a:pPr>
            <a:r>
              <a:rPr lang="ru-RU"/>
              <a:t>он решителен и настойчив </a:t>
            </a:r>
          </a:p>
          <a:p>
            <a:pPr>
              <a:buFont typeface="Wingdings" pitchFamily="2" charset="2"/>
              <a:buNone/>
            </a:pPr>
            <a:r>
              <a:rPr lang="ru-RU"/>
              <a:t>в достижении своих целей</a:t>
            </a:r>
          </a:p>
          <a:p>
            <a:endParaRPr lang="ru-RU"/>
          </a:p>
          <a:p>
            <a:r>
              <a:rPr lang="ru-RU"/>
              <a:t> </a:t>
            </a:r>
          </a:p>
          <a:p>
            <a:r>
              <a:rPr lang="ru-RU"/>
              <a:t> </a:t>
            </a: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5292725" y="3141663"/>
            <a:ext cx="3457575" cy="273685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i="1"/>
              <a:t>Слабый характер</a:t>
            </a:r>
          </a:p>
          <a:p>
            <a:pPr algn="ctr"/>
            <a:r>
              <a:rPr lang="ru-RU"/>
              <a:t> отождествляется </a:t>
            </a:r>
          </a:p>
          <a:p>
            <a:pPr algn="ctr"/>
            <a:r>
              <a:rPr lang="ru-RU"/>
              <a:t>со слабохарактерностью.</a:t>
            </a:r>
          </a:p>
          <a:p>
            <a:pPr algn="ctr"/>
            <a:r>
              <a:rPr lang="ru-RU"/>
              <a:t>Даже при богатстве</a:t>
            </a:r>
          </a:p>
          <a:p>
            <a:pPr algn="ctr"/>
            <a:r>
              <a:rPr lang="ru-RU"/>
              <a:t> знаний и разнообразии </a:t>
            </a:r>
          </a:p>
          <a:p>
            <a:pPr algn="ctr"/>
            <a:r>
              <a:rPr lang="ru-RU"/>
              <a:t>способностей</a:t>
            </a:r>
          </a:p>
          <a:p>
            <a:pPr algn="ctr"/>
            <a:r>
              <a:rPr lang="ru-RU"/>
              <a:t> слабовольный человек </a:t>
            </a:r>
          </a:p>
          <a:p>
            <a:pPr algn="ctr"/>
            <a:r>
              <a:rPr lang="ru-RU"/>
              <a:t>не может реализовать </a:t>
            </a:r>
          </a:p>
          <a:p>
            <a:pPr algn="ctr"/>
            <a:r>
              <a:rPr lang="ru-RU"/>
              <a:t>всех своих возможностей </a:t>
            </a: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4140200" y="1268413"/>
            <a:ext cx="129540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6156325" y="2565400"/>
            <a:ext cx="129540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2339975" y="2565400"/>
            <a:ext cx="129540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6" grpId="0" animBg="1"/>
      <p:bldP spid="15367" grpId="0" animBg="1"/>
      <p:bldP spid="15368" grpId="0" animBg="1"/>
      <p:bldP spid="15369" grpId="0" animBg="1"/>
      <p:bldP spid="153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43887" cy="792163"/>
          </a:xfrm>
        </p:spPr>
        <p:txBody>
          <a:bodyPr/>
          <a:lstStyle/>
          <a:p>
            <a:pPr marL="762000" indent="-762000" eaLnBrk="1" hangingPunct="1">
              <a:defRPr/>
            </a:pPr>
            <a:r>
              <a:rPr lang="ru-RU" sz="4000" b="1" smtClean="0"/>
              <a:t> 4. Способности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 eaLnBrk="1" hangingPunct="1"/>
            <a:r>
              <a:rPr lang="ru-RU" smtClean="0"/>
              <a:t>Нет людей, у которых вообще не имеется никаких способностей. Что же такое способности? Как их развивать?</a:t>
            </a:r>
            <a:endParaRPr lang="ru-RU" b="1" i="1" smtClean="0"/>
          </a:p>
          <a:p>
            <a:pPr eaLnBrk="1" hangingPunct="1"/>
            <a:r>
              <a:rPr lang="ru-RU" b="1" smtClean="0"/>
              <a:t>Задание:</a:t>
            </a:r>
            <a:r>
              <a:rPr lang="ru-RU" b="1" i="1" smtClean="0"/>
              <a:t> </a:t>
            </a:r>
            <a:r>
              <a:rPr lang="ru-RU" smtClean="0"/>
              <a:t> внимательно посмотрите  и прокомментируйте предложенную схему.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179388" y="188913"/>
            <a:ext cx="8713787" cy="11239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" b="1"/>
          </a:p>
          <a:p>
            <a:pPr algn="ctr"/>
            <a:r>
              <a:rPr lang="ru-RU" sz="1600" b="1"/>
              <a:t>Способности </a:t>
            </a:r>
            <a:r>
              <a:rPr lang="ru-RU" sz="1600"/>
              <a:t>– свойства и качества (индивидуальные особенности)</a:t>
            </a:r>
          </a:p>
          <a:p>
            <a:pPr algn="ctr"/>
            <a:r>
              <a:rPr lang="ru-RU" sz="1600"/>
              <a:t> человека, делающие его пригодным к успешному выполнению каких-либо </a:t>
            </a:r>
          </a:p>
          <a:p>
            <a:pPr algn="ctr"/>
            <a:r>
              <a:rPr lang="ru-RU" sz="1600"/>
              <a:t>видов общественно-полезной деятельности (С.Л. Рубинштейн) </a:t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endParaRPr lang="ru-RU" sz="160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79388" y="1557338"/>
            <a:ext cx="87852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Способности человека – внутренние условия его развития, </a:t>
            </a:r>
          </a:p>
          <a:p>
            <a:pPr algn="ctr"/>
            <a:r>
              <a:rPr lang="ru-RU" sz="1600"/>
              <a:t>которые формируются в процессе взаимодействия человека с внешним миром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2339975" y="2133600"/>
            <a:ext cx="3816350" cy="503238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Виды способностей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179388" y="2349500"/>
            <a:ext cx="2089150" cy="18002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 i="1"/>
              <a:t>Общие</a:t>
            </a:r>
            <a:r>
              <a:rPr lang="ru-RU" sz="1400"/>
              <a:t> – связаны</a:t>
            </a:r>
          </a:p>
          <a:p>
            <a:r>
              <a:rPr lang="ru-RU" sz="1400"/>
              <a:t> с условиями</a:t>
            </a:r>
          </a:p>
          <a:p>
            <a:r>
              <a:rPr lang="ru-RU" sz="1400"/>
              <a:t>ведущих форм </a:t>
            </a:r>
          </a:p>
          <a:p>
            <a:r>
              <a:rPr lang="ru-RU" sz="1400"/>
              <a:t>человеческой</a:t>
            </a:r>
          </a:p>
          <a:p>
            <a:r>
              <a:rPr lang="ru-RU" sz="1400"/>
              <a:t> деятельности:</a:t>
            </a:r>
          </a:p>
          <a:p>
            <a:pPr>
              <a:buFont typeface="Wingdings" pitchFamily="2" charset="2"/>
              <a:buChar char="ь"/>
            </a:pPr>
            <a:r>
              <a:rPr lang="ru-RU" sz="1400"/>
              <a:t>Наблюдательность</a:t>
            </a:r>
          </a:p>
          <a:p>
            <a:pPr>
              <a:buFont typeface="Wingdings" pitchFamily="2" charset="2"/>
              <a:buChar char="ь"/>
            </a:pPr>
            <a:r>
              <a:rPr lang="ru-RU" sz="1400"/>
              <a:t>Воображение</a:t>
            </a:r>
          </a:p>
          <a:p>
            <a:pPr>
              <a:buFont typeface="Wingdings" pitchFamily="2" charset="2"/>
              <a:buChar char="ь"/>
            </a:pPr>
            <a:r>
              <a:rPr lang="ru-RU" sz="1400"/>
              <a:t>Хорошая память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2411413" y="2708275"/>
            <a:ext cx="4032250" cy="12604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 i="1"/>
              <a:t>Специальные</a:t>
            </a:r>
            <a:r>
              <a:rPr lang="ru-RU" sz="1400"/>
              <a:t> – связаны с условиями </a:t>
            </a:r>
          </a:p>
          <a:p>
            <a:r>
              <a:rPr lang="ru-RU" sz="1400"/>
              <a:t>отдельной деятельности: </a:t>
            </a:r>
          </a:p>
          <a:p>
            <a:pPr>
              <a:buFont typeface="Wingdings" pitchFamily="2" charset="2"/>
              <a:buChar char="ь"/>
            </a:pPr>
            <a:r>
              <a:rPr lang="ru-RU" sz="1400"/>
              <a:t>Математические</a:t>
            </a:r>
          </a:p>
          <a:p>
            <a:pPr>
              <a:buFont typeface="Wingdings" pitchFamily="2" charset="2"/>
              <a:buChar char="ь"/>
            </a:pPr>
            <a:r>
              <a:rPr lang="ru-RU" sz="1400"/>
              <a:t>Литературные</a:t>
            </a:r>
          </a:p>
          <a:p>
            <a:pPr>
              <a:buFont typeface="Wingdings" pitchFamily="2" charset="2"/>
              <a:buChar char="ь"/>
            </a:pPr>
            <a:r>
              <a:rPr lang="ru-RU" sz="1400"/>
              <a:t>Музыкальные</a:t>
            </a:r>
          </a:p>
          <a:p>
            <a:pPr>
              <a:buFont typeface="Wingdings" pitchFamily="2" charset="2"/>
              <a:buChar char="ь"/>
            </a:pPr>
            <a:r>
              <a:rPr lang="ru-RU" sz="1400"/>
              <a:t>Спортивные</a:t>
            </a:r>
            <a:r>
              <a:rPr lang="ru-RU" sz="1600"/>
              <a:t> 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6516688" y="2205038"/>
            <a:ext cx="2627312" cy="18716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i="1"/>
              <a:t>Одаренность</a:t>
            </a:r>
            <a:r>
              <a:rPr lang="ru-RU" sz="1600"/>
              <a:t> человека</a:t>
            </a:r>
          </a:p>
          <a:p>
            <a:pPr algn="ctr"/>
            <a:r>
              <a:rPr lang="ru-RU" sz="1600"/>
              <a:t> определяется диапазоном </a:t>
            </a:r>
          </a:p>
          <a:p>
            <a:pPr algn="ctr"/>
            <a:r>
              <a:rPr lang="ru-RU" sz="1600"/>
              <a:t>возможностей, </a:t>
            </a:r>
          </a:p>
          <a:p>
            <a:pPr algn="ctr"/>
            <a:r>
              <a:rPr lang="ru-RU" sz="1600"/>
              <a:t>которые открывает</a:t>
            </a:r>
          </a:p>
          <a:p>
            <a:pPr algn="ctr"/>
            <a:r>
              <a:rPr lang="ru-RU" sz="1600"/>
              <a:t> реализация имеющихся</a:t>
            </a:r>
          </a:p>
          <a:p>
            <a:pPr algn="ctr"/>
            <a:r>
              <a:rPr lang="ru-RU" sz="1600"/>
              <a:t> возможностей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250825" y="4292600"/>
            <a:ext cx="3419475" cy="23764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b="1"/>
              <a:t>Три типа людей:</a:t>
            </a:r>
          </a:p>
          <a:p>
            <a:r>
              <a:rPr lang="ru-RU" sz="1400" b="1" i="1"/>
              <a:t>Мыслительный тип</a:t>
            </a:r>
            <a:r>
              <a:rPr lang="ru-RU" sz="1400"/>
              <a:t> : </a:t>
            </a:r>
          </a:p>
          <a:p>
            <a:r>
              <a:rPr lang="ru-RU" sz="1400"/>
              <a:t>хорошо развиты умственные</a:t>
            </a:r>
          </a:p>
          <a:p>
            <a:r>
              <a:rPr lang="ru-RU" sz="1400"/>
              <a:t>способности.</a:t>
            </a:r>
            <a:endParaRPr lang="ru-RU"/>
          </a:p>
          <a:p>
            <a:r>
              <a:rPr lang="ru-RU" sz="1400" b="1" i="1"/>
              <a:t>Художественный тип</a:t>
            </a:r>
            <a:r>
              <a:rPr lang="ru-RU"/>
              <a:t>: </a:t>
            </a:r>
          </a:p>
          <a:p>
            <a:r>
              <a:rPr lang="ru-RU" sz="1400"/>
              <a:t>развиты воображение </a:t>
            </a:r>
          </a:p>
          <a:p>
            <a:r>
              <a:rPr lang="ru-RU" sz="1400"/>
              <a:t>и чувства.</a:t>
            </a:r>
          </a:p>
          <a:p>
            <a:r>
              <a:rPr lang="ru-RU" sz="1400" b="1"/>
              <a:t>Средний тип: </a:t>
            </a:r>
            <a:r>
              <a:rPr lang="ru-RU" sz="1400"/>
              <a:t>примерно </a:t>
            </a:r>
          </a:p>
          <a:p>
            <a:r>
              <a:rPr lang="ru-RU" sz="1400"/>
              <a:t>в равной степени развиты и ум, и </a:t>
            </a:r>
          </a:p>
          <a:p>
            <a:r>
              <a:rPr lang="ru-RU" sz="1400"/>
              <a:t>воображение, и чувства.</a:t>
            </a:r>
            <a:endParaRPr lang="ru-RU" sz="1400" b="1"/>
          </a:p>
          <a:p>
            <a:endParaRPr lang="ru-RU" sz="1400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3851275" y="4149725"/>
            <a:ext cx="2519363" cy="574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 i="1"/>
              <a:t>Общая одаренность</a:t>
            </a:r>
            <a:r>
              <a:rPr lang="ru-RU" sz="1400"/>
              <a:t> – </a:t>
            </a:r>
          </a:p>
          <a:p>
            <a:pPr algn="ctr"/>
            <a:r>
              <a:rPr lang="ru-RU" sz="1400"/>
              <a:t>способность к обучению</a:t>
            </a: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6443663" y="4221163"/>
            <a:ext cx="2520950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b="1" i="1"/>
              <a:t>   Специальная  одаренность</a:t>
            </a:r>
            <a:r>
              <a:rPr lang="ru-RU" sz="1400" b="1" i="1"/>
              <a:t> </a:t>
            </a:r>
            <a:r>
              <a:rPr lang="ru-RU" sz="1400"/>
              <a:t> - </a:t>
            </a:r>
          </a:p>
          <a:p>
            <a:pPr algn="ctr"/>
            <a:r>
              <a:rPr lang="ru-RU" sz="1400"/>
              <a:t>высокий уровень </a:t>
            </a:r>
          </a:p>
          <a:p>
            <a:pPr algn="ctr"/>
            <a:r>
              <a:rPr lang="ru-RU" sz="1400"/>
              <a:t>специальных </a:t>
            </a:r>
          </a:p>
          <a:p>
            <a:pPr algn="ctr"/>
            <a:r>
              <a:rPr lang="ru-RU" sz="1400"/>
              <a:t>способностей</a:t>
            </a:r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3924300" y="4941888"/>
            <a:ext cx="2376488" cy="107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 i="1"/>
              <a:t>Талант</a:t>
            </a:r>
            <a:r>
              <a:rPr lang="ru-RU" sz="1400" b="1"/>
              <a:t> </a:t>
            </a:r>
            <a:r>
              <a:rPr lang="ru-RU" sz="1400"/>
              <a:t>– </a:t>
            </a:r>
          </a:p>
          <a:p>
            <a:pPr algn="ctr"/>
            <a:r>
              <a:rPr lang="ru-RU" sz="1400"/>
              <a:t>это способность </a:t>
            </a:r>
          </a:p>
          <a:p>
            <a:pPr algn="ctr"/>
            <a:r>
              <a:rPr lang="ru-RU" sz="1400"/>
              <a:t>к достижению </a:t>
            </a:r>
          </a:p>
          <a:p>
            <a:pPr algn="ctr"/>
            <a:r>
              <a:rPr lang="ru-RU" sz="1400"/>
              <a:t>высшего порядка</a:t>
            </a:r>
            <a:r>
              <a:rPr lang="ru-RU"/>
              <a:t> </a:t>
            </a:r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6516688" y="5229225"/>
            <a:ext cx="2447925" cy="14398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i="1"/>
              <a:t>Гениальность</a:t>
            </a:r>
            <a:r>
              <a:rPr lang="ru-RU" sz="1600"/>
              <a:t> – </a:t>
            </a:r>
          </a:p>
          <a:p>
            <a:pPr algn="ctr"/>
            <a:r>
              <a:rPr lang="ru-RU" sz="1600"/>
              <a:t>способность </a:t>
            </a:r>
          </a:p>
          <a:p>
            <a:pPr algn="ctr"/>
            <a:r>
              <a:rPr lang="ru-RU" sz="1600"/>
              <a:t>создавать что-то </a:t>
            </a:r>
          </a:p>
          <a:p>
            <a:pPr algn="ctr"/>
            <a:r>
              <a:rPr lang="ru-RU" sz="1600"/>
              <a:t>принципиально</a:t>
            </a:r>
          </a:p>
          <a:p>
            <a:pPr algn="ctr"/>
            <a:r>
              <a:rPr lang="ru-RU" sz="1600"/>
              <a:t> новое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4211638" y="1341438"/>
            <a:ext cx="1008062" cy="1444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4067175" y="1989138"/>
            <a:ext cx="1008063" cy="1444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7" name="Line 17"/>
          <p:cNvSpPr>
            <a:spLocks noChangeShapeType="1"/>
          </p:cNvSpPr>
          <p:nvPr/>
        </p:nvSpPr>
        <p:spPr bwMode="auto">
          <a:xfrm>
            <a:off x="1258888" y="414972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6227763" y="3860800"/>
            <a:ext cx="2889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7740650" y="40767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5435600" y="4724400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7812088" y="50847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4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7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4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4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74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14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 animBg="1"/>
      <p:bldP spid="17414" grpId="0" animBg="1"/>
      <p:bldP spid="17415" grpId="0" build="allAtOnce" animBg="1"/>
      <p:bldP spid="17416" grpId="0" animBg="1"/>
      <p:bldP spid="17417" grpId="0" animBg="1"/>
      <p:bldP spid="17418" grpId="0" animBg="1"/>
      <p:bldP spid="17419" grpId="0" animBg="1"/>
      <p:bldP spid="17420" grpId="0" animBg="1"/>
      <p:bldP spid="17421" grpId="0" animBg="1"/>
      <p:bldP spid="17422" grpId="0" animBg="1"/>
      <p:bldP spid="17423" grpId="0" animBg="1"/>
      <p:bldP spid="17424" grpId="0" animBg="1"/>
      <p:bldP spid="17426" grpId="0" animBg="1"/>
      <p:bldP spid="17427" grpId="0" animBg="1"/>
      <p:bldP spid="17428" grpId="0" animBg="1"/>
      <p:bldP spid="1742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771</Words>
  <Application>Microsoft Office PowerPoint</Application>
  <PresentationFormat>Экран (4:3)</PresentationFormat>
  <Paragraphs>207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План урока:</vt:lpstr>
      <vt:lpstr>Слайд 4</vt:lpstr>
      <vt:lpstr>2. Темперамент</vt:lpstr>
      <vt:lpstr>3. Характер</vt:lpstr>
      <vt:lpstr>Слайд 7</vt:lpstr>
      <vt:lpstr> 4. Способности</vt:lpstr>
      <vt:lpstr>Слайд 9</vt:lpstr>
      <vt:lpstr>Слайд 10</vt:lpstr>
      <vt:lpstr>Слайд 11</vt:lpstr>
      <vt:lpstr>5. Интеллект</vt:lpstr>
      <vt:lpstr>Слайд 13</vt:lpstr>
      <vt:lpstr>Запомните…</vt:lpstr>
      <vt:lpstr>Подумаем…</vt:lpstr>
      <vt:lpstr>Слайд 16</vt:lpstr>
      <vt:lpstr>Задание: предположите причины стрессов</vt:lpstr>
      <vt:lpstr>Подведение итогов занятия</vt:lpstr>
      <vt:lpstr>Домашнее задание: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</dc:creator>
  <cp:lastModifiedBy>Павел</cp:lastModifiedBy>
  <cp:revision>2</cp:revision>
  <dcterms:created xsi:type="dcterms:W3CDTF">2012-12-07T16:05:33Z</dcterms:created>
  <dcterms:modified xsi:type="dcterms:W3CDTF">2012-12-07T16:20:15Z</dcterms:modified>
</cp:coreProperties>
</file>