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1" r:id="rId10"/>
    <p:sldId id="265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C6F5-497A-4369-ABC7-60C59E9CA4E5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CC3D-32BC-450E-B292-5F1F2B42D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1\&#1085;&#1086;&#1091;&#1090;\&#1059;&#1088;&#1086;&#1082;&#1080;\10%20&#1082;&#1083;&#1072;&#1089;&#1089;\&#1059;&#1075;&#1083;&#1077;&#1074;&#1086;&#1076;&#1086;&#1088;&#1086;&#1076;&#1099;\&#1040;&#1083;&#1082;&#1077;&#1085;&#1099;\&#1061;&#1080;&#1084;&#1080;&#1095;&#1077;&#1089;&#1082;&#1080;&#1077;%20&#1089;&#1074;&#1086;&#1081;&#1089;&#1090;&#1074;&#1072;%20&#1072;&#1083;&#1082;&#1077;&#1085;&#1086;&#1074;\&#1101;&#1090;&#1080;&#1083;&#1077;&#1085;%20&#1089;%20&#1084;&#1072;&#1088;&#1075;&#1072;&#1085;&#1094;&#1086;&#1074;&#1082;&#1086;&#1081;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80d12abd-df02-dd41-7770-f1cd1f794ccf/view/" TargetMode="External"/><Relationship Id="rId2" Type="http://schemas.openxmlformats.org/officeDocument/2006/relationships/hyperlink" Target="http://files.school-collection.edu.ru/dlrstore/e920f54f-3088-7973-829d-909ad427fbc8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les.school-collection.edu.ru/dlrstore/0abbb095-4185-11db-b0de-0800200c9a66/ch10_12_12.jpg" TargetMode="External"/><Relationship Id="rId4" Type="http://schemas.openxmlformats.org/officeDocument/2006/relationships/hyperlink" Target="http://school-collection.edu.ru/catalog/res/a2fde3eb-37b0-b327-af25-099e3fa00573/view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1\&#1085;&#1086;&#1091;&#1090;\&#1059;&#1088;&#1086;&#1082;&#1080;\10%20&#1082;&#1083;&#1072;&#1089;&#1089;\&#1059;&#1075;&#1083;&#1077;&#1074;&#1086;&#1076;&#1086;&#1088;&#1086;&#1076;&#1099;\&#1040;&#1083;&#1082;&#1077;&#1085;&#1099;\&#1061;&#1080;&#1084;&#1080;&#1095;&#1077;&#1089;&#1082;&#1080;&#1077;%20&#1089;&#1074;&#1086;&#1081;&#1089;&#1090;&#1074;&#1072;%20&#1072;&#1083;&#1082;&#1077;&#1085;&#1086;&#1074;\&#1069;&#1090;&#1080;&#1083;&#1077;&#1085;%20&#1089;%20&#1073;&#1088;&#1086;&#1084;&#1086;&#1084;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1\&#1085;&#1086;&#1091;&#1090;\&#1059;&#1088;&#1086;&#1082;&#1080;\10%20&#1082;&#1083;&#1072;&#1089;&#1089;\&#1059;&#1075;&#1083;&#1077;&#1074;&#1086;&#1076;&#1086;&#1088;&#1086;&#1076;&#1099;\&#1040;&#1083;&#1082;&#1077;&#1085;&#1099;\&#1061;&#1080;&#1084;&#1080;&#1095;&#1077;&#1089;&#1082;&#1080;&#1077;%20&#1089;&#1074;&#1086;&#1081;&#1089;&#1090;&#1074;&#1072;%20&#1072;&#1083;&#1082;&#1077;&#1085;&#1086;&#1074;\&#1043;&#1086;&#1088;&#1077;&#1085;&#1080;&#1077;%20&#1101;&#1090;&#1080;&#1083;&#1077;&#1085;&#1072;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Физические и химические свойства </a:t>
            </a:r>
            <a:r>
              <a:rPr lang="ru-RU" dirty="0" err="1" smtClean="0"/>
              <a:t>алкенов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</a:p>
          <a:p>
            <a:r>
              <a:rPr lang="ru-RU" dirty="0" smtClean="0"/>
              <a:t>Профильный курс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Реакция Вагнера </a:t>
            </a:r>
            <a:endParaRPr lang="ru-RU" dirty="0"/>
          </a:p>
        </p:txBody>
      </p:sp>
      <p:pic>
        <p:nvPicPr>
          <p:cNvPr id="3" name="этилен с марганцовкой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268760"/>
            <a:ext cx="7272469" cy="5454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8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Полиэтилен и полипропилен </a:t>
            </a:r>
            <a:endParaRPr lang="ru-RU" dirty="0"/>
          </a:p>
        </p:txBody>
      </p:sp>
      <p:pic>
        <p:nvPicPr>
          <p:cNvPr id="21506" name="Picture 2" descr="http://www.bizator.ru/_data/p754428_phot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810000" cy="2857500"/>
          </a:xfrm>
          <a:prstGeom prst="rect">
            <a:avLst/>
          </a:prstGeom>
          <a:noFill/>
        </p:spPr>
      </p:pic>
      <p:pic>
        <p:nvPicPr>
          <p:cNvPr id="21508" name="Picture 4" descr="http://files.school-collection.edu.ru/dlrstore/0abbb094-4185-11db-b0de-0800200c9a66/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8120" y="1628800"/>
            <a:ext cx="5015880" cy="3761910"/>
          </a:xfrm>
          <a:prstGeom prst="rect">
            <a:avLst/>
          </a:prstGeom>
          <a:noFill/>
        </p:spPr>
      </p:pic>
      <p:pic>
        <p:nvPicPr>
          <p:cNvPr id="21510" name="Picture 6" descr="http://www.nknh.ru/img/news/polietil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318614"/>
            <a:ext cx="3888432" cy="2539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files.school-collection.edu.ru/dlrstore/0abbb090-4185-11db-b0de-0800200c9a66/ch10_12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files.school-collection.edu.ru/dlrstore/0abbb095-4185-11db-b0de-0800200c9a66/ch10_12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https://sites.google.com/site/himulacom/zvonok-na-urok/10-klass---tretij-god-obucenia/urok-no13-fiziceskie-i-himiceskie-svojstva-alkenov </a:t>
            </a:r>
            <a:endParaRPr lang="ru-RU" sz="2400" dirty="0" smtClean="0"/>
          </a:p>
          <a:p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files.school-collection.edu.ru/dlrstore/e920f54f-3088-7973-829d-909ad427fbc8/index.htm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http://school-collection.edu.ru/catalog/res/80d12abd-df02-dd41-7770-f1cd1f794ccf/view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http://school-collection.edu.ru/catalog/res/a2fde3eb-37b0-b327-af25-099e3fa00573/view</a:t>
            </a:r>
            <a:r>
              <a:rPr lang="en-US" sz="2400" dirty="0" smtClean="0">
                <a:hlinkClick r:id="rId4"/>
              </a:rPr>
              <a:t>/</a:t>
            </a:r>
            <a:endParaRPr lang="ru-RU" sz="2400" dirty="0" smtClean="0"/>
          </a:p>
          <a:p>
            <a:r>
              <a:rPr lang="en-US" sz="2400" dirty="0" smtClean="0"/>
              <a:t>http://</a:t>
            </a:r>
            <a:r>
              <a:rPr lang="en-US" sz="2400" dirty="0" smtClean="0"/>
              <a:t>files.school-collection.edu.ru/dlrstore/0abbb095-4185-11db-b0de-0800200c9a66/ch10_12_12.jpg</a:t>
            </a:r>
            <a:endParaRPr lang="en-US" sz="2400" dirty="0" smtClean="0">
              <a:hlinkClick r:id="rId5"/>
            </a:endParaRPr>
          </a:p>
          <a:p>
            <a:r>
              <a:rPr lang="en-US" sz="2400" dirty="0" smtClean="0"/>
              <a:t>http</a:t>
            </a:r>
            <a:r>
              <a:rPr lang="en-US" sz="2400" dirty="0" smtClean="0"/>
              <a:t>://school-collection.edu.ru/catalog/res/0abbb090-4185-11db-b0de-0800200c9a66/view</a:t>
            </a:r>
            <a:r>
              <a:rPr lang="en-US" sz="2400" dirty="0" smtClean="0"/>
              <a:t>/</a:t>
            </a:r>
            <a:endParaRPr lang="ru-RU" sz="2400" dirty="0" smtClean="0"/>
          </a:p>
          <a:p>
            <a:r>
              <a:rPr lang="en-US" sz="2400" dirty="0" smtClean="0"/>
              <a:t>http</a:t>
            </a:r>
            <a:r>
              <a:rPr lang="en-US" sz="2400" dirty="0" smtClean="0"/>
              <a:t>://alhimikov.net/organikbook/alcen_01.html</a:t>
            </a:r>
            <a:endParaRPr lang="ru-RU" sz="2400" dirty="0" smtClean="0"/>
          </a:p>
          <a:p>
            <a:r>
              <a:rPr lang="en-US" sz="2400" dirty="0" smtClean="0"/>
              <a:t>http://www.chemistry.ssu.samara.ru/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 формул выберите формулы </a:t>
            </a:r>
            <a:r>
              <a:rPr lang="ru-RU" dirty="0" err="1" smtClean="0"/>
              <a:t>алкенов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lnSpc>
                <a:spcPct val="150000"/>
              </a:lnSpc>
              <a:buNone/>
            </a:pPr>
            <a:r>
              <a:rPr lang="ru-RU" sz="4400" dirty="0"/>
              <a:t>С</a:t>
            </a:r>
            <a:r>
              <a:rPr lang="ru-RU" sz="4400" baseline="-25000" dirty="0"/>
              <a:t>5</a:t>
            </a:r>
            <a:r>
              <a:rPr lang="ru-RU" sz="4400" dirty="0"/>
              <a:t>Н</a:t>
            </a:r>
            <a:r>
              <a:rPr lang="ru-RU" sz="4400" baseline="-25000" dirty="0"/>
              <a:t>10</a:t>
            </a:r>
            <a:r>
              <a:rPr lang="ru-RU" sz="4400" dirty="0" smtClean="0"/>
              <a:t>, С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8</a:t>
            </a:r>
            <a:r>
              <a:rPr lang="ru-RU" sz="4400" dirty="0"/>
              <a:t>, </a:t>
            </a:r>
            <a:r>
              <a:rPr lang="ru-RU" sz="4400" dirty="0" smtClean="0"/>
              <a:t> С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4</a:t>
            </a:r>
            <a:r>
              <a:rPr lang="ru-RU" sz="4400" dirty="0"/>
              <a:t>, С</a:t>
            </a:r>
            <a:r>
              <a:rPr lang="ru-RU" sz="4400" baseline="-25000" dirty="0"/>
              <a:t>3</a:t>
            </a:r>
            <a:r>
              <a:rPr lang="ru-RU" sz="4400" dirty="0"/>
              <a:t>Н</a:t>
            </a:r>
            <a:r>
              <a:rPr lang="ru-RU" sz="4400" baseline="-25000" dirty="0"/>
              <a:t>6</a:t>
            </a:r>
            <a:r>
              <a:rPr lang="ru-RU" sz="4400" dirty="0"/>
              <a:t>, С</a:t>
            </a:r>
            <a:r>
              <a:rPr lang="ru-RU" sz="4400" baseline="-25000" dirty="0"/>
              <a:t>6</a:t>
            </a:r>
            <a:r>
              <a:rPr lang="ru-RU" sz="4400" dirty="0"/>
              <a:t>Н</a:t>
            </a:r>
            <a:r>
              <a:rPr lang="ru-RU" sz="4400" baseline="-25000" dirty="0"/>
              <a:t>14,</a:t>
            </a:r>
            <a:r>
              <a:rPr lang="ru-RU" sz="4400" dirty="0"/>
              <a:t> </a:t>
            </a:r>
            <a:endParaRPr lang="ru-RU" sz="4400" dirty="0" smtClean="0"/>
          </a:p>
          <a:p>
            <a:pPr lvl="0" algn="ctr">
              <a:lnSpc>
                <a:spcPct val="150000"/>
              </a:lnSpc>
              <a:buNone/>
            </a:pPr>
            <a:r>
              <a:rPr lang="ru-RU" sz="4400" dirty="0" smtClean="0"/>
              <a:t>С</a:t>
            </a:r>
            <a:r>
              <a:rPr lang="ru-RU" sz="4400" baseline="-25000" dirty="0" smtClean="0"/>
              <a:t>4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8</a:t>
            </a:r>
            <a:r>
              <a:rPr lang="ru-RU" sz="4400" dirty="0"/>
              <a:t>, С</a:t>
            </a:r>
            <a:r>
              <a:rPr lang="ru-RU" sz="4400" baseline="-25000" dirty="0"/>
              <a:t>8</a:t>
            </a:r>
            <a:r>
              <a:rPr lang="ru-RU" sz="4400" dirty="0"/>
              <a:t>Н</a:t>
            </a:r>
            <a:r>
              <a:rPr lang="ru-RU" sz="4400" baseline="-25000" dirty="0"/>
              <a:t>12</a:t>
            </a:r>
            <a:r>
              <a:rPr lang="ru-RU" sz="4400" dirty="0"/>
              <a:t>, С</a:t>
            </a:r>
            <a:r>
              <a:rPr lang="ru-RU" sz="4400" baseline="-25000" dirty="0"/>
              <a:t>7</a:t>
            </a:r>
            <a:r>
              <a:rPr lang="ru-RU" sz="4400" dirty="0"/>
              <a:t>Н</a:t>
            </a:r>
            <a:r>
              <a:rPr lang="ru-RU" sz="4400" baseline="-25000" dirty="0"/>
              <a:t>14</a:t>
            </a:r>
            <a:endParaRPr lang="ru-RU" sz="4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 </a:t>
            </a:r>
            <a:r>
              <a:rPr lang="ru-RU" dirty="0" err="1" smtClean="0"/>
              <a:t>алкенов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95536" y="1556792"/>
            <a:ext cx="2808312" cy="14401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Газы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75856" y="3933056"/>
            <a:ext cx="2808312" cy="14401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Жидкости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,С</a:t>
            </a:r>
            <a:r>
              <a:rPr kumimoji="0" lang="ru-RU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ru-RU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14,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ru-RU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1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5940152" y="1628800"/>
            <a:ext cx="2952328" cy="14401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Твердые </a:t>
            </a:r>
            <a:r>
              <a:rPr lang="ru-RU" sz="3600" b="1" dirty="0" err="1" smtClean="0">
                <a:solidFill>
                  <a:schemeClr val="bg1"/>
                </a:solidFill>
              </a:rPr>
              <a:t>в-ва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068960"/>
            <a:ext cx="2592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</a:t>
            </a:r>
            <a:r>
              <a:rPr lang="ru-RU" sz="4000" b="1" baseline="-25000" dirty="0" smtClean="0">
                <a:solidFill>
                  <a:schemeClr val="bg1"/>
                </a:solidFill>
              </a:rPr>
              <a:t>2</a:t>
            </a:r>
            <a:r>
              <a:rPr lang="ru-RU" sz="4000" b="1" dirty="0" smtClean="0">
                <a:solidFill>
                  <a:schemeClr val="bg1"/>
                </a:solidFill>
              </a:rPr>
              <a:t> – С</a:t>
            </a:r>
            <a:r>
              <a:rPr lang="ru-RU" sz="4000" b="1" baseline="-25000" dirty="0" smtClean="0">
                <a:solidFill>
                  <a:schemeClr val="bg1"/>
                </a:solidFill>
              </a:rPr>
              <a:t>4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445224"/>
            <a:ext cx="2592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</a:t>
            </a:r>
            <a:r>
              <a:rPr lang="ru-RU" sz="4000" b="1" baseline="-25000" dirty="0" smtClean="0">
                <a:solidFill>
                  <a:schemeClr val="bg1"/>
                </a:solidFill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</a:rPr>
              <a:t> – С</a:t>
            </a:r>
            <a:r>
              <a:rPr lang="ru-RU" sz="4000" b="1" baseline="-25000" dirty="0" smtClean="0">
                <a:solidFill>
                  <a:schemeClr val="bg1"/>
                </a:solidFill>
              </a:rPr>
              <a:t>17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3140968"/>
            <a:ext cx="2592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с</a:t>
            </a:r>
            <a:r>
              <a:rPr lang="ru-RU" sz="4000" b="1" dirty="0" smtClean="0">
                <a:solidFill>
                  <a:schemeClr val="bg1"/>
                </a:solidFill>
              </a:rPr>
              <a:t> С</a:t>
            </a:r>
            <a:r>
              <a:rPr lang="ru-RU" sz="4000" b="1" baseline="-25000" dirty="0" smtClean="0">
                <a:solidFill>
                  <a:schemeClr val="bg1"/>
                </a:solidFill>
              </a:rPr>
              <a:t>18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367240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Реакции присоединения:  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Г</a:t>
            </a:r>
            <a:r>
              <a:rPr lang="ru-RU" sz="2400" b="1" dirty="0" smtClean="0">
                <a:solidFill>
                  <a:schemeClr val="bg1"/>
                </a:solidFill>
              </a:rPr>
              <a:t>идрирование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Галогенирование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Гидрогалогенирование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Г</a:t>
            </a:r>
            <a:r>
              <a:rPr lang="ru-RU" sz="2400" b="1" dirty="0" smtClean="0">
                <a:solidFill>
                  <a:schemeClr val="bg1"/>
                </a:solidFill>
              </a:rPr>
              <a:t>идратация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Полимеризация 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916832"/>
            <a:ext cx="367240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Реакции окисления:</a:t>
            </a:r>
          </a:p>
          <a:p>
            <a:pPr algn="ctr"/>
            <a:endParaRPr lang="ru-RU" sz="2000" b="1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Горение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Каталитическое окисление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Реакция Вагнера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Реакции присоединения</a:t>
            </a:r>
            <a:endParaRPr lang="ru-RU" dirty="0"/>
          </a:p>
        </p:txBody>
      </p:sp>
      <p:pic>
        <p:nvPicPr>
          <p:cNvPr id="17414" name="Picture 6" descr="Реакции алкенов (5418 бай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709" y="1754265"/>
            <a:ext cx="7883731" cy="484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этилена с бромом</a:t>
            </a:r>
            <a:endParaRPr lang="ru-RU" dirty="0"/>
          </a:p>
        </p:txBody>
      </p:sp>
      <p:pic>
        <p:nvPicPr>
          <p:cNvPr id="3" name="Этилен с бромо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8261" y="1340768"/>
            <a:ext cx="7056107" cy="5292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48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Реакция полимеризации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09881" y="1340768"/>
            <a:ext cx="74474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i="1" dirty="0"/>
              <a:t>Полимеризация</a:t>
            </a:r>
            <a:r>
              <a:rPr lang="ru-RU" sz="2800" dirty="0"/>
              <a:t> – реакция образования </a:t>
            </a:r>
            <a:endParaRPr lang="ru-RU" sz="2800" dirty="0" smtClean="0"/>
          </a:p>
          <a:p>
            <a:pPr algn="ctr"/>
            <a:r>
              <a:rPr lang="ru-RU" sz="2800" dirty="0" smtClean="0"/>
              <a:t>высокомолекулярного </a:t>
            </a:r>
            <a:r>
              <a:rPr lang="ru-RU" sz="2800" dirty="0"/>
              <a:t>соединения (полимера) </a:t>
            </a:r>
            <a:endParaRPr lang="ru-RU" sz="2800" dirty="0" smtClean="0"/>
          </a:p>
          <a:p>
            <a:pPr algn="ctr"/>
            <a:r>
              <a:rPr lang="ru-RU" sz="2800" dirty="0" smtClean="0"/>
              <a:t>путем </a:t>
            </a:r>
            <a:r>
              <a:rPr lang="ru-RU" sz="2800" dirty="0"/>
              <a:t>последовательного присоединения </a:t>
            </a:r>
            <a:endParaRPr lang="ru-RU" sz="2800" dirty="0" smtClean="0"/>
          </a:p>
          <a:p>
            <a:pPr algn="ctr"/>
            <a:r>
              <a:rPr lang="ru-RU" sz="2800" dirty="0" smtClean="0"/>
              <a:t>молекул </a:t>
            </a:r>
            <a:r>
              <a:rPr lang="ru-RU" sz="2800" dirty="0"/>
              <a:t>низкомолекулярного вещества </a:t>
            </a:r>
            <a:endParaRPr lang="ru-RU" sz="2800" dirty="0" smtClean="0"/>
          </a:p>
          <a:p>
            <a:pPr algn="ctr"/>
            <a:r>
              <a:rPr lang="ru-RU" sz="2800" dirty="0" smtClean="0"/>
              <a:t>(</a:t>
            </a:r>
            <a:r>
              <a:rPr lang="ru-RU" sz="2800" dirty="0"/>
              <a:t>мономера) по схеме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005064"/>
            <a:ext cx="2828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 CH</a:t>
            </a:r>
            <a:r>
              <a:rPr lang="en-US" sz="4000" b="1" baseline="-25000" dirty="0"/>
              <a:t>2</a:t>
            </a:r>
            <a:r>
              <a:rPr lang="en-US" sz="4000" b="1" dirty="0"/>
              <a:t> = CH</a:t>
            </a:r>
            <a:r>
              <a:rPr lang="en-US" sz="4000" b="1" baseline="-25000" dirty="0"/>
              <a:t>2</a:t>
            </a:r>
            <a:r>
              <a:rPr lang="en-US" sz="4000" b="1" dirty="0"/>
              <a:t>  </a:t>
            </a:r>
            <a:endParaRPr lang="ru-RU" sz="40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851920" y="4365104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39952" y="3717032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t, p</a:t>
            </a:r>
            <a:endParaRPr lang="ru-RU" sz="36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kumimoji="0" lang="en-US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CH</a:t>
            </a:r>
            <a:r>
              <a:rPr kumimoji="0" lang="en-US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-)</a:t>
            </a:r>
            <a:r>
              <a:rPr kumimoji="0" lang="en-US" sz="12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4077072"/>
            <a:ext cx="32544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(</a:t>
            </a:r>
            <a:r>
              <a:rPr lang="ru-RU" sz="4000" b="1" dirty="0" smtClean="0"/>
              <a:t>- </a:t>
            </a:r>
            <a:r>
              <a:rPr lang="en-US" sz="4000" b="1" dirty="0" smtClean="0"/>
              <a:t>CH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</a:t>
            </a:r>
            <a:r>
              <a:rPr lang="en-US" sz="4000" b="1" dirty="0"/>
              <a:t>– CH</a:t>
            </a:r>
            <a:r>
              <a:rPr lang="en-US" sz="4000" b="1" baseline="-25000" dirty="0"/>
              <a:t>2</a:t>
            </a:r>
            <a:r>
              <a:rPr lang="en-US" sz="4000" b="1" dirty="0"/>
              <a:t> -)</a:t>
            </a:r>
            <a:r>
              <a:rPr lang="en-US" sz="4000" b="1" baseline="-25000" dirty="0" smtClean="0"/>
              <a:t>n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486916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мономер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4869160"/>
            <a:ext cx="1349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полимер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6" y="5517232"/>
            <a:ext cx="383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 – </a:t>
            </a:r>
            <a:r>
              <a:rPr lang="ru-RU" sz="2400" dirty="0" smtClean="0"/>
              <a:t>степень полимеризации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6093296"/>
            <a:ext cx="4726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ru-RU" sz="2400" dirty="0" smtClean="0"/>
              <a:t>-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– CH</a:t>
            </a:r>
            <a:r>
              <a:rPr lang="en-US" sz="2400" baseline="-25000" dirty="0"/>
              <a:t>2</a:t>
            </a:r>
            <a:r>
              <a:rPr lang="en-US" sz="2400" dirty="0"/>
              <a:t> -)</a:t>
            </a:r>
            <a:r>
              <a:rPr lang="en-US" sz="2400" baseline="-25000" dirty="0" smtClean="0"/>
              <a:t>n</a:t>
            </a:r>
            <a:r>
              <a:rPr lang="ru-RU" sz="2400" dirty="0" smtClean="0"/>
              <a:t> – структурное звено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Горение этилена </a:t>
            </a:r>
            <a:endParaRPr lang="ru-RU" dirty="0"/>
          </a:p>
        </p:txBody>
      </p:sp>
      <p:pic>
        <p:nvPicPr>
          <p:cNvPr id="3" name="Горение этилен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124744"/>
            <a:ext cx="7368480" cy="5526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Реакция Вагнера</a:t>
            </a:r>
            <a:br>
              <a:rPr lang="ru-RU" dirty="0" smtClean="0"/>
            </a:br>
            <a:r>
              <a:rPr lang="ru-RU" sz="4000" dirty="0" smtClean="0"/>
              <a:t>(качественная реакция на кратную связь)</a:t>
            </a:r>
            <a:endParaRPr lang="ru-RU" dirty="0"/>
          </a:p>
        </p:txBody>
      </p:sp>
      <p:pic>
        <p:nvPicPr>
          <p:cNvPr id="18434" name="Picture 2" descr="http://upload.wikimedia.org/wikipedia/commons/thumb/a/a0/Georg_Wagner.jpg/200px-Georg_Wag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2563392" cy="39604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6623" y="2420888"/>
            <a:ext cx="549297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3</a:t>
            </a:r>
            <a:r>
              <a:rPr lang="ru-RU" sz="3200" dirty="0"/>
              <a:t>СН</a:t>
            </a:r>
            <a:r>
              <a:rPr lang="en-US" sz="3200" baseline="-25000" dirty="0"/>
              <a:t>2</a:t>
            </a:r>
            <a:r>
              <a:rPr lang="en-US" sz="3200" dirty="0"/>
              <a:t> = </a:t>
            </a:r>
            <a:r>
              <a:rPr lang="ru-RU" sz="3200" dirty="0"/>
              <a:t>СН</a:t>
            </a:r>
            <a:r>
              <a:rPr lang="en-US" sz="3200" baseline="-25000" dirty="0"/>
              <a:t>2</a:t>
            </a:r>
            <a:r>
              <a:rPr lang="en-US" sz="3200" dirty="0"/>
              <a:t> + 2KMnO</a:t>
            </a:r>
            <a:r>
              <a:rPr lang="en-US" sz="3200" baseline="-25000" dirty="0"/>
              <a:t>4</a:t>
            </a:r>
            <a:r>
              <a:rPr lang="en-US" sz="3200" dirty="0"/>
              <a:t> + 4H</a:t>
            </a:r>
            <a:r>
              <a:rPr lang="en-US" sz="3200" baseline="-25000" dirty="0"/>
              <a:t>2</a:t>
            </a:r>
            <a:r>
              <a:rPr lang="en-US" sz="3200" dirty="0"/>
              <a:t>O = </a:t>
            </a:r>
            <a:endParaRPr lang="ru-RU" sz="3200" dirty="0" smtClean="0"/>
          </a:p>
          <a:p>
            <a:pPr algn="ctr"/>
            <a:r>
              <a:rPr lang="en-US" sz="3200" dirty="0" smtClean="0"/>
              <a:t>3CH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– CH</a:t>
            </a:r>
            <a:r>
              <a:rPr lang="en-US" sz="3200" baseline="-25000" dirty="0"/>
              <a:t>2 </a:t>
            </a:r>
            <a:r>
              <a:rPr lang="en-US" sz="3200" dirty="0"/>
              <a:t> + 2MnO</a:t>
            </a:r>
            <a:r>
              <a:rPr lang="en-US" sz="3200" baseline="-25000" dirty="0"/>
              <a:t>2</a:t>
            </a:r>
            <a:r>
              <a:rPr lang="en-US" sz="3200" dirty="0"/>
              <a:t> + </a:t>
            </a:r>
            <a:r>
              <a:rPr lang="en-US" sz="3200" dirty="0" smtClean="0"/>
              <a:t>2KOH</a:t>
            </a:r>
            <a:endParaRPr lang="ru-RU" sz="3200" dirty="0" smtClean="0"/>
          </a:p>
          <a:p>
            <a:r>
              <a:rPr lang="ru-RU" sz="3200" dirty="0" smtClean="0"/>
              <a:t>     ОН     ОН</a:t>
            </a:r>
          </a:p>
          <a:p>
            <a:r>
              <a:rPr lang="ru-RU" sz="3200" dirty="0" smtClean="0"/>
              <a:t>этиленгликоль</a:t>
            </a:r>
            <a:endParaRPr lang="ru-RU" sz="3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07904" y="335699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16016" y="335699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192</Words>
  <Application>Microsoft Office PowerPoint</Application>
  <PresentationFormat>Экран (4:3)</PresentationFormat>
  <Paragraphs>60</Paragraphs>
  <Slides>14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Физические и химические свойства алкенов</vt:lpstr>
      <vt:lpstr>Из формул выберите формулы алкенов:</vt:lpstr>
      <vt:lpstr>Физические свойства алкенов</vt:lpstr>
      <vt:lpstr>Химические свойства </vt:lpstr>
      <vt:lpstr>Реакции присоединения</vt:lpstr>
      <vt:lpstr>Взаимодействие этилена с бромом</vt:lpstr>
      <vt:lpstr>Реакция полимеризации</vt:lpstr>
      <vt:lpstr>Горение этилена </vt:lpstr>
      <vt:lpstr>Реакция Вагнера (качественная реакция на кратную связь)</vt:lpstr>
      <vt:lpstr>Реакция Вагнера </vt:lpstr>
      <vt:lpstr>Полиэтилен и полипропилен </vt:lpstr>
      <vt:lpstr>Слайд 12</vt:lpstr>
      <vt:lpstr>Слайд 13</vt:lpstr>
      <vt:lpstr>Использованные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и химические свойства алкенов</dc:title>
  <dc:creator>Hargelunoff</dc:creator>
  <cp:lastModifiedBy>Hargelunoff</cp:lastModifiedBy>
  <cp:revision>12</cp:revision>
  <dcterms:created xsi:type="dcterms:W3CDTF">2012-11-26T16:03:47Z</dcterms:created>
  <dcterms:modified xsi:type="dcterms:W3CDTF">2012-11-30T17:49:59Z</dcterms:modified>
</cp:coreProperties>
</file>