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D3F85E-17A9-4961-924D-732FF30F05F9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BAF9D-A161-4D35-9EB7-994C65E303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Подросток: поиски взаимопонимания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ru-RU" dirty="0" smtClean="0"/>
              <a:t>Часто слово «подросток» вызывает ассоциацию «трудный».</a:t>
            </a:r>
          </a:p>
          <a:p>
            <a:r>
              <a:rPr lang="ru-RU" dirty="0" smtClean="0"/>
              <a:t>Почему же подросток «труден»? Потому что ему трудно с самим собой, он испытывает переживания «уже не ребенка, но и ещё и не взрослого».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5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Важные составляющие доверительного контакта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Искренность (искренность взрослого в общении является примером подобного поведения и для подростка)</a:t>
            </a:r>
          </a:p>
          <a:p>
            <a:r>
              <a:rPr lang="ru-RU" dirty="0" err="1" smtClean="0"/>
              <a:t>Эмпатия</a:t>
            </a:r>
            <a:r>
              <a:rPr lang="ru-RU" dirty="0" smtClean="0"/>
              <a:t> (способность к переживанию)</a:t>
            </a:r>
          </a:p>
          <a:p>
            <a:r>
              <a:rPr lang="ru-RU" dirty="0" smtClean="0"/>
              <a:t>Безусловное уважение (</a:t>
            </a:r>
            <a:r>
              <a:rPr lang="ru-RU" dirty="0" err="1" smtClean="0"/>
              <a:t>безоценочное</a:t>
            </a:r>
            <a:r>
              <a:rPr lang="ru-RU" dirty="0" smtClean="0"/>
              <a:t> принятие личности ребенка, без предъявления дополнительных условий; надо помнить, что оценивается поступок, а не личность)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Выразить поддержку подростку можно используя следующие выражения:</a:t>
            </a:r>
          </a:p>
          <a:p>
            <a:pPr marL="0" indent="0">
              <a:buNone/>
            </a:pPr>
            <a:r>
              <a:rPr lang="ru-RU" dirty="0" smtClean="0"/>
              <a:t>«Ты все равно молодец, потому что…»</a:t>
            </a:r>
          </a:p>
          <a:p>
            <a:pPr marL="0" indent="0">
              <a:buNone/>
            </a:pPr>
            <a:r>
              <a:rPr lang="ru-RU" dirty="0" smtClean="0"/>
              <a:t>«Мне это знакомо, я тоже сталкивался с подобной ситуацией….»</a:t>
            </a:r>
          </a:p>
          <a:p>
            <a:pPr marL="0" indent="0">
              <a:buNone/>
            </a:pPr>
            <a:r>
              <a:rPr lang="ru-RU" dirty="0" smtClean="0"/>
              <a:t>«Благодаря этому ты…..»</a:t>
            </a:r>
          </a:p>
          <a:p>
            <a:pPr marL="0" indent="0">
              <a:buNone/>
            </a:pPr>
            <a:r>
              <a:rPr lang="ru-RU" dirty="0" smtClean="0"/>
              <a:t>«Знаешь, это действительно сложно… Я не уверен, что мог бы поступить иначе….»</a:t>
            </a:r>
          </a:p>
          <a:p>
            <a:pPr marL="0" indent="0">
              <a:buNone/>
            </a:pPr>
            <a:r>
              <a:rPr lang="ru-RU" dirty="0" smtClean="0"/>
              <a:t>«Давай вместе попробуем разобраться в случившемся….»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Подростковый возраст – это пора стремительного наращивания знаний, </a:t>
            </a:r>
            <a:r>
              <a:rPr lang="ru-RU" dirty="0"/>
              <a:t>у</a:t>
            </a:r>
            <a:r>
              <a:rPr lang="ru-RU" dirty="0" smtClean="0"/>
              <a:t>мений, становления нравственности и открытия собственного «Я», обретение новой социальной позиции. Это также и возраст потери детского мироощущения, пора мучительных тревожных сомнений в себе и своих возможностях.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0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Подросток вынужден решать множество задач: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учебных (учиться не хочется, но делать это надо);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емейных (достичь некоторой автономии и независимости от родителей);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бщения со сверстниками (построить доверительные отношения);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аморазвития (найти в себе положительные, позитивные силы для того, чтобы любить себя и других).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6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Обязательные черты характера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Непослушание</a:t>
            </a:r>
          </a:p>
          <a:p>
            <a:pPr marL="0" indent="0">
              <a:buNone/>
            </a:pPr>
            <a:r>
              <a:rPr lang="ru-RU" dirty="0" smtClean="0"/>
              <a:t>Своеволие</a:t>
            </a:r>
          </a:p>
          <a:p>
            <a:pPr marL="0" indent="0">
              <a:buNone/>
            </a:pPr>
            <a:r>
              <a:rPr lang="ru-RU" dirty="0" smtClean="0"/>
              <a:t>Негативизм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Трудности в отношениях со взрослыми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Проявляется в упрямстве, нежелании подчиняться требованиям старших.</a:t>
            </a:r>
          </a:p>
          <a:p>
            <a:pPr marL="0" indent="0">
              <a:buNone/>
            </a:pPr>
            <a:r>
              <a:rPr lang="ru-RU" dirty="0" smtClean="0"/>
              <a:t>Что делать???</a:t>
            </a:r>
          </a:p>
          <a:p>
            <a:pPr marL="0" indent="0">
              <a:buNone/>
            </a:pPr>
            <a:r>
              <a:rPr lang="ru-RU" dirty="0" smtClean="0"/>
              <a:t>Отказ взрослых от директивных форм общения. Единственная приемлемая форма общения – диалог, обсуждение, дискуссия, в которых  с уважением выслушивается точка зрения каждого.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1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Снижение интереса к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Снижается школьная мотивация, пропадает интерес к школьным занятиям.</a:t>
            </a:r>
          </a:p>
          <a:p>
            <a:pPr marL="0" indent="0">
              <a:buNone/>
            </a:pPr>
            <a:r>
              <a:rPr lang="ru-RU" dirty="0" smtClean="0"/>
              <a:t>«Ребенок перестал учиться»</a:t>
            </a:r>
          </a:p>
          <a:p>
            <a:pPr marL="0" indent="0">
              <a:buNone/>
            </a:pPr>
            <a:r>
              <a:rPr lang="ru-RU" dirty="0" smtClean="0"/>
              <a:t>Это происходит потому, что познавательные потребности подростка в большей степени сконцентрированы не в какой-либо предметной  деятельности, </a:t>
            </a:r>
            <a:r>
              <a:rPr lang="ru-RU" dirty="0"/>
              <a:t>а</a:t>
            </a:r>
            <a:r>
              <a:rPr lang="ru-RU" dirty="0" smtClean="0"/>
              <a:t> касаются мира социальных отношений и поиска себя в этом мире.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6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Школа может представлять собой сцену, где происходят самые важные в жизни подростка события: поиск друга, того круга общения, в котором тебя смогут понять; первые переживания влюбленности; ссоры и попытки их решения….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6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Снижение интереса к учебным занятиям может быть связано с особенностями восприятия подростками временных событий. Часто он воспринимает лишь настоящее, не понимая, как события сегодняшнего дня связаны с будущим.</a:t>
            </a:r>
          </a:p>
          <a:p>
            <a:pPr marL="0" indent="0">
              <a:buNone/>
            </a:pPr>
            <a:r>
              <a:rPr lang="ru-RU" dirty="0" smtClean="0"/>
              <a:t>Поэтому важно обсуждать с подростком суть происходящих событий не только через призму «сегодня», но и рассказывать о последствиях «завтра».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Взрослым важно сохранить доверительные отношения с подростком.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Постарайтесь понять подростка. Покажите ему, </a:t>
            </a:r>
            <a:r>
              <a:rPr lang="ru-RU" dirty="0"/>
              <a:t>ч</a:t>
            </a:r>
            <a:r>
              <a:rPr lang="ru-RU" dirty="0" smtClean="0"/>
              <a:t>то принимаете его точку зрения.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Поменьше критикуйте своих детей, а направьте свои усилия на то, </a:t>
            </a:r>
            <a:r>
              <a:rPr lang="ru-RU" dirty="0"/>
              <a:t>ч</a:t>
            </a:r>
            <a:r>
              <a:rPr lang="ru-RU" dirty="0" smtClean="0"/>
              <a:t>тобы найти как можно больше поводов для похвалы за те или иные успехи и достижения.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Важно не оценивать, а слушать, слышать и понимать.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6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502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Подросток: поиски взаимопонимания</vt:lpstr>
      <vt:lpstr>Презентация PowerPoint</vt:lpstr>
      <vt:lpstr>Презентация PowerPoint</vt:lpstr>
      <vt:lpstr>Обязательные черты характера подростка</vt:lpstr>
      <vt:lpstr>Трудности в отношениях со взрослыми</vt:lpstr>
      <vt:lpstr>Снижение интереса к школе</vt:lpstr>
      <vt:lpstr>Что делать???</vt:lpstr>
      <vt:lpstr>Презентация PowerPoint</vt:lpstr>
      <vt:lpstr>Презентация PowerPoint</vt:lpstr>
      <vt:lpstr>Важные составляющие доверительного контакта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Подросток: поиски взаимопонимания</dc:title>
  <dc:creator>Светлана</dc:creator>
  <cp:lastModifiedBy>Светлана</cp:lastModifiedBy>
  <cp:revision>11</cp:revision>
  <dcterms:created xsi:type="dcterms:W3CDTF">2012-10-08T08:58:49Z</dcterms:created>
  <dcterms:modified xsi:type="dcterms:W3CDTF">2012-11-20T09:13:33Z</dcterms:modified>
</cp:coreProperties>
</file>