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  <p:sldMasterId id="2147484010" r:id="rId3"/>
  </p:sldMasterIdLst>
  <p:notesMasterIdLst>
    <p:notesMasterId r:id="rId31"/>
  </p:notesMasterIdLst>
  <p:sldIdLst>
    <p:sldId id="320" r:id="rId4"/>
    <p:sldId id="321" r:id="rId5"/>
    <p:sldId id="339" r:id="rId6"/>
    <p:sldId id="344" r:id="rId7"/>
    <p:sldId id="345" r:id="rId8"/>
    <p:sldId id="347" r:id="rId9"/>
    <p:sldId id="348" r:id="rId10"/>
    <p:sldId id="359" r:id="rId11"/>
    <p:sldId id="349" r:id="rId12"/>
    <p:sldId id="334" r:id="rId13"/>
    <p:sldId id="337" r:id="rId14"/>
    <p:sldId id="313" r:id="rId15"/>
    <p:sldId id="331" r:id="rId16"/>
    <p:sldId id="332" r:id="rId17"/>
    <p:sldId id="333" r:id="rId18"/>
    <p:sldId id="262" r:id="rId19"/>
    <p:sldId id="335" r:id="rId20"/>
    <p:sldId id="336" r:id="rId21"/>
    <p:sldId id="266" r:id="rId22"/>
    <p:sldId id="312" r:id="rId23"/>
    <p:sldId id="350" r:id="rId24"/>
    <p:sldId id="294" r:id="rId25"/>
    <p:sldId id="310" r:id="rId26"/>
    <p:sldId id="351" r:id="rId27"/>
    <p:sldId id="353" r:id="rId28"/>
    <p:sldId id="342" r:id="rId29"/>
    <p:sldId id="30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1EE1"/>
    <a:srgbClr val="FF0066"/>
    <a:srgbClr val="FFFF00"/>
    <a:srgbClr val="00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9" autoAdjust="0"/>
    <p:restoredTop sz="94660"/>
  </p:normalViewPr>
  <p:slideViewPr>
    <p:cSldViewPr>
      <p:cViewPr varScale="1">
        <p:scale>
          <a:sx n="45" d="100"/>
          <a:sy n="45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4AFC09-2258-4BE4-821B-9D911D4DC857}" type="datetimeFigureOut">
              <a:rPr lang="ru-RU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78B9A6-E9DA-4C42-9345-B62FF0120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1EB8F-DC57-4D4C-B5E1-0AB9C4F1BB4C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346E6-3006-4C12-9248-8038B6D00D28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2BA1C8-CED6-4833-9E25-557E1269EC13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749F1-BED4-4AAB-BEE3-B81833738D4A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FEE980-B30B-4885-AACB-F577D5DE2FD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72F88-DFD7-4B57-BF26-1560E92A2C56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8420E-9982-4F5D-A570-1423BAC9266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02304-40E6-4F3C-B8CA-C0DABB69B7F0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B130-60C8-435E-9545-485101693F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57C8-CA88-48B4-A7A3-483999BAD6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F362-F477-43B2-983A-31C6AF33F2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034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BA587C-1A29-455B-933B-38E0E5643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FB48E-67F1-425C-BCF8-168E9E879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AD32BA-E228-4690-A412-915976FF5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76F4DB-7769-41FD-87B1-6D702E5A8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7B191-DC59-4C32-9300-E1CD988CD6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1A2A96-420E-45D3-9E7C-2858A781D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AFFF4E-EFA2-405E-B9B0-8C5D022A2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F27793-3B8C-4389-B7DA-EFD240F51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F830-2521-4674-97AB-7656269C21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D5327A-4CC9-4E97-84A4-6EF6269A9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70EA91-9044-4B07-9300-5BC69BAFD3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4E0022-5A1C-42E5-A6B0-16D319FB2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59860C-6E01-49E6-A005-7A435D951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DFD4-EFFD-4148-AD42-3DAE20DD4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grpSp>
        <p:nvGrpSpPr>
          <p:cNvPr id="5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B8D3-40F1-45B4-9AB1-526D8DCF10CC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8C4D-AC25-4A57-9468-8A31B4318D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2142-F785-4D79-8705-E603EA9D6D8D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1CE5-7D0A-4C2E-AD7F-4DA1B4D4A7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DF6C-E5C0-475F-80B6-E43057DB446D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723A-1FE5-446E-B2B7-5AE77561A3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C668-47E6-4BEE-86E8-0A772390A497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9267-1C78-4F5D-8FBD-675E5A8BD8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0048-8E0F-4FE0-9DEF-CC8969590FA2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D678-92EF-4F2F-BC02-FBFE28CEC1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020B-15C3-4E04-83F0-8831954C3A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674-BD03-4DD0-ADA4-935BD9A5D1C9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EE70-5099-4374-BEEC-0EBED416E1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4A27-77D2-4515-A421-0FE60D9B3D5A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42A1-52AB-4DED-B04C-6AEA6E41B3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08B9-1E5C-4BA1-987E-B6B9F8036678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30AA-5BC9-4C28-BCBD-FD477F05C3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dirty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681A-DF19-422C-BC11-63CBE78B72D3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72A3-A207-4184-AB50-556BA30F71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1B43-3E5F-4A44-91FE-93A326C7D806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38D3-B93C-48AF-8767-6FBA2D2D62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4F9A1-EF07-4223-97FB-1F90300435CF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9FD8-443B-4CBE-AE42-2D55A41305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8CE8-60F1-4603-9A8B-750E06BB8F57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41DE-5EC0-4D04-9D9D-5DC96FCBF3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9C68C-064F-46DB-A2AE-EE1DA7BC4059}" type="slidenum">
              <a:rPr lang="ru-RU" altLang="en-US"/>
              <a:pPr/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D7F5C-038E-42BB-8C8A-2282E8634D6F}" type="slidenum">
              <a:rPr lang="ru-RU" altLang="en-US"/>
              <a:pPr/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5396-6D6E-4DD3-A9E5-7E91725605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42AA-9D80-4084-AA1D-384A9B302F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74DA-CE94-4942-8929-7EB41B60D1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5A20-0F68-4D0B-B58C-E6A0A9047D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2464-CB78-4FCD-9DB3-2B0750183E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D34C-C91F-4963-AABF-FBF8F78DFC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8CC3CB-3AC6-43E8-97A4-24129F33C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1C39F"/>
            </a:gs>
            <a:gs pos="17500">
              <a:srgbClr val="F0EBD5"/>
            </a:gs>
            <a:gs pos="50000">
              <a:srgbClr val="FFEFD1"/>
            </a:gs>
            <a:gs pos="82500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Wingdings" pitchFamily="2" charset="2"/>
                <a:buNone/>
                <a:defRPr/>
              </a:pPr>
              <a:endParaRPr lang="ru-RU" sz="120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DE7BC0C-BB71-47C9-873B-B223A5832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4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5C48CE8-60F1-4603-9A8B-750E06BB8F57}" type="datetimeFigureOut">
              <a:rPr lang="ru-RU" smtClean="0"/>
              <a:pPr>
                <a:defRPr/>
              </a:pPr>
              <a:t>10.01.2013</a:t>
            </a:fld>
            <a:endParaRPr lang="ru-RU" dirty="0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94E41DE-5EC0-4D04-9D9D-5DC96FCBF3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836712"/>
            <a:ext cx="7775772" cy="3882915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№9» города Нефтеюганска</a:t>
            </a:r>
          </a:p>
          <a:p>
            <a:pPr algn="ctr"/>
            <a:endParaRPr lang="ru-RU" sz="14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Мультимедийная разработка урока </a:t>
            </a:r>
          </a:p>
          <a:p>
            <a:pPr algn="ctr"/>
            <a:r>
              <a:rPr lang="ru-RU" sz="1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изобразительного искусства (</a:t>
            </a:r>
            <a:r>
              <a:rPr lang="ru-RU" sz="14400" dirty="0" smtClean="0">
                <a:solidFill>
                  <a:schemeClr val="tx2">
                    <a:lumMod val="75000"/>
                  </a:schemeClr>
                </a:solidFill>
              </a:rPr>
              <a:t>5 класс</a:t>
            </a:r>
            <a:r>
              <a:rPr lang="ru-RU" sz="1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4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УМК: Программа общеобразовательных учреждений«изобразительное     искусство». Под руководством Б.М.Неменского.: Москва , «Просвещение»,2011 г; </a:t>
            </a: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учебник: изобразительное искусство - «Декоративно-прикладное    искусство в жизни человека 5 класс»: </a:t>
            </a: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редакцией. Б.М.Неменского, Н.А.Горяева,</a:t>
            </a: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О.В. Островская. М.:Просвещение,2010г. </a:t>
            </a:r>
          </a:p>
          <a:p>
            <a:pPr algn="ctr"/>
            <a:endParaRPr lang="ru-RU" sz="9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Шевчук Марина Николаевна,</a:t>
            </a:r>
          </a:p>
          <a:p>
            <a:pPr algn="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искусства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323528" y="332656"/>
            <a:ext cx="8526388" cy="5976264"/>
            <a:chOff x="323528" y="332656"/>
            <a:chExt cx="8526388" cy="5976264"/>
          </a:xfrm>
        </p:grpSpPr>
        <p:sp>
          <p:nvSpPr>
            <p:cNvPr id="2" name="TextBox 1"/>
            <p:cNvSpPr txBox="1"/>
            <p:nvPr/>
          </p:nvSpPr>
          <p:spPr>
            <a:xfrm>
              <a:off x="2411760" y="332656"/>
              <a:ext cx="2395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понёва</a:t>
              </a:r>
              <a:endPara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Рисунок 4" descr="понева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E8D5C6"/>
                </a:clrFrom>
                <a:clrTo>
                  <a:srgbClr val="E8D5C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332656"/>
              <a:ext cx="1959590" cy="3600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339752" y="1484784"/>
              <a:ext cx="453650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Род шерстяной юбки с разрезом (несшитой) спереди или сбоку, в более совершенном виде —  со вставкой в разрез куска иной ткани, например холщовой гладкой или с орнаментом.</a:t>
              </a:r>
            </a:p>
            <a:p>
              <a:pPr algn="ctr"/>
              <a:r>
                <a:rPr lang="ru-RU" sz="28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 descr="костюм (2)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876256" y="2708920"/>
              <a:ext cx="1973660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395536" y="188640"/>
            <a:ext cx="8352928" cy="6408352"/>
            <a:chOff x="395536" y="188640"/>
            <a:chExt cx="8352928" cy="6408352"/>
          </a:xfrm>
        </p:grpSpPr>
        <p:pic>
          <p:nvPicPr>
            <p:cNvPr id="6" name="Рисунок 5" descr="Zhenskiji_kostum_rubaha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67544" y="3284984"/>
              <a:ext cx="1722527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156176" y="188640"/>
              <a:ext cx="23117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рубаха</a:t>
              </a:r>
              <a:endPara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Рисунок 19" descr="рубаха (1)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339752" y="3356992"/>
              <a:ext cx="1761779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Коми - пермяцкий округ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084168" y="1196752"/>
              <a:ext cx="2664296" cy="52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260648"/>
              <a:ext cx="50405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Самая древняя и важная часть крестьянского костюма. Рубаха как встречала человека на пороге в этот мир, сопровождая всю его жизнь, так и на пути в мир иной человек тоже был облачен в рубаху. Она часто соотносилась с судьбой человека.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326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flipH="1">
              <a:off x="4283968" y="3356992"/>
              <a:ext cx="1620000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6589743" cy="7857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Сарафан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5724525" cy="583247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Сарафан одевался поверх рубахи, спереди разрез, многочисленные складки. Цвет: бордо, синий, коричневый, красный. Переднюю часть сарафана украшали дорогим шитьём, а также пуговицами – медными, оловянными, серебряными.</a:t>
            </a:r>
          </a:p>
        </p:txBody>
      </p:sp>
      <p:pic>
        <p:nvPicPr>
          <p:cNvPr id="17413" name="Picture 6" descr="K-olkainha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0968"/>
            <a:ext cx="38989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0500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096" y="2852936"/>
            <a:ext cx="2210795" cy="40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539552" y="404664"/>
            <a:ext cx="8300424" cy="5855300"/>
            <a:chOff x="467544" y="404664"/>
            <a:chExt cx="8300424" cy="5855300"/>
          </a:xfrm>
        </p:grpSpPr>
        <p:sp>
          <p:nvSpPr>
            <p:cNvPr id="2" name="TextBox 1"/>
            <p:cNvSpPr txBox="1"/>
            <p:nvPr/>
          </p:nvSpPr>
          <p:spPr>
            <a:xfrm>
              <a:off x="3347864" y="404664"/>
              <a:ext cx="32079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душегрея</a:t>
              </a:r>
              <a:endPara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83568" y="3212976"/>
              <a:ext cx="54006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/>
                <a:t>          </a:t>
              </a: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Вид летней женской одежды. Конструктивной их особенностью были рукава, цельнокроеные с верхней частью спинки, и наличие отложного воротника. Праздничные душегреи вышивались золотыми нитями, иногда цветным бисером, декорировались бахромой.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Рисунок 3" descr="душегрея (1)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548680"/>
              <a:ext cx="3569405" cy="2520000"/>
            </a:xfrm>
            <a:prstGeom prst="rect">
              <a:avLst/>
            </a:prstGeom>
          </p:spPr>
        </p:pic>
        <p:pic>
          <p:nvPicPr>
            <p:cNvPr id="6" name="Рисунок 5" descr="душегрея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84168" y="1124744"/>
              <a:ext cx="2683800" cy="50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395536" y="332656"/>
            <a:ext cx="8748464" cy="6264336"/>
            <a:chOff x="395536" y="332656"/>
            <a:chExt cx="8748464" cy="62643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95936" y="1268760"/>
              <a:ext cx="5148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Короткая одежда, конструктивно похожая на душегрею, изготавливалась из холста, сукна и также служила верхней женской летней одеждой.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4008" y="332656"/>
              <a:ext cx="41044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холодник</a:t>
              </a:r>
              <a:endPara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0_53d1b_7f9bad1e_XL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95536" y="332656"/>
              <a:ext cx="1852655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tmp3A7-59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2051720" y="2348880"/>
              <a:ext cx="1877461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костют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444208" y="3356992"/>
              <a:ext cx="2413403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67544" y="188640"/>
            <a:ext cx="7941562" cy="6372408"/>
            <a:chOff x="467544" y="188640"/>
            <a:chExt cx="7941562" cy="6372408"/>
          </a:xfrm>
        </p:grpSpPr>
        <p:sp>
          <p:nvSpPr>
            <p:cNvPr id="2" name="TextBox 1"/>
            <p:cNvSpPr txBox="1"/>
            <p:nvPr/>
          </p:nvSpPr>
          <p:spPr>
            <a:xfrm>
              <a:off x="4139952" y="188640"/>
              <a:ext cx="31048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епанечка</a:t>
              </a:r>
              <a:endPara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39344" y="980728"/>
              <a:ext cx="500506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Одна из разновидностей душегреи, даже холодника: короткая, на узких лямках, древнейший тип безрукавки. Она облегала спину и грудь, застегивалась спереди на крючок, сзади собиралась складками. Изготавливали ее из парчи или шелка, на подкладке. </a:t>
              </a:r>
              <a:endPara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Рисунок 5" descr="rubacha0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331640" y="3212976"/>
              <a:ext cx="1922596" cy="33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сарафан (11)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544" y="332656"/>
              <a:ext cx="1683600" cy="33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холодник.jpe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436096" y="3861048"/>
              <a:ext cx="297301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419850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Головной убор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157788"/>
            <a:ext cx="8785225" cy="1511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Головной убор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–очень важная часть костюма. По нему, как по паспорту, можно было много узнать о женщине. Девицы носили венцы и повязки и имели право ходить простоволосыми. Замужние женщины прятали волосы под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кокошник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(украшался жемчугом)или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повойник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(также усыпанный жемчугом).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4" name="Picture 4" descr="Scan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6840537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ost_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15888"/>
            <a:ext cx="2447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971600" y="260648"/>
            <a:ext cx="7759070" cy="6278056"/>
            <a:chOff x="971600" y="260648"/>
            <a:chExt cx="7759070" cy="6278056"/>
          </a:xfrm>
        </p:grpSpPr>
        <p:pic>
          <p:nvPicPr>
            <p:cNvPr id="7" name="Рисунок 6" descr="кокошник (1)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876256" y="2924944"/>
              <a:ext cx="1854414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115616" y="3068960"/>
              <a:ext cx="25762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перевязка</a:t>
              </a:r>
              <a:endPara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71600" y="980728"/>
              <a:ext cx="4572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 древесной коры или картона в виде круга, обшитого тканью, декорированного бисером, цветами, перьями, жемчугом.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5616" y="260648"/>
              <a:ext cx="1553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обруч</a:t>
              </a:r>
              <a:endPara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15616" y="3861048"/>
              <a:ext cx="4572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Делалась из полоски ткани — парчи, золотой вышивки и т.п., а концы завязывались, иногда бантом, или из платка, свернутого и повязанного вокруг головы с завязанными и свисающими сзади концами</a:t>
              </a: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Рисунок 10" descr="кокошник (3)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DB8A"/>
                </a:clrFrom>
                <a:clrTo>
                  <a:srgbClr val="FFDB8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3933056"/>
              <a:ext cx="2193276" cy="252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/>
          <p:nvPr/>
        </p:nvGrpSpPr>
        <p:grpSpPr>
          <a:xfrm>
            <a:off x="395534" y="188640"/>
            <a:ext cx="8352930" cy="6689779"/>
            <a:chOff x="395534" y="188640"/>
            <a:chExt cx="8352930" cy="668977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55776" y="764704"/>
              <a:ext cx="612068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Нижняя часть кичкообразного головного убора, имевшая твердую основу, которая придавала головному убору форму. Кичка отличалась разнообразием и фантазийностью решения. Только по форме различают кички рогатые, копытообразные, лопатообразные, котелкообразные, в виде обруча, овала, полуовала.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55776" y="188640"/>
              <a:ext cx="16388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кичка</a:t>
              </a:r>
              <a:endPara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55776" y="4293096"/>
              <a:ext cx="619268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Верхняя украшенная часть кичкообразного головного убора, формой обычно связанная с формой кички. Сорока изготавливалась из ткани и, будучи натянута сверху на кичку, иногда скрывала ее рогатость. Сороку умела шить каждая крестьянка.</a:t>
              </a:r>
            </a:p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1760" y="3573016"/>
              <a:ext cx="1941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0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сорока</a:t>
              </a:r>
              <a:endPara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Рисунок 5" descr="0_c333_e715087_XL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3284984"/>
              <a:ext cx="1871622" cy="3240000"/>
            </a:xfrm>
            <a:prstGeom prst="rect">
              <a:avLst/>
            </a:prstGeom>
          </p:spPr>
        </p:pic>
        <p:pic>
          <p:nvPicPr>
            <p:cNvPr id="9" name="Рисунок 8" descr="0_4efb5_c98fad4d_XL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95534" y="260648"/>
              <a:ext cx="2072381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5770563" cy="6223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Мужской костюм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9"/>
            <a:ext cx="6408738" cy="3071833"/>
          </a:xfrm>
        </p:spPr>
        <p:txBody>
          <a:bodyPr>
            <a:normAutofit/>
          </a:bodyPr>
          <a:lstStyle/>
          <a:p>
            <a:pPr marL="0" indent="26352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Мужской костюм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менее затейлив.</a:t>
            </a:r>
          </a:p>
          <a:p>
            <a:pPr marL="0" indent="26352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основой была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рубаха-косоворотка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          ластовицей. Её шили из белой, серой, синей ткани и украшали вышивкой.</a:t>
            </a:r>
          </a:p>
          <a:p>
            <a:pPr marL="0" indent="26352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 порты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тёмной ткани.</a:t>
            </a:r>
          </a:p>
          <a:p>
            <a:pPr marL="0" indent="26352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основной элемент одежды.</a:t>
            </a:r>
          </a:p>
          <a:p>
            <a:pPr marL="0" indent="26352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Головной убор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шапка из сукна или войлока, меховая шапка, картуз.</a:t>
            </a:r>
          </a:p>
        </p:txBody>
      </p:sp>
      <p:pic>
        <p:nvPicPr>
          <p:cNvPr id="22532" name="Picture 6" descr="Scan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5" y="0"/>
            <a:ext cx="2571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пояс мужской празднич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14493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slushatel-4-6\Мои документы\ZubilinaAS\АННА\Рубах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</a:blip>
          <a:srcRect/>
          <a:stretch>
            <a:fillRect/>
          </a:stretch>
        </p:blipFill>
        <p:spPr bwMode="auto">
          <a:xfrm>
            <a:off x="5429256" y="3352533"/>
            <a:ext cx="2071702" cy="35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лена 01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42910" y="4000504"/>
            <a:ext cx="13573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43" name="Picture 3" descr="C:\Documents and Settings\Пользователь\Рабочий стол\учитель года-2010\урок\16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5786" y="1000108"/>
            <a:ext cx="7772400" cy="397512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kumimoji="0" lang="ru-RU" sz="6600" b="1" i="0" u="none" strike="noStrike" kern="1200" spc="5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ема урока: 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spc="5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народный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600" b="1" i="0" u="none" strike="noStrike" kern="1200" spc="50" normalizeH="0" baseline="0" noProof="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остюм</a:t>
            </a:r>
            <a:endParaRPr kumimoji="0" lang="ru-RU" sz="6600" b="1" i="0" u="none" strike="noStrike" kern="1200" spc="50" normalizeH="0" baseline="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spc="50" normalizeH="0" baseline="0" noProof="0" dirty="0" smtClean="0">
              <a:ln w="11430"/>
              <a:solidFill>
                <a:srgbClr val="091EE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22920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«Древние корни народного искусства»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урок формирование умений и навыков.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Обувь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972050" cy="2686050"/>
          </a:xfrm>
        </p:spPr>
        <p:txBody>
          <a:bodyPr>
            <a:normAutofit/>
          </a:bodyPr>
          <a:lstStyle/>
          <a:p>
            <a:pPr marL="0" indent="263525" eaLnBrk="1" hangingPunct="1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обувь изготовлялась, как правило, из бересты, кожи меха. В лаптях из бересты работали на сенокосе, носили на болоте. Также носили женщины туфли в виде галош из кожи. </a:t>
            </a:r>
          </a:p>
          <a:p>
            <a:pPr eaLnBrk="1" hangingPunct="1"/>
            <a:endParaRPr lang="ru-RU" b="1" dirty="0" smtClean="0">
              <a:solidFill>
                <a:srgbClr val="091EE1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28813"/>
            <a:ext cx="32639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Практическая 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Ввести  учащихся в красочный мир народного костюма на примере северорусского сарафанного комплекса и южнорусского поневного комплекса.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330824" cy="37862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мы проверим, как вы запомнили названия и характерные особенности частей русского костюма. Определить составные части костюма.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(составные части костюма).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172272" cy="37862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Учащимся предлагается посмотреть материал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северорусского сарафанного комплекса и южнорусского поневного комплекса  и по ходу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указывать те составные части одежды, о которых только что говорилось.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Женский костюм юж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928670"/>
            <a:ext cx="3500462" cy="55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Женский понёвный комплекс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034" y="872374"/>
            <a:ext cx="3147826" cy="56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42852"/>
            <a:ext cx="82153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Южнорусский понёвный комплекс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928938" y="5214938"/>
            <a:ext cx="928687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071688" y="3571875"/>
            <a:ext cx="1643062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000375" y="2143125"/>
            <a:ext cx="785813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571750" y="1143000"/>
            <a:ext cx="1143000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2928938" y="6000750"/>
            <a:ext cx="1214437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8" y="1000125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91EE1"/>
                </a:solidFill>
              </a:rPr>
              <a:t>Головной убор - сорока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2000250"/>
            <a:ext cx="1071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91EE1"/>
                </a:solidFill>
              </a:rPr>
              <a:t>Вышитая рубаха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3500438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</a:rPr>
              <a:t>Передник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0" y="5143500"/>
            <a:ext cx="1000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91EE1"/>
                </a:solidFill>
              </a:rPr>
              <a:t>Понёва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5" y="5929313"/>
            <a:ext cx="928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91EE1"/>
                </a:solidFill>
              </a:rPr>
              <a:t>Лапти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5357818" y="1214422"/>
            <a:ext cx="1357312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000625" y="2286000"/>
            <a:ext cx="1500188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143500" y="4286250"/>
            <a:ext cx="1785938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лево 21"/>
          <p:cNvSpPr/>
          <p:nvPr/>
        </p:nvSpPr>
        <p:spPr>
          <a:xfrm>
            <a:off x="2357438" y="2857500"/>
            <a:ext cx="1428750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929188" y="5286375"/>
            <a:ext cx="1500187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000625" y="6000750"/>
            <a:ext cx="1571625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71938" y="4143375"/>
            <a:ext cx="1214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</a:rPr>
              <a:t>Занавеска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6188" y="2786063"/>
            <a:ext cx="1320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</a:rPr>
              <a:t>Пояс (кушак)</a:t>
            </a:r>
          </a:p>
        </p:txBody>
      </p:sp>
      <p:sp>
        <p:nvSpPr>
          <p:cNvPr id="18455" name="Номер слайда 27"/>
          <p:cNvSpPr>
            <a:spLocks noGrp="1"/>
          </p:cNvSpPr>
          <p:nvPr>
            <p:ph type="sldNum" sz="quarter" idx="12"/>
          </p:nvPr>
        </p:nvSpPr>
        <p:spPr bwMode="auto">
          <a:xfrm>
            <a:off x="8672513" y="6499225"/>
            <a:ext cx="471487" cy="3587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4D31E92-0236-4684-912D-E04C72CDDD19}" type="slidenum">
              <a:rPr lang="ru-RU" sz="1800" b="1" smtClean="0">
                <a:solidFill>
                  <a:srgbClr val="003399"/>
                </a:solidFill>
              </a:rPr>
              <a:pPr/>
              <a:t>22</a:t>
            </a:fld>
            <a:endParaRPr lang="ru-RU" b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рафанный комплек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821512"/>
            <a:ext cx="3738590" cy="560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раздничный девичий наря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857231"/>
            <a:ext cx="3303461" cy="55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Северорусский сарафанный комплекс</a:t>
            </a:r>
          </a:p>
        </p:txBody>
      </p:sp>
      <p:sp>
        <p:nvSpPr>
          <p:cNvPr id="7" name="Стрелка вправо 6"/>
          <p:cNvSpPr/>
          <p:nvPr/>
        </p:nvSpPr>
        <p:spPr>
          <a:xfrm rot="414853">
            <a:off x="5075238" y="1287463"/>
            <a:ext cx="1214437" cy="138112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15090">
            <a:off x="5003800" y="1989138"/>
            <a:ext cx="1143000" cy="158750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500693" y="2643189"/>
            <a:ext cx="1214431" cy="142870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622682">
            <a:off x="5289550" y="3887788"/>
            <a:ext cx="1143000" cy="14287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2414999">
            <a:off x="4840288" y="5721350"/>
            <a:ext cx="1187450" cy="161925"/>
          </a:xfrm>
          <a:prstGeom prst="righ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2214563" y="1143000"/>
            <a:ext cx="1500187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623368">
            <a:off x="2138363" y="2878138"/>
            <a:ext cx="1817687" cy="119062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2428875" y="3714750"/>
            <a:ext cx="1571625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20634948">
            <a:off x="2560638" y="5929313"/>
            <a:ext cx="1571625" cy="142875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5" y="928688"/>
            <a:ext cx="1071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Кокошник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50" y="928688"/>
            <a:ext cx="1000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</a:rPr>
              <a:t>Венец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3375" y="1785938"/>
            <a:ext cx="928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Рубаха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7688" y="2500313"/>
            <a:ext cx="1071562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Душегрея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500" y="2928938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Епанечка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1938" y="3643313"/>
            <a:ext cx="1071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Сарафан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1938" y="5143500"/>
            <a:ext cx="1071562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Сапожки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4813" y="5572125"/>
            <a:ext cx="857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91EE1"/>
                </a:solidFill>
                <a:latin typeface="Arial" pitchFamily="34" charset="0"/>
                <a:cs typeface="Arial" pitchFamily="34" charset="0"/>
              </a:rPr>
              <a:t>Лапти</a:t>
            </a:r>
          </a:p>
        </p:txBody>
      </p:sp>
      <p:sp>
        <p:nvSpPr>
          <p:cNvPr id="19478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8529638" y="6499225"/>
            <a:ext cx="614362" cy="3587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EE45F62-F18E-4D3A-94FB-1514BA0B8B7F}" type="slidenum">
              <a:rPr lang="ru-RU" sz="1800" b="1" smtClean="0">
                <a:solidFill>
                  <a:srgbClr val="003399"/>
                </a:solidFill>
              </a:rPr>
              <a:pPr/>
              <a:t>23</a:t>
            </a:fld>
            <a:endParaRPr lang="ru-RU" sz="1800" b="1" smtClean="0">
              <a:solidFill>
                <a:srgbClr val="003399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20899855">
            <a:off x="2499244" y="2007600"/>
            <a:ext cx="1500187" cy="142876"/>
          </a:xfrm>
          <a:prstGeom prst="leftArrow">
            <a:avLst/>
          </a:prstGeom>
          <a:solidFill>
            <a:srgbClr val="091EE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8892480" cy="86409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VI.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способов работы.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воображение, художественный вкус и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чувство цвета, ритма;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22326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вам предстоит нарисовать людей в русских народных костюмах, применяя все полученные на уроке знания. По шаблону, обвести фигуру человека, дорисовать внутри карандашом костюм и выполнить рисунок в цвете.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А к украшению костюма постарайтесь подойти творчески, проявляйте фантазию, импровизируйте. (шаблоны).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Контролирует соблюдение правил безопасности.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2232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Выполняют практическое   задание.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необходимости консультируются с учителем. обращаются  источникам информации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4184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работ, подведение итогов урока.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3672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защиту  творческих работ (самооценка учащихся).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необходимости задаются наводящие вопросы.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427984" y="2204864"/>
            <a:ext cx="4258816" cy="33672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Защита творческой 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(план)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268761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Задача: Оценить результаты собственной деятельности, по средствам защиты творческой работы.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5"/>
            <a:ext cx="8064896" cy="2664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Кроссворд </a:t>
            </a:r>
            <a:br>
              <a:rPr lang="ru-RU" sz="3200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200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«Русский народный костюм»</a:t>
            </a:r>
            <a:br>
              <a:rPr lang="ru-RU" sz="3200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6" y="548681"/>
            <a:ext cx="7847780" cy="115212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Рефлексия.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8992" y="928671"/>
          <a:ext cx="5498551" cy="372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17"/>
                <a:gridCol w="339330"/>
                <a:gridCol w="351392"/>
                <a:gridCol w="351392"/>
                <a:gridCol w="398619"/>
                <a:gridCol w="357190"/>
                <a:gridCol w="285752"/>
                <a:gridCol w="357190"/>
                <a:gridCol w="295950"/>
                <a:gridCol w="345217"/>
                <a:gridCol w="345217"/>
                <a:gridCol w="345217"/>
                <a:gridCol w="345217"/>
                <a:gridCol w="345217"/>
                <a:gridCol w="345217"/>
                <a:gridCol w="345217"/>
              </a:tblGrid>
              <a:tr h="401303"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О</a:t>
                      </a:r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Я</a:t>
                      </a:r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3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7072330" y="1000108"/>
            <a:ext cx="142875" cy="21431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643702" y="1500174"/>
            <a:ext cx="285750" cy="1428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Кроссворд «Русский народный костюм»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3500438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91EE1"/>
                </a:solidFill>
              </a:rPr>
              <a:t>По горизонтали:</a:t>
            </a:r>
          </a:p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1. Деталь </a:t>
            </a:r>
            <a:r>
              <a:rPr lang="ru-RU" sz="1400" b="1" dirty="0">
                <a:solidFill>
                  <a:srgbClr val="091EE1"/>
                </a:solidFill>
              </a:rPr>
              <a:t>одежды, которая служила оберегом. </a:t>
            </a:r>
            <a:endParaRPr lang="ru-RU" sz="1400" b="1" dirty="0" smtClean="0">
              <a:solidFill>
                <a:srgbClr val="091EE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57760"/>
            <a:ext cx="5500688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91EE1"/>
                </a:solidFill>
              </a:rPr>
              <a:t>По вертикали:</a:t>
            </a:r>
          </a:p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1. Старинный </a:t>
            </a:r>
            <a:r>
              <a:rPr lang="ru-RU" sz="1400" b="1" dirty="0">
                <a:solidFill>
                  <a:srgbClr val="091EE1"/>
                </a:solidFill>
              </a:rPr>
              <a:t>женский головной убор – шапочка в форме рогов или лопатки</a:t>
            </a:r>
            <a:r>
              <a:rPr lang="ru-RU" sz="1400" b="1" dirty="0" smtClean="0">
                <a:solidFill>
                  <a:srgbClr val="091EE1"/>
                </a:solidFill>
              </a:rPr>
              <a:t>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pic>
        <p:nvPicPr>
          <p:cNvPr id="11" name="Рисунок 10" descr="Женский понёвный компл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3571876"/>
            <a:ext cx="2051688" cy="3071834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Рисунок 11" descr="Праздничный девичий наря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1571612"/>
            <a:ext cx="857256" cy="1642932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6637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86750" y="6429375"/>
            <a:ext cx="714375" cy="2873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EC712C-326B-4C35-8129-5B476DE53908}" type="slidenum">
              <a:rPr lang="ru-RU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z="1800" b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43050"/>
            <a:ext cx="35004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2. Старинная </a:t>
            </a:r>
            <a:r>
              <a:rPr lang="ru-RU" sz="1400" b="1" dirty="0">
                <a:solidFill>
                  <a:srgbClr val="091EE1"/>
                </a:solidFill>
              </a:rPr>
              <a:t>мужская и женская одежда из домотканого холста, украшенная вышивкой</a:t>
            </a:r>
            <a:r>
              <a:rPr lang="ru-RU" sz="1400" b="1" dirty="0" smtClean="0">
                <a:solidFill>
                  <a:srgbClr val="091EE1"/>
                </a:solidFill>
              </a:rPr>
              <a:t>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357430"/>
            <a:ext cx="3500438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3. Женский </a:t>
            </a:r>
            <a:r>
              <a:rPr lang="ru-RU" sz="1400" b="1" dirty="0">
                <a:solidFill>
                  <a:srgbClr val="091EE1"/>
                </a:solidFill>
              </a:rPr>
              <a:t>головной убор в виде высокой короны с скруглённым или заострённым верхом,  украшенный драгоценными камнями</a:t>
            </a:r>
            <a:r>
              <a:rPr lang="ru-RU" sz="1400" b="1" dirty="0" smtClean="0">
                <a:solidFill>
                  <a:srgbClr val="091EE1"/>
                </a:solidFill>
              </a:rPr>
              <a:t>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35004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4. Род женской юбки из двух полотнищ, не сшитой по бокам, украшенной тканым или вышитым узором.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357694"/>
            <a:ext cx="35004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5. Старинная обувь, сплетённая из коры дерева.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55006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2. Старинная </a:t>
            </a:r>
            <a:r>
              <a:rPr lang="ru-RU" sz="1400" b="1" dirty="0">
                <a:solidFill>
                  <a:srgbClr val="091EE1"/>
                </a:solidFill>
              </a:rPr>
              <a:t>женская одежда, кроившаяся из клиньев, на лямках из холстяной или парчовой ткани</a:t>
            </a:r>
            <a:r>
              <a:rPr lang="ru-RU" sz="1400" b="1" dirty="0" smtClean="0">
                <a:solidFill>
                  <a:srgbClr val="091EE1"/>
                </a:solidFill>
              </a:rPr>
              <a:t>.</a:t>
            </a:r>
            <a:endParaRPr lang="ru-RU" sz="1400" b="1" dirty="0">
              <a:solidFill>
                <a:srgbClr val="091EE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143644"/>
            <a:ext cx="5500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b="1" dirty="0" smtClean="0">
                <a:solidFill>
                  <a:srgbClr val="091EE1"/>
                </a:solidFill>
              </a:rPr>
              <a:t>3. Название изображения птицы в народной вышивке.</a:t>
            </a:r>
            <a:endParaRPr lang="ru-RU" sz="1400" b="1" dirty="0">
              <a:solidFill>
                <a:srgbClr val="091EE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68288"/>
            <a:ext cx="8858250" cy="1398587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340769"/>
            <a:ext cx="8496944" cy="52314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Овладение социокультурной  компетенцией: знаниями особенностей русского народного костюма, умениями  различать эти особенности; пониманием народного мироощущения.</a:t>
            </a:r>
          </a:p>
          <a:p>
            <a:pPr>
              <a:buNone/>
            </a:pPr>
            <a:r>
              <a:rPr lang="ru-RU" sz="63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3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9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>       1</a:t>
            </a:r>
            <a:r>
              <a:rPr lang="ru-RU" sz="3400" dirty="0" smtClean="0"/>
              <a:t>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Формировать художественные приемы рисования по мотивам декора народного костюма при решении задач на вариацию и импровизацию;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2. Развивать творческое воображение, художественный вкус и 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чувство цвета, ритма;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3. Воспитывать интерес к русской истории, культуре, быту; чувство национального достоинства; любовь к своему народу, стране;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4.Ввести  учащихся в красочный мир народного костюма на примере северорусского сарафанного комплекса и южнорусского поневного комплекса;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5.Ввести в активный словарь учащихся термины: сарафан, рубаха, душегрейка, головные уборы (венец, кокошник).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Методы и формы.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Практическая работа;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Сравнение и обобщение;</a:t>
            </a:r>
          </a:p>
          <a:p>
            <a:r>
              <a:rPr lang="ru-RU" sz="2600" dirty="0" smtClean="0"/>
              <a:t>Объяснительно - иллюстративный метод;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 «ИНСЕРТ».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фронтальная, индивидуальная.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урока: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.Организационный момент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Воспитывать интерес к русской истории, культуре, быту; чувство национального достоинства; любовь к своему народу, стране; 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1512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Создает эмоциональный настрой на учебную деятельность, используя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музыкальное сопровождение  -песню Александра Варламова «Красный сарафан»., стихотворение.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2420888"/>
            <a:ext cx="4186808" cy="3705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Стадия эстетического удовольствия , понимания- восприятия материала.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Определяют тему урока.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611560" y="2204864"/>
            <a:ext cx="4174754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572000" y="2060848"/>
            <a:ext cx="41148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5618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целеполагания.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урока: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Овладеть художественными приемами рисования по мотивам декора народного костюма, используя различные вариации и собственную способность импровизировать.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3672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Читают текст и расставляют  условные знаки согласно  методу «ИНСЕРТ».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4392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решения нашей задачи мы поработаем с текстом;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Понимание  текста при помощи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метода «ИНСЕРТ»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«метод ИНСЕРТ»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уроку «Русский народный костюм»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«ИНСЕРТ»- прием маркировки текста -интерактивная система заметок для эффективного чтения и размышления.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«галочка»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)-отметьте в тексте уже известную вам информацию;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«плюс» (+)-отметьте новую информацию;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«минус» (-)-отмечается то , что идет в разрез имеющимися у вас представлениями, то, о чем вы думали иначе;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«вопрос» (?)- отмечается то ,что осталось непонятным и требует дополнительного изучения и понимания;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 «восклицательный знак» (!)- отмечается то , что вызвало интерес и желание узнать об этом больше.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Далее «Текст»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69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«Текст»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340768"/>
            <a:ext cx="8248708" cy="4945753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Понева-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 шерстяной юбки с разрезом (несшитой) спереди или сбоку, в более совершенном виде —  со вставкой в разрез куска иной ткани, например холщовой гладкой или с орнаментом.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Рубаха-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древняя и важная часть крестьянского костюма. Рубаха как встречала человека на пороге в этот мир, сопровождая всю его жизнь, так и на пути в мир иной человек тоже был облачен в рубаху.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Сарафан-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одевался поверх рубахи, спереди разрез, многочисленные складки. Цвет: бордо, синий, коричневый, красный. Переднюю часть сарафана украшали дорогим шитьём, а также пуговицами – медными, оловянными, серебряными.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Душегрея-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летней женской одежды. Конструктивной их особенностью были рукава, цельнокроеные с верхней частью спинки, и наличие отложного воротника.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Холодник-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Короткая одежда, конструктивно похожая на душегрею, изготавливалась из холста, сукна и также служила верхней женской летней одеждой.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Епанечка-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разновидностей душегреи, даже холодника: короткая, на узких лямках, древнейший тип безрукавки. Она облегала спину и грудь, застегивалась спереди на крючок, сзади собиралась складками. 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Сообщение нового материала.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079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учителя и учащихся –  беседа.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теперь мы обратимся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презентации,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чтобы разрешить возникшие вопросы.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079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учителя и учащихся -  беседа.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2474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Ввести  активный словарь учащихся термины: сарафан, рубаха, душегрейка, холодник, епанечка, головные уборы (венец, кокошник).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CC"/>
            </a:gs>
            <a:gs pos="50000">
              <a:srgbClr val="F0E988">
                <a:alpha val="99001"/>
              </a:srgbClr>
            </a:gs>
            <a:gs pos="100000">
              <a:srgbClr val="FFFFCC"/>
            </a:gs>
          </a:gsLst>
          <a:lin ang="18900000" scaled="1"/>
        </a:gra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CC"/>
            </a:gs>
            <a:gs pos="50000">
              <a:srgbClr val="F0E988">
                <a:alpha val="99001"/>
              </a:srgbClr>
            </a:gs>
            <a:gs pos="100000">
              <a:srgbClr val="FFFFCC"/>
            </a:gs>
          </a:gsLst>
          <a:lin ang="18900000" scaled="1"/>
        </a:gra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05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1532</TotalTime>
  <Words>1610</Words>
  <Application>Microsoft Office PowerPoint</Application>
  <PresentationFormat>Экран (4:3)</PresentationFormat>
  <Paragraphs>234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Тема1</vt:lpstr>
      <vt:lpstr>Трава</vt:lpstr>
      <vt:lpstr>Тема05</vt:lpstr>
      <vt:lpstr> </vt:lpstr>
      <vt:lpstr>Слайд 2</vt:lpstr>
      <vt:lpstr>     Цель урока:</vt:lpstr>
      <vt:lpstr>Методы и формы.</vt:lpstr>
      <vt:lpstr>  Ход урока:  I.Организационный момент Задача: Воспитывать интерес к русской истории, культуре, быту; чувство национального достоинства; любовь к своему народу, стране;  </vt:lpstr>
      <vt:lpstr>II. Этап целеполагания.  Задача урока: Овладеть художественными приемами рисования по мотивам декора народного костюма, используя различные вариации и собственную способность импровизировать.  </vt:lpstr>
      <vt:lpstr>«метод ИНСЕРТ» к уроку «Русский народный костюм»</vt:lpstr>
      <vt:lpstr> «Текст» </vt:lpstr>
      <vt:lpstr>III. Сообщение нового материала. </vt:lpstr>
      <vt:lpstr>Слайд 10</vt:lpstr>
      <vt:lpstr>Слайд 11</vt:lpstr>
      <vt:lpstr>Сарафан</vt:lpstr>
      <vt:lpstr>Слайд 13</vt:lpstr>
      <vt:lpstr>Слайд 14</vt:lpstr>
      <vt:lpstr>Слайд 15</vt:lpstr>
      <vt:lpstr>Головной убор</vt:lpstr>
      <vt:lpstr>Слайд 17</vt:lpstr>
      <vt:lpstr>Слайд 18</vt:lpstr>
      <vt:lpstr>Мужской костюм</vt:lpstr>
      <vt:lpstr>Обувь</vt:lpstr>
      <vt:lpstr>IV. Практическая работа  Задача: Ввести  учащихся в красочный мир народного костюма на примере северорусского сарафанного комплекса и южнорусского поневного комплекса.  </vt:lpstr>
      <vt:lpstr>Слайд 22</vt:lpstr>
      <vt:lpstr>Слайд 23</vt:lpstr>
      <vt:lpstr>VI. Объяснение способов работы. Задача: Развивать творческое воображение, художественный вкус и         чувство цвета, ритма;  </vt:lpstr>
      <vt:lpstr>VII. Анализ работ, подведение итогов урока. </vt:lpstr>
      <vt:lpstr> Кроссворд  «Русский народный костюм»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праздничная одежда.</dc:title>
  <dc:creator>Исакова</dc:creator>
  <cp:lastModifiedBy>нет</cp:lastModifiedBy>
  <cp:revision>183</cp:revision>
  <dcterms:created xsi:type="dcterms:W3CDTF">2005-10-24T18:03:46Z</dcterms:created>
  <dcterms:modified xsi:type="dcterms:W3CDTF">2013-01-10T15:17:18Z</dcterms:modified>
</cp:coreProperties>
</file>