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417079" y="333375"/>
            <a:ext cx="65384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МОУ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« Основная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общеобразовательная школа»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.Высокиничи Жуковского района 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</a:rPr>
              <a:t>Калужской области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547664" y="2348880"/>
            <a:ext cx="62166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FF3300"/>
                </a:solidFill>
                <a:latin typeface="Times New Roman" pitchFamily="18" charset="0"/>
              </a:rPr>
              <a:t>ПАСТЕЛЬ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813" y="5214938"/>
            <a:ext cx="5572125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Томаш Оксана Васильевна</a:t>
            </a:r>
          </a:p>
          <a:p>
            <a:pPr>
              <a:defRPr/>
            </a:pP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5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1E02C0-6642-4006-88C6-03978363848D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03648" y="3933056"/>
            <a:ext cx="6819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Материалы и инструменты. Техника пастельной живописи.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9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827584" y="620688"/>
            <a:ext cx="2273300" cy="4310063"/>
          </a:xfrm>
          <a:prstGeom prst="rect">
            <a:avLst/>
          </a:prstGeom>
          <a:solidFill>
            <a:srgbClr val="800000"/>
          </a:solidFill>
          <a:ln w="317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6387" name="Picture 5" descr="9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804248" y="476672"/>
            <a:ext cx="1895475" cy="5102225"/>
          </a:xfrm>
          <a:prstGeom prst="rect">
            <a:avLst/>
          </a:prstGeom>
          <a:solidFill>
            <a:srgbClr val="800000"/>
          </a:solidFill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429000" y="285750"/>
            <a:ext cx="2451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</a:rPr>
              <a:t>Подчистка</a:t>
            </a:r>
            <a:r>
              <a:rPr lang="ru-RU" sz="3200" b="1" dirty="0">
                <a:solidFill>
                  <a:srgbClr val="660033"/>
                </a:solidFill>
              </a:rPr>
              <a:t>.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95536" y="5085184"/>
            <a:ext cx="6286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Чтобы выполнить подчистку прежде всего нужно протереть тряпочкой или ватой корректируемый  участок, чтобы снять излишки пигмента.</a:t>
            </a:r>
          </a:p>
        </p:txBody>
      </p:sp>
      <p:sp>
        <p:nvSpPr>
          <p:cNvPr id="163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C8DBB8-CFBD-4EE8-96CB-198D7D03A85A}" type="slidenum">
              <a:rPr lang="ru-RU" smtClean="0"/>
              <a:pPr/>
              <a:t>10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1103201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054" t="5145" r="7762" b="2258"/>
          <a:stretch>
            <a:fillRect/>
          </a:stretch>
        </p:blipFill>
        <p:spPr bwMode="auto">
          <a:xfrm>
            <a:off x="285720" y="1643050"/>
            <a:ext cx="4929222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785938" y="642938"/>
            <a:ext cx="2208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</a:rPr>
              <a:t>Гризайль.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364088" y="174952"/>
            <a:ext cx="3571875" cy="668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Гризайль – рисунок с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передачей светотеневых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соотношений различными тонами одного цвета. Иногда гризайль включает оттенки близких, гармонирующих с основной тональностью цветов и даже достигает настоящей хроматической полноты.</a:t>
            </a:r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292C0-863D-4BA1-862A-A1C9752CF23D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11032010_00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21698" t="28684" r="21698" b="23508"/>
          <a:stretch>
            <a:fillRect/>
          </a:stretch>
        </p:blipFill>
        <p:spPr bwMode="auto">
          <a:xfrm>
            <a:off x="357158" y="1142984"/>
            <a:ext cx="5143536" cy="478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071688" y="357188"/>
            <a:ext cx="5222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</a:rPr>
              <a:t>Подцвеченная гризайль.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572125" y="1268760"/>
            <a:ext cx="35718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На практике рисунок 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гризайль и цвет тесно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взаимосвязаны. Этот рисунок  </a:t>
            </a:r>
            <a:r>
              <a:rPr lang="ru-RU" sz="2400" b="1" dirty="0">
                <a:solidFill>
                  <a:srgbClr val="FF0000"/>
                </a:solidFill>
              </a:rPr>
              <a:t>Жоана Марти </a:t>
            </a:r>
            <a:r>
              <a:rPr lang="ru-RU" sz="2400" b="1" dirty="0">
                <a:solidFill>
                  <a:srgbClr val="C00000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образец перехода к цвету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от простого рисунка и гризайли</a:t>
            </a:r>
            <a:r>
              <a:rPr lang="ru-RU" dirty="0"/>
              <a:t>.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85579-1F37-443E-B345-2AD8C30C5B90}" type="slidenum">
              <a:rPr lang="ru-RU" smtClean="0"/>
              <a:pPr/>
              <a:t>12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643042" y="357166"/>
            <a:ext cx="5929313" cy="3929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23528" y="4286250"/>
            <a:ext cx="86728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3300"/>
                </a:solidFill>
              </a:rPr>
              <a:t>Рамон Санвисенс. Пейзаж. </a:t>
            </a:r>
            <a:r>
              <a:rPr lang="ru-RU" sz="2400" b="1" dirty="0">
                <a:solidFill>
                  <a:srgbClr val="C00000"/>
                </a:solidFill>
              </a:rPr>
              <a:t>Частная коллекция.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Картина представляет собой яркий пример того, как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посредством выразительных контрастов  можно верно передать натуру без воспроизведения  ее реального колорита.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DBAD8-F533-40F5-8949-963A094A2C9F}" type="slidenum">
              <a:rPr lang="ru-RU" smtClean="0"/>
              <a:pPr/>
              <a:t>13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85720" y="500042"/>
            <a:ext cx="4429125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932040" y="332656"/>
            <a:ext cx="3565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</a:rPr>
              <a:t>Цветовая гамма.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 flipH="1">
            <a:off x="4932040" y="1124744"/>
            <a:ext cx="3454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3300"/>
                </a:solidFill>
              </a:rPr>
              <a:t>Жоан </a:t>
            </a:r>
            <a:r>
              <a:rPr lang="ru-RU" sz="2400" b="1" dirty="0">
                <a:solidFill>
                  <a:srgbClr val="FF3300"/>
                </a:solidFill>
              </a:rPr>
              <a:t>Разет.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3300"/>
                </a:solidFill>
              </a:rPr>
              <a:t>Интерьер</a:t>
            </a:r>
            <a:r>
              <a:rPr lang="ru-RU" sz="2400" b="1" dirty="0">
                <a:solidFill>
                  <a:srgbClr val="C00000"/>
                </a:solidFill>
              </a:rPr>
              <a:t>. Частная коллекция. Работа выполнена в светлых тонах, тяготеющих к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Холодной гамме и великолепно доминирующих друг с другом. </a:t>
            </a:r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080877-9188-4721-A473-AB291FDDCA8F}" type="slidenum">
              <a:rPr lang="ru-RU" smtClean="0"/>
              <a:pPr/>
              <a:t>14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39750" y="476250"/>
            <a:ext cx="3532188" cy="6053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355976" y="0"/>
            <a:ext cx="4500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</a:rPr>
              <a:t>Эдгар Дега – </a:t>
            </a:r>
          </a:p>
          <a:p>
            <a:r>
              <a:rPr lang="ru-RU" sz="3200" b="1" dirty="0">
                <a:solidFill>
                  <a:srgbClr val="FF0066"/>
                </a:solidFill>
              </a:rPr>
              <a:t>мастер пастельной живописи. 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267409" y="1484784"/>
            <a:ext cx="4876591" cy="502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3300"/>
                </a:solidFill>
              </a:rPr>
              <a:t>Танцовщица на сцене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FF3300"/>
                </a:solidFill>
              </a:rPr>
              <a:t> (Зеленая танцовщица).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Коллекция Тиссен- Борнемиса,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Мадрид, Испания.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Игра цвета и света создается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энергичными мазками и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пятнами (этой технике подражали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впоследствии многие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 пастелисты </a:t>
            </a:r>
            <a:r>
              <a:rPr lang="en-US" sz="2400" b="1" dirty="0">
                <a:solidFill>
                  <a:srgbClr val="C00000"/>
                </a:solidFill>
              </a:rPr>
              <a:t>X</a:t>
            </a:r>
            <a:r>
              <a:rPr lang="ru-RU" sz="2400" b="1" dirty="0">
                <a:solidFill>
                  <a:srgbClr val="C00000"/>
                </a:solidFill>
              </a:rPr>
              <a:t>Х века.</a:t>
            </a:r>
          </a:p>
        </p:txBody>
      </p:sp>
      <p:sp>
        <p:nvSpPr>
          <p:cNvPr id="2150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2D4C00-80B8-4589-804F-343E3152B015}" type="slidenum">
              <a:rPr lang="ru-RU" smtClean="0"/>
              <a:pPr/>
              <a:t>15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071813" y="1000125"/>
            <a:ext cx="2654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</a:rPr>
              <a:t>Литература.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857250" y="1714500"/>
            <a:ext cx="74295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</a:rPr>
              <a:t>Школа рисования. Пастель. Подробный практический курс. М.:ООО «ТД «Издательство Мир книги»,2006.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z="2800" b="1" dirty="0">
                <a:solidFill>
                  <a:srgbClr val="C00000"/>
                </a:solidFill>
              </a:rPr>
              <a:t>Школа рисования. Графика. Подробный практический курс. М.:ООО «ТД «Издательство Мир книги»,2006.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FFCACD-2722-4797-BEEB-F2F495361639}" type="slidenum">
              <a:rPr lang="ru-RU" smtClean="0"/>
              <a:pPr/>
              <a:t>16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500063" y="928688"/>
            <a:ext cx="828675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Пастель, первоначально вспомогательная,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 со временем стала одной из самих излюбленных  техник величайших европейских художников.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Она получила распространение с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XVII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 века,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достигла своего апогея в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 XIX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 веке, а ныне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превратилась в одно из основных средств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художественного  выражения.</a:t>
            </a:r>
          </a:p>
        </p:txBody>
      </p:sp>
      <p:sp>
        <p:nvSpPr>
          <p:cNvPr id="307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39F249-7267-4F10-B9ED-844E854BCC00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Материалы для пастельной живописи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Пастель - мягкая, твердая, карандаши;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Цветная бумага- среднезернистая, бумага ручной работы, «Кансон» средней шероховатости, толстая бумага;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 Вспомогательные материалы: ластики, растушка, кнопки и зажимы, канцелярский нож, хлопчатобумажная тряпочка, фиксатив-аэрозоль.</a:t>
            </a: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D1EC41-D1A7-4072-BD1F-2082C15C3F42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143000"/>
            <a:ext cx="5543550" cy="3959225"/>
          </a:xfrm>
          <a:prstGeom prst="rect">
            <a:avLst/>
          </a:prstGeom>
          <a:solidFill>
            <a:srgbClr val="0000FF"/>
          </a:solidFill>
          <a:ln w="412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000375" y="357188"/>
            <a:ext cx="3217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</a:rPr>
              <a:t>Виды пастели</a:t>
            </a:r>
            <a:r>
              <a:rPr lang="ru-RU" sz="3200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071563" y="5429250"/>
            <a:ext cx="70231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Из всех живописных техник пастель отличается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наибольшей чистотой цвета, свежестью и простотой.</a:t>
            </a:r>
          </a:p>
        </p:txBody>
      </p:sp>
      <p:sp>
        <p:nvSpPr>
          <p:cNvPr id="1024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AFE9C1-C9CB-4113-AC91-64DB70919A66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3230562" cy="61372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4071938" y="1785938"/>
            <a:ext cx="4585679" cy="39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Такой набор избавит художника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от  необходимости постоянно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смешивать цвета,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в то же время оставляя ему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возможность  получать более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светлые оттенки с помощью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белого пигмента</a:t>
            </a:r>
            <a:r>
              <a:rPr lang="ru-RU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ACD71D-2F34-4F5B-9354-D3EC24349AA7}" type="slidenum">
              <a:rPr lang="ru-RU" smtClean="0"/>
              <a:pPr/>
              <a:t>5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8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84213" y="1196975"/>
            <a:ext cx="6858000" cy="3906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4000500" y="428625"/>
            <a:ext cx="1735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66"/>
                </a:solidFill>
              </a:rPr>
              <a:t>Бумага.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714375" y="5214938"/>
            <a:ext cx="7323138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C6600"/>
                </a:solidFill>
              </a:rPr>
              <a:t>Бумага фирмы «Кансон».  Широкий ассортимент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3300"/>
                </a:solidFill>
              </a:rPr>
              <a:t>цветной бумаги </a:t>
            </a:r>
            <a:r>
              <a:rPr lang="ru-RU" sz="2000" b="1" dirty="0">
                <a:solidFill>
                  <a:srgbClr val="CC6600"/>
                </a:solidFill>
              </a:rPr>
              <a:t>для пастельной живописи, как чистых,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C6600"/>
                </a:solidFill>
              </a:rPr>
              <a:t>так и промежуточных тонов.</a:t>
            </a:r>
          </a:p>
        </p:txBody>
      </p:sp>
      <p:sp>
        <p:nvSpPr>
          <p:cNvPr id="12293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260514-FF7E-4AF6-A8D8-1B173139E65B}" type="slidenum">
              <a:rPr lang="ru-RU" smtClean="0"/>
              <a:pPr/>
              <a:t>6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ost-32975-1177742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114550"/>
            <a:ext cx="4645025" cy="4213225"/>
          </a:xfrm>
          <a:prstGeom prst="rect">
            <a:avLst/>
          </a:prstGeom>
          <a:solidFill>
            <a:srgbClr val="FF99CC"/>
          </a:solidFill>
          <a:ln w="41275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13315" name="Picture 5" descr="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71500"/>
            <a:ext cx="1995487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071688" y="500063"/>
            <a:ext cx="6438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</a:rPr>
              <a:t>Вспомогательные материалы.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500063" y="3000375"/>
            <a:ext cx="179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-Ластики.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28625" y="3286125"/>
            <a:ext cx="4143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- Кнопки и зажимы для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закрепления бумаги.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Веерообразная  кисть.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 Липкая лента.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 Канцелярский нож. 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</a:rPr>
              <a:t> Фиксатив-аэрозоль для закрепления пигмента.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428625" y="5429250"/>
            <a:ext cx="3960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-Хлопчатобумажная тряпочка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- растушка.</a:t>
            </a:r>
          </a:p>
        </p:txBody>
      </p:sp>
      <p:sp>
        <p:nvSpPr>
          <p:cNvPr id="13320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D6B7CE-641A-4C3B-A719-985E95F92A2B}" type="slidenum">
              <a:rPr lang="ru-RU" smtClean="0"/>
              <a:pPr/>
              <a:t>7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921551" y="357188"/>
            <a:ext cx="66563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66"/>
                </a:solidFill>
              </a:rPr>
              <a:t>Техника и процесс </a:t>
            </a:r>
          </a:p>
          <a:p>
            <a:pPr algn="ctr"/>
            <a:r>
              <a:rPr lang="ru-RU" sz="3200" b="1" dirty="0">
                <a:solidFill>
                  <a:srgbClr val="FF0066"/>
                </a:solidFill>
              </a:rPr>
              <a:t>                         пастельной  живописи.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57188" y="1857375"/>
            <a:ext cx="840898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3300"/>
                </a:solidFill>
              </a:rPr>
              <a:t>Растушевка</a:t>
            </a:r>
            <a:r>
              <a:rPr lang="ru-RU" sz="2000" b="1" dirty="0">
                <a:solidFill>
                  <a:srgbClr val="C00000"/>
                </a:solidFill>
              </a:rPr>
              <a:t>- художник проводит бруском по бумаге и растирает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оставленный след.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3300"/>
                </a:solidFill>
              </a:rPr>
              <a:t>Подчистка</a:t>
            </a:r>
            <a:r>
              <a:rPr lang="ru-RU" sz="2000" b="1" dirty="0">
                <a:solidFill>
                  <a:srgbClr val="C00000"/>
                </a:solidFill>
              </a:rPr>
              <a:t>-  протирают тряпочкой или ватой корректируемый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 участок , снимая излишки пигмента. Потом используют ластик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для окончательной подчистки.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Линии  - непрерывные и прерывистые, очень простые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или сложные. Но в любом случае основным является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 передача форм.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3300"/>
                </a:solidFill>
              </a:rPr>
              <a:t>Пятна</a:t>
            </a:r>
            <a:r>
              <a:rPr lang="ru-RU" sz="2000" b="1" dirty="0">
                <a:solidFill>
                  <a:srgbClr val="C00000"/>
                </a:solidFill>
              </a:rPr>
              <a:t> – это растушеванный пигмент, обычно служащий фоном.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144FC2-E521-4AFC-B3E5-3A8EC01815A3}" type="slidenum">
              <a:rPr lang="ru-RU" smtClean="0"/>
              <a:pPr/>
              <a:t>8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0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0063" y="1071563"/>
            <a:ext cx="4500562" cy="4500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357813" y="928688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66"/>
                </a:solidFill>
              </a:rPr>
              <a:t>Растушевка.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076057" y="1628800"/>
            <a:ext cx="38164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3300"/>
                </a:solidFill>
              </a:rPr>
              <a:t>Растушка</a:t>
            </a:r>
            <a:r>
              <a:rPr lang="ru-RU" sz="2400" b="1" dirty="0">
                <a:solidFill>
                  <a:srgbClr val="C00000"/>
                </a:solidFill>
              </a:rPr>
              <a:t> позволяет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распределять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 пигмент равномерно и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четко. Она служит для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растушевки небольших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пятен, а ее концом можно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накладывать мазки.</a:t>
            </a:r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A27017-1C42-4D3D-BD90-09B4265FEA19}" type="slidenum">
              <a:rPr lang="ru-RU" smtClean="0"/>
              <a:pPr/>
              <a:t>9</a:t>
            </a:fld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555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Материалы для пастельной живописи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Александор</dc:creator>
  <cp:lastModifiedBy>User</cp:lastModifiedBy>
  <cp:revision>2</cp:revision>
  <dcterms:created xsi:type="dcterms:W3CDTF">2012-10-28T14:59:17Z</dcterms:created>
  <dcterms:modified xsi:type="dcterms:W3CDTF">2012-10-28T15:12:58Z</dcterms:modified>
</cp:coreProperties>
</file>