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0D22D-D7C2-4BC1-B25F-7D1B9BD8F50D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B1E6D-A673-43A0-BEA7-28615572A3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38</a:t>
            </a:fld>
            <a:endParaRPr lang="ru-R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39</a:t>
            </a:fld>
            <a:endParaRPr lang="ru-R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40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41</a:t>
            </a:fld>
            <a:endParaRPr lang="ru-RU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42</a:t>
            </a:fld>
            <a:endParaRPr lang="ru-RU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43</a:t>
            </a:fld>
            <a:endParaRPr lang="ru-RU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44</a:t>
            </a:fld>
            <a:endParaRPr lang="ru-RU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45</a:t>
            </a:fld>
            <a:endParaRPr lang="ru-RU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46</a:t>
            </a:fld>
            <a:endParaRPr lang="ru-RU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47</a:t>
            </a:fld>
            <a:endParaRPr lang="ru-RU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48</a:t>
            </a:fld>
            <a:endParaRPr lang="ru-RU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49</a:t>
            </a:fld>
            <a:endParaRPr lang="ru-RU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50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51</a:t>
            </a:fld>
            <a:endParaRPr lang="ru-RU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52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D3252-15F8-4890-9C90-502D7EABEE62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13" Type="http://schemas.openxmlformats.org/officeDocument/2006/relationships/slide" Target="slide35.xml"/><Relationship Id="rId3" Type="http://schemas.openxmlformats.org/officeDocument/2006/relationships/image" Target="../media/image4.jpeg"/><Relationship Id="rId7" Type="http://schemas.openxmlformats.org/officeDocument/2006/relationships/slide" Target="slide23.xml"/><Relationship Id="rId12" Type="http://schemas.openxmlformats.org/officeDocument/2006/relationships/slide" Target="slide29.xml"/><Relationship Id="rId17" Type="http://schemas.openxmlformats.org/officeDocument/2006/relationships/slide" Target="slide33.xml"/><Relationship Id="rId2" Type="http://schemas.openxmlformats.org/officeDocument/2006/relationships/notesSlide" Target="../notesSlides/notesSlide18.xml"/><Relationship Id="rId16" Type="http://schemas.openxmlformats.org/officeDocument/2006/relationships/slide" Target="slide3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7.xml"/><Relationship Id="rId11" Type="http://schemas.openxmlformats.org/officeDocument/2006/relationships/slide" Target="slide28.xml"/><Relationship Id="rId5" Type="http://schemas.openxmlformats.org/officeDocument/2006/relationships/slide" Target="slide25.xml"/><Relationship Id="rId15" Type="http://schemas.openxmlformats.org/officeDocument/2006/relationships/slide" Target="slide32.xml"/><Relationship Id="rId10" Type="http://schemas.openxmlformats.org/officeDocument/2006/relationships/slide" Target="slide22.xml"/><Relationship Id="rId4" Type="http://schemas.openxmlformats.org/officeDocument/2006/relationships/slide" Target="slide26.xml"/><Relationship Id="rId9" Type="http://schemas.openxmlformats.org/officeDocument/2006/relationships/slide" Target="slide24.xml"/><Relationship Id="rId14" Type="http://schemas.openxmlformats.org/officeDocument/2006/relationships/slide" Target="slide3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11.xml"/><Relationship Id="rId18" Type="http://schemas.openxmlformats.org/officeDocument/2006/relationships/slide" Target="slide6.xml"/><Relationship Id="rId3" Type="http://schemas.openxmlformats.org/officeDocument/2006/relationships/image" Target="../media/image1.jpeg"/><Relationship Id="rId7" Type="http://schemas.openxmlformats.org/officeDocument/2006/relationships/slide" Target="slide5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" Type="http://schemas.openxmlformats.org/officeDocument/2006/relationships/notesSlide" Target="../notesSlides/notesSlide1.xml"/><Relationship Id="rId16" Type="http://schemas.openxmlformats.org/officeDocument/2006/relationships/slide" Target="slide1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10.xml"/><Relationship Id="rId5" Type="http://schemas.openxmlformats.org/officeDocument/2006/relationships/slide" Target="slide7.xml"/><Relationship Id="rId15" Type="http://schemas.openxmlformats.org/officeDocument/2006/relationships/slide" Target="slide13.xml"/><Relationship Id="rId10" Type="http://schemas.openxmlformats.org/officeDocument/2006/relationships/slide" Target="slide4.xml"/><Relationship Id="rId19" Type="http://schemas.openxmlformats.org/officeDocument/2006/relationships/slide" Target="slide15.xml"/><Relationship Id="rId4" Type="http://schemas.openxmlformats.org/officeDocument/2006/relationships/slide" Target="slide8.xml"/><Relationship Id="rId9" Type="http://schemas.openxmlformats.org/officeDocument/2006/relationships/slide" Target="slide16.xml"/><Relationship Id="rId14" Type="http://schemas.openxmlformats.org/officeDocument/2006/relationships/slide" Target="slide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hyperlink" Target="http://ru.wikipedia.org/wiki/%D0%A4%D0%B0%D0%B9%D0%BB:Edward_Frankland.jpg" TargetMode="External"/><Relationship Id="rId4" Type="http://schemas.openxmlformats.org/officeDocument/2006/relationships/slide" Target="sl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slide" Target="slide38.xml"/><Relationship Id="rId13" Type="http://schemas.openxmlformats.org/officeDocument/2006/relationships/slide" Target="slide47.xml"/><Relationship Id="rId3" Type="http://schemas.openxmlformats.org/officeDocument/2006/relationships/slide" Target="slide43.xml"/><Relationship Id="rId7" Type="http://schemas.openxmlformats.org/officeDocument/2006/relationships/slide" Target="slide50.xml"/><Relationship Id="rId12" Type="http://schemas.openxmlformats.org/officeDocument/2006/relationships/slide" Target="slide52.xml"/><Relationship Id="rId2" Type="http://schemas.openxmlformats.org/officeDocument/2006/relationships/notesSlide" Target="../notesSlides/notesSlide35.xml"/><Relationship Id="rId16" Type="http://schemas.openxmlformats.org/officeDocument/2006/relationships/slide" Target="slide4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7.xml"/><Relationship Id="rId11" Type="http://schemas.openxmlformats.org/officeDocument/2006/relationships/slide" Target="slide45.xml"/><Relationship Id="rId5" Type="http://schemas.openxmlformats.org/officeDocument/2006/relationships/slide" Target="slide39.xml"/><Relationship Id="rId15" Type="http://schemas.openxmlformats.org/officeDocument/2006/relationships/slide" Target="slide40.xml"/><Relationship Id="rId10" Type="http://schemas.openxmlformats.org/officeDocument/2006/relationships/slide" Target="slide46.xml"/><Relationship Id="rId4" Type="http://schemas.openxmlformats.org/officeDocument/2006/relationships/slide" Target="slide41.xml"/><Relationship Id="rId9" Type="http://schemas.openxmlformats.org/officeDocument/2006/relationships/slide" Target="slide44.xml"/><Relationship Id="rId14" Type="http://schemas.openxmlformats.org/officeDocument/2006/relationships/slide" Target="slide5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slide" Target="slide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slide" Target="slide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slide" Target="slide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slide" Target="slide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slide" Target="slide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slide" Target="slide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714612" y="2214554"/>
            <a:ext cx="3714776" cy="3714776"/>
          </a:xfrm>
          <a:prstGeom prst="ellipse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FF66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03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2786050" y="2214554"/>
            <a:ext cx="3672000" cy="3672000"/>
            <a:chOff x="2786050" y="1500174"/>
            <a:chExt cx="3672000" cy="3672000"/>
          </a:xfrm>
        </p:grpSpPr>
        <p:grpSp>
          <p:nvGrpSpPr>
            <p:cNvPr id="6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8" name="Выноска с четырьмя стрелками 7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Равнобедренный треугольник 8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" name="Овал 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Овал 9"/>
          <p:cNvSpPr/>
          <p:nvPr/>
        </p:nvSpPr>
        <p:spPr>
          <a:xfrm>
            <a:off x="2714612" y="2214554"/>
            <a:ext cx="3714776" cy="3714776"/>
          </a:xfrm>
          <a:prstGeom prst="ellipse">
            <a:avLst/>
          </a:prstGeom>
          <a:noFill/>
          <a:ln w="6032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214546" y="0"/>
            <a:ext cx="5494710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Дидактическая игра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«Колесо фортуны»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(шаблон)</a:t>
            </a: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358214" y="6143644"/>
            <a:ext cx="642942" cy="428628"/>
          </a:xfrm>
          <a:prstGeom prst="actionButtonForwardNex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2" action="ppaction://hlinksldjump"/>
          </p:cNvPr>
          <p:cNvSpPr/>
          <p:nvPr/>
        </p:nvSpPr>
        <p:spPr>
          <a:xfrm>
            <a:off x="785786" y="928670"/>
            <a:ext cx="2071702" cy="571504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Определения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>
            <a:hlinkClick r:id="rId3" action="ppaction://hlinksldjump"/>
          </p:cNvPr>
          <p:cNvSpPr/>
          <p:nvPr/>
        </p:nvSpPr>
        <p:spPr>
          <a:xfrm>
            <a:off x="3857620" y="928670"/>
            <a:ext cx="1857388" cy="571504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Формулы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>
            <a:hlinkClick r:id="rId4" action="ppaction://hlinksldjump"/>
          </p:cNvPr>
          <p:cNvSpPr/>
          <p:nvPr/>
        </p:nvSpPr>
        <p:spPr>
          <a:xfrm>
            <a:off x="6643734" y="928670"/>
            <a:ext cx="2000232" cy="571504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Лабораторное оборудование и правила по т/б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1406" y="928670"/>
            <a:ext cx="571472" cy="571504"/>
          </a:xfrm>
          <a:prstGeom prst="rect">
            <a:avLst/>
          </a:prstGeom>
          <a:solidFill>
            <a:schemeClr val="accent1">
              <a:alpha val="0"/>
            </a:schemeClr>
          </a:solidFill>
          <a:ln w="539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42844" y="928670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143240" y="928670"/>
            <a:ext cx="571472" cy="571504"/>
          </a:xfrm>
          <a:prstGeom prst="rect">
            <a:avLst/>
          </a:prstGeom>
          <a:solidFill>
            <a:schemeClr val="accent1">
              <a:alpha val="0"/>
            </a:schemeClr>
          </a:solidFill>
          <a:ln w="539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214678" y="928670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929322" y="915399"/>
            <a:ext cx="571472" cy="571504"/>
          </a:xfrm>
          <a:prstGeom prst="rect">
            <a:avLst/>
          </a:prstGeom>
          <a:solidFill>
            <a:schemeClr val="accent1">
              <a:alpha val="0"/>
            </a:schemeClr>
          </a:solidFill>
          <a:ln w="539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6000760" y="915399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3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43174" y="1643050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Переход к теме по гиперссылке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142844" y="2214554"/>
            <a:ext cx="25003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Если вопросы темы исчерпаны или  Вы выбираете данную тему, щёлкните по прямоугольнику</a:t>
            </a:r>
            <a:endParaRPr lang="ru-RU" dirty="0"/>
          </a:p>
        </p:txBody>
      </p:sp>
      <p:sp>
        <p:nvSpPr>
          <p:cNvPr id="26" name="Управляющая кнопка: домой 25">
            <a:hlinkClick r:id="" action="ppaction://noaction" highlightClick="1"/>
          </p:cNvPr>
          <p:cNvSpPr/>
          <p:nvPr/>
        </p:nvSpPr>
        <p:spPr>
          <a:xfrm>
            <a:off x="3143240" y="6072206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4000496" y="6215082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Возврат к барабану по данной теме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0" grpId="0" animBg="1"/>
      <p:bldP spid="18" grpId="0"/>
      <p:bldP spid="21" grpId="0"/>
      <p:bldP spid="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Моль – это … 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5715016"/>
            <a:ext cx="6500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Количество вещества, содержащее столько же частиц, сколько содержится атомов углерода в 12 г углерода</a:t>
            </a:r>
            <a:endParaRPr lang="ru-RU" sz="24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страиваемая 8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4572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Химическая формула – это …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5715016"/>
            <a:ext cx="61436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Условная запись состава вещества посредством хим. знаков и индексов. 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Химический элемент – это …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5715016"/>
            <a:ext cx="4714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Определенный вид атомов.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8" name="Управляющая кнопка: домой 7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4071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Какие вещества называют простыми?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5429264"/>
            <a:ext cx="59293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Вещества, которые образованы атомами одного вида (состоят из атомов одного хим. элемента). </a:t>
            </a:r>
            <a:endParaRPr lang="ru-RU" sz="24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Молекулы – это …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5429264"/>
            <a:ext cx="58579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Мельчайшие частицы многих веществ, состав и хим.свойства которых такие же как у данного вещества.</a:t>
            </a:r>
            <a:endParaRPr lang="ru-RU" sz="24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Химия – наука о …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5429264"/>
            <a:ext cx="58579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Веществах, их свойствах, превращениях веществ и явлениях, сопровождающих эти превращения.</a:t>
            </a:r>
            <a:endParaRPr lang="ru-RU" sz="24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3357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Какие вещества называют чистыми?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5715016"/>
            <a:ext cx="5857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Вещества, которые обладают постоянными физическими свойствами. </a:t>
            </a:r>
            <a:endParaRPr lang="ru-RU" sz="24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Что показывает относительная атомная масса?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5715016"/>
            <a:ext cx="5786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 сколько раз масса его атома больше 1</a:t>
            </a:r>
            <a:r>
              <a:rPr lang="en-US" sz="2400" b="1" dirty="0" smtClean="0"/>
              <a:t>/</a:t>
            </a:r>
            <a:r>
              <a:rPr lang="ru-RU" sz="2400" b="1" dirty="0" smtClean="0"/>
              <a:t>12 массы атома углерода.</a:t>
            </a:r>
            <a:endParaRPr lang="ru-RU" sz="24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500042"/>
            <a:ext cx="2643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Молекулярной массой вещества называют …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5715016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Массу молекулы, выраженную в атомных единицах массы.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43438" y="0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FF0000"/>
                </a:solidFill>
              </a:rPr>
              <a:t>Вопросы темы исчерпаны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страиваемая 8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1000"/>
            <a:lum/>
          </a:blip>
          <a:srcRect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714612" y="1500174"/>
            <a:ext cx="3714776" cy="3714776"/>
          </a:xfrm>
          <a:prstGeom prst="ellipse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FF66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03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714612" y="1500174"/>
            <a:ext cx="3714776" cy="3714776"/>
          </a:xfrm>
          <a:prstGeom prst="ellipse">
            <a:avLst/>
          </a:prstGeom>
          <a:noFill/>
          <a:ln w="6032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9"/>
          <p:cNvGrpSpPr/>
          <p:nvPr/>
        </p:nvGrpSpPr>
        <p:grpSpPr>
          <a:xfrm>
            <a:off x="2786050" y="1542950"/>
            <a:ext cx="3672000" cy="3672000"/>
            <a:chOff x="2786050" y="1500174"/>
            <a:chExt cx="3672000" cy="3672000"/>
          </a:xfrm>
        </p:grpSpPr>
        <p:grpSp>
          <p:nvGrpSpPr>
            <p:cNvPr id="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6" name="Выноска с четырьмя стрелками 5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Равнобедренный треугольник 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" name="Овал 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Овал 10">
            <a:hlinkClick r:id="rId4" action="ppaction://hlinksldjump"/>
          </p:cNvPr>
          <p:cNvSpPr/>
          <p:nvPr/>
        </p:nvSpPr>
        <p:spPr>
          <a:xfrm>
            <a:off x="4286248" y="857232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hlinkClick r:id="rId5" action="ppaction://hlinksldjump"/>
          </p:cNvPr>
          <p:cNvSpPr/>
          <p:nvPr/>
        </p:nvSpPr>
        <p:spPr>
          <a:xfrm>
            <a:off x="4357686" y="521495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hlinkClick r:id="rId6" action="ppaction://hlinksldjump"/>
          </p:cNvPr>
          <p:cNvSpPr/>
          <p:nvPr/>
        </p:nvSpPr>
        <p:spPr>
          <a:xfrm>
            <a:off x="6429388" y="3000372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>
            <a:hlinkClick r:id="rId7" action="ppaction://hlinksldjump"/>
          </p:cNvPr>
          <p:cNvSpPr/>
          <p:nvPr/>
        </p:nvSpPr>
        <p:spPr>
          <a:xfrm>
            <a:off x="2143108" y="307181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>
            <a:hlinkClick r:id="rId8" action="ppaction://hlinksldjump"/>
          </p:cNvPr>
          <p:cNvSpPr/>
          <p:nvPr/>
        </p:nvSpPr>
        <p:spPr>
          <a:xfrm>
            <a:off x="5786446" y="1500174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>
            <a:hlinkClick r:id="rId9" action="ppaction://hlinksldjump"/>
          </p:cNvPr>
          <p:cNvSpPr/>
          <p:nvPr/>
        </p:nvSpPr>
        <p:spPr>
          <a:xfrm>
            <a:off x="2714612" y="1571612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>
            <a:hlinkClick r:id="rId10" action="ppaction://hlinksldjump"/>
          </p:cNvPr>
          <p:cNvSpPr/>
          <p:nvPr/>
        </p:nvSpPr>
        <p:spPr>
          <a:xfrm>
            <a:off x="2714612" y="450057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>
            <a:hlinkClick r:id="rId11" action="ppaction://hlinksldjump"/>
          </p:cNvPr>
          <p:cNvSpPr/>
          <p:nvPr/>
        </p:nvSpPr>
        <p:spPr>
          <a:xfrm>
            <a:off x="5929322" y="450057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>
            <a:hlinkClick r:id="rId8" action="ppaction://hlinksldjump"/>
          </p:cNvPr>
          <p:cNvSpPr/>
          <p:nvPr/>
        </p:nvSpPr>
        <p:spPr>
          <a:xfrm>
            <a:off x="5143504" y="1071546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hlinkClick r:id="rId12" action="ppaction://hlinksldjump"/>
          </p:cNvPr>
          <p:cNvSpPr/>
          <p:nvPr/>
        </p:nvSpPr>
        <p:spPr>
          <a:xfrm>
            <a:off x="3428992" y="1071546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>
            <a:hlinkClick r:id="rId13" action="ppaction://hlinksldjump"/>
          </p:cNvPr>
          <p:cNvSpPr/>
          <p:nvPr/>
        </p:nvSpPr>
        <p:spPr>
          <a:xfrm>
            <a:off x="2285984" y="2285992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hlinkClick r:id="rId14" action="ppaction://hlinksldjump"/>
          </p:cNvPr>
          <p:cNvSpPr/>
          <p:nvPr/>
        </p:nvSpPr>
        <p:spPr>
          <a:xfrm>
            <a:off x="6286512" y="2214554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>
            <a:hlinkClick r:id="rId15" action="ppaction://hlinksldjump"/>
          </p:cNvPr>
          <p:cNvSpPr/>
          <p:nvPr/>
        </p:nvSpPr>
        <p:spPr>
          <a:xfrm>
            <a:off x="6357950" y="378619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>
            <a:hlinkClick r:id="rId16" action="ppaction://hlinksldjump"/>
          </p:cNvPr>
          <p:cNvSpPr/>
          <p:nvPr/>
        </p:nvSpPr>
        <p:spPr>
          <a:xfrm>
            <a:off x="2285984" y="3857628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>
            <a:hlinkClick r:id="rId9" action="ppaction://hlinksldjump"/>
          </p:cNvPr>
          <p:cNvSpPr/>
          <p:nvPr/>
        </p:nvSpPr>
        <p:spPr>
          <a:xfrm>
            <a:off x="5214942" y="5000636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>
            <a:hlinkClick r:id="rId17" action="ppaction://hlinksldjump"/>
          </p:cNvPr>
          <p:cNvSpPr/>
          <p:nvPr/>
        </p:nvSpPr>
        <p:spPr>
          <a:xfrm>
            <a:off x="3428992" y="5072074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26"/>
          <p:cNvGrpSpPr/>
          <p:nvPr/>
        </p:nvGrpSpPr>
        <p:grpSpPr>
          <a:xfrm rot="2568474">
            <a:off x="2784610" y="1570172"/>
            <a:ext cx="3672000" cy="3672000"/>
            <a:chOff x="2786050" y="1500174"/>
            <a:chExt cx="3672000" cy="3672000"/>
          </a:xfrm>
        </p:grpSpPr>
        <p:grpSp>
          <p:nvGrpSpPr>
            <p:cNvPr id="10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30" name="Выноска с четырьмя стрелками 2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Равнобедренный треугольник 3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9" name="Овал 2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31"/>
          <p:cNvGrpSpPr/>
          <p:nvPr/>
        </p:nvGrpSpPr>
        <p:grpSpPr>
          <a:xfrm rot="13568796">
            <a:off x="2760423" y="1568577"/>
            <a:ext cx="3672000" cy="3672000"/>
            <a:chOff x="2786050" y="1500174"/>
            <a:chExt cx="3672000" cy="3672000"/>
          </a:xfrm>
        </p:grpSpPr>
        <p:grpSp>
          <p:nvGrpSpPr>
            <p:cNvPr id="2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35" name="Выноска с четырьмя стрелками 3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Равнобедренный треугольник 3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Овал 3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2" name="Группа 36"/>
          <p:cNvGrpSpPr/>
          <p:nvPr/>
        </p:nvGrpSpPr>
        <p:grpSpPr>
          <a:xfrm rot="1620000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3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40" name="Выноска с четырьмя стрелками 3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Равнобедренный треугольник 4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9" name="Овал 3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41"/>
          <p:cNvGrpSpPr/>
          <p:nvPr/>
        </p:nvGrpSpPr>
        <p:grpSpPr>
          <a:xfrm rot="9303429">
            <a:off x="2785996" y="1500118"/>
            <a:ext cx="3672000" cy="3672000"/>
            <a:chOff x="2786050" y="1500174"/>
            <a:chExt cx="3672000" cy="3672000"/>
          </a:xfrm>
        </p:grpSpPr>
        <p:grpSp>
          <p:nvGrpSpPr>
            <p:cNvPr id="3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45" name="Выноска с четырьмя стрелками 4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Равнобедренный треугольник 4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4" name="Овал 4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Группа 46"/>
          <p:cNvGrpSpPr/>
          <p:nvPr/>
        </p:nvGrpSpPr>
        <p:grpSpPr>
          <a:xfrm rot="1080000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4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50" name="Выноска с четырьмя стрелками 4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" name="Равнобедренный треугольник 5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9" name="Овал 4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7" name="Группа 51"/>
          <p:cNvGrpSpPr/>
          <p:nvPr/>
        </p:nvGrpSpPr>
        <p:grpSpPr>
          <a:xfrm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4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55" name="Выноска с четырьмя стрелками 5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Равнобедренный треугольник 5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4" name="Овал 5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2" name="Группа 56"/>
          <p:cNvGrpSpPr/>
          <p:nvPr/>
        </p:nvGrpSpPr>
        <p:grpSpPr>
          <a:xfrm rot="540000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5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60" name="Выноска с четырьмя стрелками 5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" name="Равнобедренный треугольник 6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9" name="Овал 5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7" name="Группа 61"/>
          <p:cNvGrpSpPr/>
          <p:nvPr/>
        </p:nvGrpSpPr>
        <p:grpSpPr>
          <a:xfrm rot="805066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5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65" name="Выноска с четырьмя стрелками 6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Равнобедренный треугольник 6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4" name="Овал 6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2" name="Группа 66"/>
          <p:cNvGrpSpPr/>
          <p:nvPr/>
        </p:nvGrpSpPr>
        <p:grpSpPr>
          <a:xfrm rot="20092168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6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70" name="Выноска с четырьмя стрелками 6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" name="Равнобедренный треугольник 7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9" name="Овал 6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7" name="Группа 72"/>
          <p:cNvGrpSpPr/>
          <p:nvPr/>
        </p:nvGrpSpPr>
        <p:grpSpPr>
          <a:xfrm rot="1256485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6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76" name="Выноска с четырьмя стрелками 75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" name="Равнобедренный треугольник 7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5" name="Овал 74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2" name="Группа 77"/>
          <p:cNvGrpSpPr/>
          <p:nvPr/>
        </p:nvGrpSpPr>
        <p:grpSpPr>
          <a:xfrm rot="3831152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7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81" name="Выноска с четырьмя стрелками 80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2" name="Равнобедренный треугольник 81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80" name="Овал 79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4" name="Группа 82"/>
          <p:cNvGrpSpPr/>
          <p:nvPr/>
        </p:nvGrpSpPr>
        <p:grpSpPr>
          <a:xfrm rot="6627866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7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86" name="Выноска с четырьмя стрелками 85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" name="Равнобедренный треугольник 8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85" name="Овал 84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87"/>
          <p:cNvGrpSpPr/>
          <p:nvPr/>
        </p:nvGrpSpPr>
        <p:grpSpPr>
          <a:xfrm rot="12063435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8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91" name="Выноска с четырьмя стрелками 90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" name="Равнобедренный треугольник 91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0" name="Овал 89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92"/>
          <p:cNvGrpSpPr/>
          <p:nvPr/>
        </p:nvGrpSpPr>
        <p:grpSpPr>
          <a:xfrm rot="18732571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8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96" name="Выноска с четырьмя стрелками 95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7" name="Равнобедренный треугольник 9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5" name="Овал 94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9" name="Группа 97"/>
          <p:cNvGrpSpPr/>
          <p:nvPr/>
        </p:nvGrpSpPr>
        <p:grpSpPr>
          <a:xfrm rot="14701175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9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101" name="Выноска с четырьмя стрелками 100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2" name="Равнобедренный треугольник 101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00" name="Овал 99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0" y="6057781"/>
            <a:ext cx="6429388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Щелкайте по барабану. Меняющийся цвет прямоугольника означает выпавший вопрос. Переход к вопросу по гиперссылке. Следующий ход – снова щелчком по барабану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.</a:t>
            </a:r>
          </a:p>
        </p:txBody>
      </p:sp>
      <p:sp>
        <p:nvSpPr>
          <p:cNvPr id="105" name="Управляющая кнопка: настраиваемая 104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78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2414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360000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7900000">
                                      <p:cBhvr>
                                        <p:cTn id="7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4700000">
                                      <p:cBhvr>
                                        <p:cTn id="9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0">
                                      <p:cBhvr>
                                        <p:cTn id="1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8600000">
                                      <p:cBhvr>
                                        <p:cTn id="13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720000">
                                      <p:cBhvr>
                                        <p:cTn id="15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5200000">
                                      <p:cBhvr>
                                        <p:cTn id="17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000"/>
                            </p:stCondLst>
                            <p:childTnLst>
                              <p:par>
                                <p:cTn id="17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6080000">
                                      <p:cBhvr>
                                        <p:cTn id="19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0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21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2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>
                      <p:stCondLst>
                        <p:cond delay="0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3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24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1000"/>
                            </p:stCondLst>
                            <p:childTnLst>
                              <p:par>
                                <p:cTn id="24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4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" fill="hold">
                      <p:stCondLst>
                        <p:cond delay="0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8900000">
                                      <p:cBhvr>
                                        <p:cTn id="26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9800000">
                                      <p:cBhvr>
                                        <p:cTn id="28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1000"/>
                            </p:stCondLst>
                            <p:childTnLst>
                              <p:par>
                                <p:cTn id="28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9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9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0" fill="hold">
                      <p:stCondLst>
                        <p:cond delay="0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0600000">
                                      <p:cBhvr>
                                        <p:cTn id="30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1000"/>
                            </p:stCondLst>
                            <p:childTnLst>
                              <p:par>
                                <p:cTn id="30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0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30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0" fill="hold">
                      <p:stCondLst>
                        <p:cond delay="0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32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1000"/>
                            </p:stCondLst>
                            <p:childTnLst>
                              <p:par>
                                <p:cTn id="32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714612" y="1500174"/>
            <a:ext cx="3714776" cy="3714776"/>
          </a:xfrm>
          <a:prstGeom prst="ellipse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FF66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03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714612" y="1500174"/>
            <a:ext cx="3714776" cy="3714776"/>
          </a:xfrm>
          <a:prstGeom prst="ellipse">
            <a:avLst/>
          </a:prstGeom>
          <a:noFill/>
          <a:ln w="6032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2786050" y="1542950"/>
            <a:ext cx="3672000" cy="3672000"/>
            <a:chOff x="2786050" y="1500174"/>
            <a:chExt cx="3672000" cy="3672000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6" name="Выноска с четырьмя стрелками 5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Равнобедренный треугольник 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" name="Овал 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Овал 10">
            <a:hlinkClick r:id="rId4" action="ppaction://hlinksldjump"/>
          </p:cNvPr>
          <p:cNvSpPr/>
          <p:nvPr/>
        </p:nvSpPr>
        <p:spPr>
          <a:xfrm>
            <a:off x="4286248" y="857232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hlinkClick r:id="rId5" action="ppaction://hlinksldjump"/>
          </p:cNvPr>
          <p:cNvSpPr/>
          <p:nvPr/>
        </p:nvSpPr>
        <p:spPr>
          <a:xfrm>
            <a:off x="4357686" y="521495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hlinkClick r:id="rId6" action="ppaction://hlinksldjump"/>
          </p:cNvPr>
          <p:cNvSpPr/>
          <p:nvPr/>
        </p:nvSpPr>
        <p:spPr>
          <a:xfrm>
            <a:off x="6429388" y="3000372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>
            <a:hlinkClick r:id="rId7" action="ppaction://hlinksldjump"/>
          </p:cNvPr>
          <p:cNvSpPr/>
          <p:nvPr/>
        </p:nvSpPr>
        <p:spPr>
          <a:xfrm>
            <a:off x="2143108" y="307181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>
            <a:hlinkClick r:id="rId8" action="ppaction://hlinksldjump"/>
          </p:cNvPr>
          <p:cNvSpPr/>
          <p:nvPr/>
        </p:nvSpPr>
        <p:spPr>
          <a:xfrm>
            <a:off x="5786446" y="1500174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>
            <a:hlinkClick r:id="rId9" action="ppaction://hlinksldjump"/>
          </p:cNvPr>
          <p:cNvSpPr/>
          <p:nvPr/>
        </p:nvSpPr>
        <p:spPr>
          <a:xfrm>
            <a:off x="2714612" y="1571612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>
            <a:hlinkClick r:id="rId10" action="ppaction://hlinksldjump"/>
          </p:cNvPr>
          <p:cNvSpPr/>
          <p:nvPr/>
        </p:nvSpPr>
        <p:spPr>
          <a:xfrm>
            <a:off x="2714612" y="450057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>
            <a:hlinkClick r:id="rId11" action="ppaction://hlinksldjump"/>
          </p:cNvPr>
          <p:cNvSpPr/>
          <p:nvPr/>
        </p:nvSpPr>
        <p:spPr>
          <a:xfrm>
            <a:off x="5929322" y="450057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>
            <a:hlinkClick r:id="rId12" action="ppaction://hlinksldjump"/>
          </p:cNvPr>
          <p:cNvSpPr/>
          <p:nvPr/>
        </p:nvSpPr>
        <p:spPr>
          <a:xfrm>
            <a:off x="5143504" y="1071546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hlinkClick r:id="rId13" action="ppaction://hlinksldjump"/>
          </p:cNvPr>
          <p:cNvSpPr/>
          <p:nvPr/>
        </p:nvSpPr>
        <p:spPr>
          <a:xfrm>
            <a:off x="3428992" y="1071546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>
            <a:hlinkClick r:id="rId14" action="ppaction://hlinksldjump"/>
          </p:cNvPr>
          <p:cNvSpPr/>
          <p:nvPr/>
        </p:nvSpPr>
        <p:spPr>
          <a:xfrm>
            <a:off x="2285984" y="2285992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hlinkClick r:id="rId15" action="ppaction://hlinksldjump"/>
          </p:cNvPr>
          <p:cNvSpPr/>
          <p:nvPr/>
        </p:nvSpPr>
        <p:spPr>
          <a:xfrm>
            <a:off x="6286512" y="2214554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>
            <a:hlinkClick r:id="rId16" action="ppaction://hlinksldjump"/>
          </p:cNvPr>
          <p:cNvSpPr/>
          <p:nvPr/>
        </p:nvSpPr>
        <p:spPr>
          <a:xfrm>
            <a:off x="6357950" y="378619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>
            <a:hlinkClick r:id="rId17" action="ppaction://hlinksldjump"/>
          </p:cNvPr>
          <p:cNvSpPr/>
          <p:nvPr/>
        </p:nvSpPr>
        <p:spPr>
          <a:xfrm>
            <a:off x="2285984" y="3857628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>
            <a:hlinkClick r:id="rId18" action="ppaction://hlinksldjump"/>
          </p:cNvPr>
          <p:cNvSpPr/>
          <p:nvPr/>
        </p:nvSpPr>
        <p:spPr>
          <a:xfrm>
            <a:off x="5214942" y="5000636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>
            <a:hlinkClick r:id="rId19" action="ppaction://hlinksldjump"/>
          </p:cNvPr>
          <p:cNvSpPr/>
          <p:nvPr/>
        </p:nvSpPr>
        <p:spPr>
          <a:xfrm>
            <a:off x="3428992" y="5072074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7" name="Группа 26"/>
          <p:cNvGrpSpPr/>
          <p:nvPr/>
        </p:nvGrpSpPr>
        <p:grpSpPr>
          <a:xfrm rot="2568474">
            <a:off x="2784610" y="1570172"/>
            <a:ext cx="3672000" cy="3672000"/>
            <a:chOff x="2786050" y="1500174"/>
            <a:chExt cx="3672000" cy="3672000"/>
          </a:xfrm>
        </p:grpSpPr>
        <p:grpSp>
          <p:nvGrpSpPr>
            <p:cNvPr id="2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30" name="Выноска с четырьмя стрелками 2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Равнобедренный треугольник 3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9" name="Овал 2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2" name="Группа 31"/>
          <p:cNvGrpSpPr/>
          <p:nvPr/>
        </p:nvGrpSpPr>
        <p:grpSpPr>
          <a:xfrm rot="13568796">
            <a:off x="2760423" y="1568577"/>
            <a:ext cx="3672000" cy="3672000"/>
            <a:chOff x="2786050" y="1500174"/>
            <a:chExt cx="3672000" cy="3672000"/>
          </a:xfrm>
        </p:grpSpPr>
        <p:grpSp>
          <p:nvGrpSpPr>
            <p:cNvPr id="3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35" name="Выноска с четырьмя стрелками 3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Равнобедренный треугольник 3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Овал 3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36"/>
          <p:cNvGrpSpPr/>
          <p:nvPr/>
        </p:nvGrpSpPr>
        <p:grpSpPr>
          <a:xfrm rot="1620000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3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40" name="Выноска с четырьмя стрелками 3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Равнобедренный треугольник 4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9" name="Овал 3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Группа 41"/>
          <p:cNvGrpSpPr/>
          <p:nvPr/>
        </p:nvGrpSpPr>
        <p:grpSpPr>
          <a:xfrm rot="9303429">
            <a:off x="2785996" y="1500118"/>
            <a:ext cx="3672000" cy="3672000"/>
            <a:chOff x="2786050" y="1500174"/>
            <a:chExt cx="3672000" cy="3672000"/>
          </a:xfrm>
        </p:grpSpPr>
        <p:grpSp>
          <p:nvGrpSpPr>
            <p:cNvPr id="4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45" name="Выноска с четырьмя стрелками 4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Равнобедренный треугольник 4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4" name="Овал 4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7" name="Группа 46"/>
          <p:cNvGrpSpPr/>
          <p:nvPr/>
        </p:nvGrpSpPr>
        <p:grpSpPr>
          <a:xfrm rot="1080000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4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50" name="Выноска с четырьмя стрелками 4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" name="Равнобедренный треугольник 5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9" name="Овал 4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5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55" name="Выноска с четырьмя стрелками 5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Равнобедренный треугольник 5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4" name="Овал 5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7" name="Группа 56"/>
          <p:cNvGrpSpPr/>
          <p:nvPr/>
        </p:nvGrpSpPr>
        <p:grpSpPr>
          <a:xfrm rot="540000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5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60" name="Выноска с четырьмя стрелками 5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" name="Равнобедренный треугольник 6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9" name="Овал 5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2" name="Группа 61"/>
          <p:cNvGrpSpPr/>
          <p:nvPr/>
        </p:nvGrpSpPr>
        <p:grpSpPr>
          <a:xfrm rot="805066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6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65" name="Выноска с четырьмя стрелками 6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Равнобедренный треугольник 6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4" name="Овал 6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7" name="Группа 66"/>
          <p:cNvGrpSpPr/>
          <p:nvPr/>
        </p:nvGrpSpPr>
        <p:grpSpPr>
          <a:xfrm rot="20092168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6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70" name="Выноска с четырьмя стрелками 6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" name="Равнобедренный треугольник 7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9" name="Овал 6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3" name="Группа 72"/>
          <p:cNvGrpSpPr/>
          <p:nvPr/>
        </p:nvGrpSpPr>
        <p:grpSpPr>
          <a:xfrm rot="1256485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74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76" name="Выноска с четырьмя стрелками 75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" name="Равнобедренный треугольник 7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5" name="Овал 74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8" name="Группа 77"/>
          <p:cNvGrpSpPr/>
          <p:nvPr/>
        </p:nvGrpSpPr>
        <p:grpSpPr>
          <a:xfrm rot="3831152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79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81" name="Выноска с четырьмя стрелками 80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2" name="Равнобедренный треугольник 81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80" name="Овал 79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3" name="Группа 82"/>
          <p:cNvGrpSpPr/>
          <p:nvPr/>
        </p:nvGrpSpPr>
        <p:grpSpPr>
          <a:xfrm rot="6627866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84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86" name="Выноска с четырьмя стрелками 85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" name="Равнобедренный треугольник 8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85" name="Овал 84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8" name="Группа 87"/>
          <p:cNvGrpSpPr/>
          <p:nvPr/>
        </p:nvGrpSpPr>
        <p:grpSpPr>
          <a:xfrm rot="12063435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89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91" name="Выноска с четырьмя стрелками 90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" name="Равнобедренный треугольник 91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0" name="Овал 89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3" name="Группа 92"/>
          <p:cNvGrpSpPr/>
          <p:nvPr/>
        </p:nvGrpSpPr>
        <p:grpSpPr>
          <a:xfrm rot="18732571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94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96" name="Выноска с четырьмя стрелками 95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7" name="Равнобедренный треугольник 9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5" name="Овал 94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8" name="Группа 97"/>
          <p:cNvGrpSpPr/>
          <p:nvPr/>
        </p:nvGrpSpPr>
        <p:grpSpPr>
          <a:xfrm rot="14701175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99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101" name="Выноска с четырьмя стрелками 100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2" name="Равнобедренный треугольник 101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00" name="Овал 99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0" y="6057781"/>
            <a:ext cx="6429388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Щелкайте по барабану. Меняющийся цвет прямоугольника означает выпавший вопрос. Переход к вопросу по гиперссылке. Следующий ход – снова щелчком по барабану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.</a:t>
            </a:r>
          </a:p>
        </p:txBody>
      </p:sp>
      <p:sp>
        <p:nvSpPr>
          <p:cNvPr id="107" name="Управляющая кнопка: настраиваемая 106">
            <a:hlinkClick r:id="" action="ppaction://hlinkshowjump?jump=firstslide" highlightClick="1"/>
          </p:cNvPr>
          <p:cNvSpPr/>
          <p:nvPr/>
        </p:nvSpPr>
        <p:spPr>
          <a:xfrm>
            <a:off x="7286612" y="1357298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780000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2414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360000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7900000">
                                      <p:cBhvr>
                                        <p:cTn id="7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4700000">
                                      <p:cBhvr>
                                        <p:cTn id="9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0">
                                      <p:cBhvr>
                                        <p:cTn id="1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8600000">
                                      <p:cBhvr>
                                        <p:cTn id="1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720000">
                                      <p:cBhvr>
                                        <p:cTn id="15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5200000">
                                      <p:cBhvr>
                                        <p:cTn id="17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000"/>
                            </p:stCondLst>
                            <p:childTnLst>
                              <p:par>
                                <p:cTn id="17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6080000">
                                      <p:cBhvr>
                                        <p:cTn id="19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0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21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2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>
                      <p:stCondLst>
                        <p:cond delay="0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3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24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1000"/>
                            </p:stCondLst>
                            <p:childTnLst>
                              <p:par>
                                <p:cTn id="24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4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" fill="hold">
                      <p:stCondLst>
                        <p:cond delay="0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8900000">
                                      <p:cBhvr>
                                        <p:cTn id="26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9800000">
                                      <p:cBhvr>
                                        <p:cTn id="28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1000"/>
                            </p:stCondLst>
                            <p:childTnLst>
                              <p:par>
                                <p:cTn id="28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9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9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0" fill="hold">
                      <p:stCondLst>
                        <p:cond delay="0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0600000">
                                      <p:cBhvr>
                                        <p:cTn id="30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1000"/>
                            </p:stCondLst>
                            <p:childTnLst>
                              <p:par>
                                <p:cTn id="30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0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30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0" fill="hold">
                      <p:stCondLst>
                        <p:cond delay="0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32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1000"/>
                            </p:stCondLst>
                            <p:childTnLst>
                              <p:par>
                                <p:cTn id="32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1000"/>
            <a:lum/>
          </a:blip>
          <a:srcRect/>
          <a:tile tx="0" ty="0" sx="100000" sy="100000" flip="none" algn="b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Управляющая кнопка: домой 8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714348" y="642918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Сульфид железа (</a:t>
            </a:r>
            <a:r>
              <a:rPr lang="en-US" sz="3600" b="1" dirty="0" smtClean="0"/>
              <a:t>II)</a:t>
            </a:r>
            <a:endParaRPr lang="ru-R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928662" y="5072074"/>
            <a:ext cx="2643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/>
              <a:t>FeS</a:t>
            </a:r>
            <a:endParaRPr lang="ru-RU" sz="9600" b="1" dirty="0"/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14" name="Управляющая кнопка: настраиваемая 13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1000"/>
            <a:lum/>
          </a:blip>
          <a:srcRect/>
          <a:stretch>
            <a:fillRect t="-3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</a:t>
            </a:r>
            <a:r>
              <a:rPr lang="ru-RU" sz="3600" b="1" dirty="0" smtClean="0"/>
              <a:t>Вода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357290" y="5000636"/>
            <a:ext cx="2643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H</a:t>
            </a:r>
            <a:r>
              <a:rPr lang="en-US" sz="5400" b="1" dirty="0" smtClean="0"/>
              <a:t>2</a:t>
            </a:r>
            <a:r>
              <a:rPr lang="en-US" sz="9600" b="1" dirty="0" smtClean="0"/>
              <a:t>O</a:t>
            </a:r>
            <a:r>
              <a:rPr lang="ru-RU" sz="2800" b="1" dirty="0" smtClean="0"/>
              <a:t> 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1000"/>
            <a:lum/>
          </a:blip>
          <a:srcRect/>
          <a:stretch>
            <a:fillRect t="-3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</a:t>
            </a:r>
            <a:r>
              <a:rPr lang="ru-RU" sz="3600" b="1" dirty="0" smtClean="0"/>
              <a:t>Хлорид меди (</a:t>
            </a:r>
            <a:r>
              <a:rPr lang="en-US" sz="3600" b="1" dirty="0" smtClean="0"/>
              <a:t> II)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4929198"/>
            <a:ext cx="33575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CuCl</a:t>
            </a:r>
            <a:r>
              <a:rPr lang="en-US" sz="5400" b="1" dirty="0" smtClean="0"/>
              <a:t>2</a:t>
            </a:r>
            <a:endParaRPr lang="ru-RU" sz="96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1000"/>
            <a:lum/>
          </a:blip>
          <a:srcRect/>
          <a:stretch>
            <a:fillRect t="-3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Оксид магния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5072074"/>
            <a:ext cx="34290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/>
              <a:t>MgO</a:t>
            </a:r>
            <a:endParaRPr lang="ru-RU" sz="96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1000"/>
            <a:lum/>
          </a:blip>
          <a:srcRect/>
          <a:stretch>
            <a:fillRect t="-3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4143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Оксид фосфора </a:t>
            </a:r>
            <a:r>
              <a:rPr lang="en-US" sz="3600" b="1" dirty="0" smtClean="0"/>
              <a:t>(V)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5288340"/>
            <a:ext cx="2643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P</a:t>
            </a:r>
            <a:r>
              <a:rPr lang="en-US" sz="5400" b="1" dirty="0" smtClean="0"/>
              <a:t>2</a:t>
            </a:r>
            <a:r>
              <a:rPr lang="en-US" sz="9600" b="1" dirty="0" smtClean="0"/>
              <a:t>O</a:t>
            </a:r>
            <a:r>
              <a:rPr lang="en-US" sz="5400" b="1" dirty="0" smtClean="0"/>
              <a:t>5</a:t>
            </a:r>
            <a:endParaRPr lang="ru-RU" sz="54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1000"/>
            <a:lum/>
          </a:blip>
          <a:srcRect/>
          <a:stretch>
            <a:fillRect t="-3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Сероводород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5072074"/>
            <a:ext cx="2643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H</a:t>
            </a:r>
            <a:r>
              <a:rPr lang="en-US" sz="5400" b="1" dirty="0" smtClean="0"/>
              <a:t>2</a:t>
            </a:r>
            <a:r>
              <a:rPr lang="en-US" sz="9600" b="1" dirty="0" smtClean="0"/>
              <a:t>S</a:t>
            </a:r>
            <a:endParaRPr lang="ru-RU" sz="96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1000"/>
            <a:lum/>
          </a:blip>
          <a:srcRect/>
          <a:stretch>
            <a:fillRect t="-3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Оксид серы (</a:t>
            </a:r>
            <a:r>
              <a:rPr lang="en-US" sz="3600" b="1" dirty="0" smtClean="0"/>
              <a:t>VI</a:t>
            </a:r>
            <a:r>
              <a:rPr lang="ru-RU" sz="3600" b="1" dirty="0" smtClean="0"/>
              <a:t>)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71538" y="5072074"/>
            <a:ext cx="2643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SO</a:t>
            </a:r>
            <a:r>
              <a:rPr lang="en-US" sz="5400" b="1" dirty="0" smtClean="0"/>
              <a:t>3</a:t>
            </a:r>
            <a:endParaRPr lang="ru-RU" sz="54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1000"/>
            <a:lum/>
          </a:blip>
          <a:srcRect/>
          <a:stretch>
            <a:fillRect t="-3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Углекислый газ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5000636"/>
            <a:ext cx="2643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CO</a:t>
            </a:r>
            <a:r>
              <a:rPr lang="en-US" sz="5400" b="1" dirty="0" smtClean="0"/>
              <a:t>2</a:t>
            </a:r>
            <a:endParaRPr lang="ru-RU" sz="54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1000"/>
            <a:lum/>
          </a:blip>
          <a:srcRect/>
          <a:stretch>
            <a:fillRect t="-3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3571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Оксид серы (</a:t>
            </a:r>
            <a:r>
              <a:rPr lang="en-US" sz="3600" b="1" dirty="0" smtClean="0"/>
              <a:t>IV</a:t>
            </a:r>
            <a:r>
              <a:rPr lang="ru-RU" sz="3600" b="1" dirty="0" smtClean="0"/>
              <a:t>)</a:t>
            </a:r>
          </a:p>
          <a:p>
            <a:r>
              <a:rPr lang="en-US" sz="2400" b="1" dirty="0" smtClean="0"/>
              <a:t>  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5000636"/>
            <a:ext cx="2643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SO</a:t>
            </a:r>
            <a:r>
              <a:rPr lang="en-US" sz="5400" b="1" dirty="0" smtClean="0"/>
              <a:t>2</a:t>
            </a:r>
            <a:endParaRPr lang="ru-RU" sz="54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1000"/>
            <a:lum/>
          </a:blip>
          <a:srcRect/>
          <a:stretch>
            <a:fillRect t="-3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Аммиак 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14414" y="5000636"/>
            <a:ext cx="2643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NH</a:t>
            </a:r>
            <a:r>
              <a:rPr lang="en-US" sz="5400" b="1" dirty="0" smtClean="0"/>
              <a:t>3</a:t>
            </a:r>
            <a:endParaRPr lang="ru-RU" sz="54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8" name="Управляющая кнопка: домой 7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Управляющая кнопка: домой 8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714348" y="64291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Валентность - это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57224" y="5715016"/>
            <a:ext cx="685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Свойство атома химического элемента присоединять или замещать определенное число атомов другого хим. элемента.</a:t>
            </a:r>
            <a:endParaRPr lang="ru-RU" b="1" dirty="0"/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13" name="Управляющая кнопка: настраиваемая 12">
            <a:hlinkClick r:id="" action="ppaction://hlinkshowjump?jump=firstslide" highlightClick="1"/>
          </p:cNvPr>
          <p:cNvSpPr/>
          <p:nvPr/>
        </p:nvSpPr>
        <p:spPr>
          <a:xfrm>
            <a:off x="7286612" y="1714488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402" name="Picture 2" descr="Edward Frankland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786" y="1428736"/>
            <a:ext cx="2371626" cy="292895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00430" y="1857364"/>
            <a:ext cx="36433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660066"/>
                </a:solidFill>
              </a:rPr>
              <a:t>Эдуард </a:t>
            </a:r>
            <a:r>
              <a:rPr lang="ru-RU" sz="2400" b="1" dirty="0" err="1" smtClean="0">
                <a:solidFill>
                  <a:srgbClr val="660066"/>
                </a:solidFill>
              </a:rPr>
              <a:t>Франкленд</a:t>
            </a:r>
            <a:r>
              <a:rPr lang="ru-RU" sz="2400" b="1" dirty="0" smtClean="0">
                <a:solidFill>
                  <a:srgbClr val="660066"/>
                </a:solidFill>
              </a:rPr>
              <a:t> – английский химик, который ввел понятие о соединительной силе (позже получившей название валентность).</a:t>
            </a:r>
            <a:endParaRPr lang="ru-RU" sz="2400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1000"/>
            <a:lum/>
          </a:blip>
          <a:srcRect/>
          <a:stretch>
            <a:fillRect t="-3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Оксид хрома (</a:t>
            </a:r>
            <a:r>
              <a:rPr lang="en-US" sz="3600" b="1" dirty="0" smtClean="0"/>
              <a:t>III</a:t>
            </a:r>
            <a:r>
              <a:rPr lang="ru-RU" sz="3600" b="1" dirty="0" smtClean="0"/>
              <a:t>)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4929198"/>
            <a:ext cx="32147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Cr</a:t>
            </a:r>
            <a:r>
              <a:rPr lang="en-US" sz="5400" b="1" dirty="0" smtClean="0"/>
              <a:t>2</a:t>
            </a:r>
            <a:r>
              <a:rPr lang="en-US" sz="9600" b="1" dirty="0" smtClean="0"/>
              <a:t>O</a:t>
            </a:r>
            <a:r>
              <a:rPr lang="en-US" sz="5400" b="1" dirty="0" smtClean="0"/>
              <a:t>3</a:t>
            </a:r>
            <a:endParaRPr lang="ru-RU" sz="54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1000"/>
            <a:lum/>
          </a:blip>
          <a:srcRect/>
          <a:stretch>
            <a:fillRect t="-3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Метан 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71538" y="5072074"/>
            <a:ext cx="2643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CH</a:t>
            </a:r>
            <a:r>
              <a:rPr lang="en-US" sz="5400" b="1" dirty="0" smtClean="0"/>
              <a:t>4</a:t>
            </a:r>
            <a:endParaRPr lang="ru-RU" sz="54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1000"/>
            <a:lum/>
          </a:blip>
          <a:srcRect/>
          <a:stretch>
            <a:fillRect t="-3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Оксид калия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5072074"/>
            <a:ext cx="2643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K</a:t>
            </a:r>
            <a:r>
              <a:rPr lang="en-US" sz="5400" b="1" dirty="0" smtClean="0"/>
              <a:t>2</a:t>
            </a:r>
            <a:r>
              <a:rPr lang="en-US" sz="9600" b="1" dirty="0" smtClean="0"/>
              <a:t>O</a:t>
            </a:r>
            <a:endParaRPr lang="ru-RU" sz="96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1000"/>
            <a:lum/>
          </a:blip>
          <a:srcRect/>
          <a:stretch>
            <a:fillRect t="-3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Хлорид железа (</a:t>
            </a:r>
            <a:r>
              <a:rPr lang="en-US" sz="3600" b="1" dirty="0" smtClean="0"/>
              <a:t>III</a:t>
            </a:r>
            <a:r>
              <a:rPr lang="ru-RU" sz="3600" b="1" dirty="0" smtClean="0"/>
              <a:t>)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5000636"/>
            <a:ext cx="30718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FeCl</a:t>
            </a:r>
            <a:r>
              <a:rPr lang="en-US" sz="5400" b="1" dirty="0" smtClean="0"/>
              <a:t>3</a:t>
            </a:r>
            <a:endParaRPr lang="ru-RU" sz="54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1000"/>
            <a:lum/>
          </a:blip>
          <a:srcRect/>
          <a:stretch>
            <a:fillRect t="-3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Серная кислота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5000636"/>
            <a:ext cx="35004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H</a:t>
            </a:r>
            <a:r>
              <a:rPr lang="en-US" sz="5400" b="1" dirty="0" smtClean="0"/>
              <a:t>2</a:t>
            </a:r>
            <a:r>
              <a:rPr lang="en-US" sz="9600" b="1" dirty="0" smtClean="0"/>
              <a:t>SO</a:t>
            </a:r>
            <a:r>
              <a:rPr lang="en-US" sz="5400" b="1" dirty="0" smtClean="0"/>
              <a:t>4</a:t>
            </a:r>
            <a:endParaRPr lang="ru-RU" sz="54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1000"/>
            <a:lum/>
          </a:blip>
          <a:srcRect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/>
              <a:t>Хлороводород</a:t>
            </a:r>
            <a:r>
              <a:rPr lang="ru-RU" sz="3600" b="1" dirty="0" smtClean="0"/>
              <a:t> 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71538" y="5072074"/>
            <a:ext cx="2643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/>
              <a:t>HCl</a:t>
            </a:r>
            <a:endParaRPr lang="ru-RU" sz="9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43438" y="0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FF0000"/>
                </a:solidFill>
              </a:rPr>
              <a:t>Вопросы темы исчерпаны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страиваемая 8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714612" y="1500174"/>
            <a:ext cx="3714776" cy="3714776"/>
          </a:xfrm>
          <a:prstGeom prst="ellipse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FF66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03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714612" y="1500174"/>
            <a:ext cx="3714776" cy="3714776"/>
          </a:xfrm>
          <a:prstGeom prst="ellipse">
            <a:avLst/>
          </a:prstGeom>
          <a:noFill/>
          <a:ln w="6032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9"/>
          <p:cNvGrpSpPr/>
          <p:nvPr/>
        </p:nvGrpSpPr>
        <p:grpSpPr>
          <a:xfrm>
            <a:off x="2786050" y="1542950"/>
            <a:ext cx="3672000" cy="3672000"/>
            <a:chOff x="2786050" y="1500174"/>
            <a:chExt cx="3672000" cy="3672000"/>
          </a:xfrm>
        </p:grpSpPr>
        <p:grpSp>
          <p:nvGrpSpPr>
            <p:cNvPr id="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6" name="Выноска с четырьмя стрелками 5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Равнобедренный треугольник 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" name="Овал 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Овал 10">
            <a:hlinkClick r:id="rId3" action="ppaction://hlinksldjump"/>
          </p:cNvPr>
          <p:cNvSpPr/>
          <p:nvPr/>
        </p:nvSpPr>
        <p:spPr>
          <a:xfrm>
            <a:off x="4286248" y="857232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hlinkClick r:id="rId4" action="ppaction://hlinksldjump"/>
          </p:cNvPr>
          <p:cNvSpPr/>
          <p:nvPr/>
        </p:nvSpPr>
        <p:spPr>
          <a:xfrm>
            <a:off x="4357686" y="521495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hlinkClick r:id="rId3" action="ppaction://hlinksldjump"/>
          </p:cNvPr>
          <p:cNvSpPr/>
          <p:nvPr/>
        </p:nvSpPr>
        <p:spPr>
          <a:xfrm>
            <a:off x="6429388" y="3000372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>
            <a:hlinkClick r:id="rId5" action="ppaction://hlinksldjump"/>
          </p:cNvPr>
          <p:cNvSpPr/>
          <p:nvPr/>
        </p:nvSpPr>
        <p:spPr>
          <a:xfrm>
            <a:off x="2143108" y="307181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>
            <a:hlinkClick r:id="rId6" action="ppaction://hlinksldjump"/>
          </p:cNvPr>
          <p:cNvSpPr/>
          <p:nvPr/>
        </p:nvSpPr>
        <p:spPr>
          <a:xfrm>
            <a:off x="5786446" y="1500174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>
            <a:hlinkClick r:id="rId7" action="ppaction://hlinksldjump"/>
          </p:cNvPr>
          <p:cNvSpPr/>
          <p:nvPr/>
        </p:nvSpPr>
        <p:spPr>
          <a:xfrm>
            <a:off x="2714612" y="1571612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>
            <a:hlinkClick r:id="rId8" action="ppaction://hlinksldjump"/>
          </p:cNvPr>
          <p:cNvSpPr/>
          <p:nvPr/>
        </p:nvSpPr>
        <p:spPr>
          <a:xfrm>
            <a:off x="2714612" y="450057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>
            <a:hlinkClick r:id="rId9" action="ppaction://hlinksldjump"/>
          </p:cNvPr>
          <p:cNvSpPr/>
          <p:nvPr/>
        </p:nvSpPr>
        <p:spPr>
          <a:xfrm>
            <a:off x="5929322" y="450057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>
            <a:hlinkClick r:id="rId10" action="ppaction://hlinksldjump"/>
          </p:cNvPr>
          <p:cNvSpPr/>
          <p:nvPr/>
        </p:nvSpPr>
        <p:spPr>
          <a:xfrm>
            <a:off x="5143504" y="1071546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hlinkClick r:id="rId11" action="ppaction://hlinksldjump"/>
          </p:cNvPr>
          <p:cNvSpPr/>
          <p:nvPr/>
        </p:nvSpPr>
        <p:spPr>
          <a:xfrm>
            <a:off x="3428992" y="1071546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>
            <a:hlinkClick r:id="rId12" action="ppaction://hlinksldjump"/>
          </p:cNvPr>
          <p:cNvSpPr/>
          <p:nvPr/>
        </p:nvSpPr>
        <p:spPr>
          <a:xfrm>
            <a:off x="2285984" y="2285992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hlinkClick r:id="rId13" action="ppaction://hlinksldjump"/>
          </p:cNvPr>
          <p:cNvSpPr/>
          <p:nvPr/>
        </p:nvSpPr>
        <p:spPr>
          <a:xfrm>
            <a:off x="6286512" y="2214554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>
            <a:hlinkClick r:id="rId13" action="ppaction://hlinksldjump"/>
          </p:cNvPr>
          <p:cNvSpPr/>
          <p:nvPr/>
        </p:nvSpPr>
        <p:spPr>
          <a:xfrm>
            <a:off x="6357950" y="378619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>
            <a:hlinkClick r:id="rId14" action="ppaction://hlinksldjump"/>
          </p:cNvPr>
          <p:cNvSpPr/>
          <p:nvPr/>
        </p:nvSpPr>
        <p:spPr>
          <a:xfrm>
            <a:off x="2285984" y="3857628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>
            <a:hlinkClick r:id="rId15" action="ppaction://hlinksldjump"/>
          </p:cNvPr>
          <p:cNvSpPr/>
          <p:nvPr/>
        </p:nvSpPr>
        <p:spPr>
          <a:xfrm>
            <a:off x="5214942" y="5000636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>
            <a:hlinkClick r:id="rId16" action="ppaction://hlinksldjump"/>
          </p:cNvPr>
          <p:cNvSpPr/>
          <p:nvPr/>
        </p:nvSpPr>
        <p:spPr>
          <a:xfrm>
            <a:off x="3428992" y="5072074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26"/>
          <p:cNvGrpSpPr/>
          <p:nvPr/>
        </p:nvGrpSpPr>
        <p:grpSpPr>
          <a:xfrm rot="2568474">
            <a:off x="2784610" y="1570172"/>
            <a:ext cx="3672000" cy="3672000"/>
            <a:chOff x="2786050" y="1500174"/>
            <a:chExt cx="3672000" cy="3672000"/>
          </a:xfrm>
        </p:grpSpPr>
        <p:grpSp>
          <p:nvGrpSpPr>
            <p:cNvPr id="10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30" name="Выноска с четырьмя стрелками 2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Равнобедренный треугольник 3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9" name="Овал 2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31"/>
          <p:cNvGrpSpPr/>
          <p:nvPr/>
        </p:nvGrpSpPr>
        <p:grpSpPr>
          <a:xfrm rot="13568796">
            <a:off x="2760423" y="1568577"/>
            <a:ext cx="3672000" cy="3672000"/>
            <a:chOff x="2786050" y="1500174"/>
            <a:chExt cx="3672000" cy="3672000"/>
          </a:xfrm>
        </p:grpSpPr>
        <p:grpSp>
          <p:nvGrpSpPr>
            <p:cNvPr id="2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35" name="Выноска с четырьмя стрелками 3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Равнобедренный треугольник 3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Овал 3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2" name="Группа 36"/>
          <p:cNvGrpSpPr/>
          <p:nvPr/>
        </p:nvGrpSpPr>
        <p:grpSpPr>
          <a:xfrm rot="1620000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3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40" name="Выноска с четырьмя стрелками 3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Равнобедренный треугольник 4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9" name="Овал 3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41"/>
          <p:cNvGrpSpPr/>
          <p:nvPr/>
        </p:nvGrpSpPr>
        <p:grpSpPr>
          <a:xfrm rot="9303429">
            <a:off x="2785996" y="1500118"/>
            <a:ext cx="3672000" cy="3672000"/>
            <a:chOff x="2786050" y="1500174"/>
            <a:chExt cx="3672000" cy="3672000"/>
          </a:xfrm>
        </p:grpSpPr>
        <p:grpSp>
          <p:nvGrpSpPr>
            <p:cNvPr id="3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45" name="Выноска с четырьмя стрелками 4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Равнобедренный треугольник 4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4" name="Овал 4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Группа 46"/>
          <p:cNvGrpSpPr/>
          <p:nvPr/>
        </p:nvGrpSpPr>
        <p:grpSpPr>
          <a:xfrm rot="1080000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4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50" name="Выноска с четырьмя стрелками 4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" name="Равнобедренный треугольник 5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9" name="Овал 4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7" name="Группа 51"/>
          <p:cNvGrpSpPr/>
          <p:nvPr/>
        </p:nvGrpSpPr>
        <p:grpSpPr>
          <a:xfrm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4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55" name="Выноска с четырьмя стрелками 5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Равнобедренный треугольник 5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4" name="Овал 5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2" name="Группа 56"/>
          <p:cNvGrpSpPr/>
          <p:nvPr/>
        </p:nvGrpSpPr>
        <p:grpSpPr>
          <a:xfrm rot="540000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5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60" name="Выноска с четырьмя стрелками 5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" name="Равнобедренный треугольник 6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9" name="Овал 5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7" name="Группа 61"/>
          <p:cNvGrpSpPr/>
          <p:nvPr/>
        </p:nvGrpSpPr>
        <p:grpSpPr>
          <a:xfrm rot="805066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5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65" name="Выноска с четырьмя стрелками 6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Равнобедренный треугольник 6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4" name="Овал 6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2" name="Группа 66"/>
          <p:cNvGrpSpPr/>
          <p:nvPr/>
        </p:nvGrpSpPr>
        <p:grpSpPr>
          <a:xfrm rot="20092168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6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70" name="Выноска с четырьмя стрелками 6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" name="Равнобедренный треугольник 7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9" name="Овал 6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7" name="Группа 72"/>
          <p:cNvGrpSpPr/>
          <p:nvPr/>
        </p:nvGrpSpPr>
        <p:grpSpPr>
          <a:xfrm rot="1256485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6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76" name="Выноска с четырьмя стрелками 75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" name="Равнобедренный треугольник 7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5" name="Овал 74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2" name="Группа 77"/>
          <p:cNvGrpSpPr/>
          <p:nvPr/>
        </p:nvGrpSpPr>
        <p:grpSpPr>
          <a:xfrm rot="3831152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7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81" name="Выноска с четырьмя стрелками 80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2" name="Равнобедренный треугольник 81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80" name="Овал 79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4" name="Группа 82"/>
          <p:cNvGrpSpPr/>
          <p:nvPr/>
        </p:nvGrpSpPr>
        <p:grpSpPr>
          <a:xfrm rot="6627866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7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86" name="Выноска с четырьмя стрелками 85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" name="Равнобедренный треугольник 8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85" name="Овал 84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87"/>
          <p:cNvGrpSpPr/>
          <p:nvPr/>
        </p:nvGrpSpPr>
        <p:grpSpPr>
          <a:xfrm rot="12063435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8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91" name="Выноска с четырьмя стрелками 90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" name="Равнобедренный треугольник 91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0" name="Овал 89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92"/>
          <p:cNvGrpSpPr/>
          <p:nvPr/>
        </p:nvGrpSpPr>
        <p:grpSpPr>
          <a:xfrm rot="18732571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8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96" name="Выноска с четырьмя стрелками 95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7" name="Равнобедренный треугольник 9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5" name="Овал 94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9" name="Группа 97"/>
          <p:cNvGrpSpPr/>
          <p:nvPr/>
        </p:nvGrpSpPr>
        <p:grpSpPr>
          <a:xfrm rot="14701175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9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101" name="Выноска с четырьмя стрелками 100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2" name="Равнобедренный треугольник 101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00" name="Овал 99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0" y="6057781"/>
            <a:ext cx="6429388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Щелкайте по барабану. Меняющийся цвет прямоугольника означает выпавший вопрос. Переход к вопросу по гиперссылке. Следующий ход – снова щелчком по барабану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.</a:t>
            </a:r>
          </a:p>
        </p:txBody>
      </p:sp>
      <p:sp>
        <p:nvSpPr>
          <p:cNvPr id="103" name="Управляющая кнопка: настраиваемая 102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78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2414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360000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7900000">
                                      <p:cBhvr>
                                        <p:cTn id="7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4700000">
                                      <p:cBhvr>
                                        <p:cTn id="9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0">
                                      <p:cBhvr>
                                        <p:cTn id="1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8600000">
                                      <p:cBhvr>
                                        <p:cTn id="13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720000">
                                      <p:cBhvr>
                                        <p:cTn id="15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5200000">
                                      <p:cBhvr>
                                        <p:cTn id="17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000"/>
                            </p:stCondLst>
                            <p:childTnLst>
                              <p:par>
                                <p:cTn id="17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6080000">
                                      <p:cBhvr>
                                        <p:cTn id="19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0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21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2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>
                      <p:stCondLst>
                        <p:cond delay="0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3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24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1000"/>
                            </p:stCondLst>
                            <p:childTnLst>
                              <p:par>
                                <p:cTn id="24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4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" fill="hold">
                      <p:stCondLst>
                        <p:cond delay="0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8900000">
                                      <p:cBhvr>
                                        <p:cTn id="26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9800000">
                                      <p:cBhvr>
                                        <p:cTn id="28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1000"/>
                            </p:stCondLst>
                            <p:childTnLst>
                              <p:par>
                                <p:cTn id="28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9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9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0" fill="hold">
                      <p:stCondLst>
                        <p:cond delay="0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0600000">
                                      <p:cBhvr>
                                        <p:cTn id="30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1000"/>
                            </p:stCondLst>
                            <p:childTnLst>
                              <p:par>
                                <p:cTn id="30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0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30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0" fill="hold">
                      <p:stCondLst>
                        <p:cond delay="0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32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1000"/>
                            </p:stCondLst>
                            <p:childTnLst>
                              <p:par>
                                <p:cTn id="32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Управляющая кнопка: домой 8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714348" y="642918"/>
            <a:ext cx="2643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Как погасить пламя спиртовки?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614364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Закрыть колпачком.</a:t>
            </a:r>
            <a:endParaRPr lang="ru-RU" sz="2800" b="1" dirty="0"/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7" name="Управляющая кнопка: настраиваемая 6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357166"/>
            <a:ext cx="2643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Назовите этот предмет лабораторного оборудования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6143644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Пробирка 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Стрелка углом 6"/>
          <p:cNvSpPr/>
          <p:nvPr/>
        </p:nvSpPr>
        <p:spPr>
          <a:xfrm rot="5400000">
            <a:off x="4000496" y="-714404"/>
            <a:ext cx="642942" cy="3071834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357166"/>
            <a:ext cx="3429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Как нужно разбавлять кислоту?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000768"/>
            <a:ext cx="8429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Кислоту медленно тонкой струей наливают </a:t>
            </a:r>
            <a:r>
              <a:rPr lang="ru-RU" sz="3200" b="1" dirty="0" smtClean="0">
                <a:solidFill>
                  <a:srgbClr val="FF0000"/>
                </a:solidFill>
              </a:rPr>
              <a:t>в</a:t>
            </a:r>
            <a:r>
              <a:rPr lang="ru-RU" sz="2800" b="1" dirty="0" smtClean="0"/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воду!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3643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Свойствами вещества называют …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5715016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Признаки, по которым вещества отличаются друг от друга или сходны между собой.</a:t>
            </a:r>
            <a:endParaRPr lang="ru-RU" sz="24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hlinkshowjump?jump=firstslide" highlightClick="1"/>
          </p:cNvPr>
          <p:cNvSpPr/>
          <p:nvPr/>
        </p:nvSpPr>
        <p:spPr>
          <a:xfrm>
            <a:off x="7286612" y="1785926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357166"/>
            <a:ext cx="33575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Назовите этот предмет лабораторного оборудования</a:t>
            </a:r>
          </a:p>
          <a:p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6072206"/>
            <a:ext cx="35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Колба </a:t>
            </a:r>
            <a:r>
              <a:rPr lang="ru-RU" sz="2800" b="1" dirty="0" err="1" smtClean="0"/>
              <a:t>круглодоная</a:t>
            </a:r>
            <a:r>
              <a:rPr lang="ru-RU" sz="2800" b="1" dirty="0" smtClean="0"/>
              <a:t> 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Стрелка углом 6"/>
          <p:cNvSpPr/>
          <p:nvPr/>
        </p:nvSpPr>
        <p:spPr>
          <a:xfrm rot="10800000" flipH="1">
            <a:off x="1785918" y="1928802"/>
            <a:ext cx="6286544" cy="1500198"/>
          </a:xfrm>
          <a:prstGeom prst="bentArrow">
            <a:avLst>
              <a:gd name="adj1" fmla="val 25000"/>
              <a:gd name="adj2" fmla="val 22229"/>
              <a:gd name="adj3" fmla="val 25000"/>
              <a:gd name="adj4" fmla="val 4375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357166"/>
            <a:ext cx="3214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Покажите, как нужно нюхать незнакомые вещества.</a:t>
            </a:r>
            <a:endParaRPr lang="ru-RU" sz="24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285728"/>
            <a:ext cx="3143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Куда нужно направлять отверстие пробирки при нагревании?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6143644"/>
            <a:ext cx="742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 сторону от себя и соседей.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357166"/>
            <a:ext cx="26432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Назовите этот предмет лабораторного оборудования</a:t>
            </a:r>
          </a:p>
          <a:p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607220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Штатив 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Стрелка углом 6"/>
          <p:cNvSpPr/>
          <p:nvPr/>
        </p:nvSpPr>
        <p:spPr>
          <a:xfrm rot="10800000" flipH="1">
            <a:off x="1928794" y="1928802"/>
            <a:ext cx="6715172" cy="1000132"/>
          </a:xfrm>
          <a:prstGeom prst="bentArrow">
            <a:avLst>
              <a:gd name="adj1" fmla="val 25000"/>
              <a:gd name="adj2" fmla="val 26616"/>
              <a:gd name="adj3" fmla="val 25000"/>
              <a:gd name="adj4" fmla="val 5991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285728"/>
            <a:ext cx="33575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Опишите свои действия перед работой с опасными веществами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5903893"/>
            <a:ext cx="72152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Составить план эксперимента, надеть защитный щиток или очки.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357166"/>
            <a:ext cx="26432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Назовите этот предмет лабораторного оборудования</a:t>
            </a:r>
          </a:p>
          <a:p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6143644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Тигельные щипцы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7410" name="Picture 2" descr="http://im7-tub-ru.yandex.net/i?id=123871850-15-7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5984" y="1500174"/>
            <a:ext cx="1276350" cy="5619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214290"/>
            <a:ext cx="26432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Назовите этот предмет лабораторного оборудования</a:t>
            </a:r>
          </a:p>
          <a:p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6143644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Воронка 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8" name="Управляющая кнопка: домой 7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5362" name="Picture 2" descr="http://im5-tub-ru.yandex.net/i?id=374624560-50-7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57422" y="428604"/>
            <a:ext cx="1066800" cy="14287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928670"/>
            <a:ext cx="26432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Назовите этот предмет лабораторного оборудования</a:t>
            </a:r>
          </a:p>
          <a:p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6143644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Выпарительная чаша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2290" name="Picture 2" descr="http://im8-tub-ru.yandex.net/i?id=84999598-62-7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57422" y="714356"/>
            <a:ext cx="1428750" cy="1057276"/>
          </a:xfrm>
          <a:prstGeom prst="rect">
            <a:avLst/>
          </a:prstGeom>
          <a:noFill/>
        </p:spPr>
      </p:pic>
      <p:sp>
        <p:nvSpPr>
          <p:cNvPr id="9" name="Выгнутая вверх стрелка 8"/>
          <p:cNvSpPr/>
          <p:nvPr/>
        </p:nvSpPr>
        <p:spPr>
          <a:xfrm rot="20693155">
            <a:off x="1285852" y="214290"/>
            <a:ext cx="1428760" cy="642942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571480"/>
            <a:ext cx="26432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Назовите этот предмет лабораторного оборудования</a:t>
            </a:r>
          </a:p>
          <a:p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607220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Лапка штатива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42" name="Picture 2" descr="http://im7-tub-ru.yandex.net/i?id=91349856-66-7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3929066"/>
            <a:ext cx="1928826" cy="1928826"/>
          </a:xfrm>
          <a:prstGeom prst="rect">
            <a:avLst/>
          </a:prstGeom>
          <a:noFill/>
        </p:spPr>
      </p:pic>
      <p:sp>
        <p:nvSpPr>
          <p:cNvPr id="9" name="Стрелка вниз 8"/>
          <p:cNvSpPr/>
          <p:nvPr/>
        </p:nvSpPr>
        <p:spPr>
          <a:xfrm>
            <a:off x="1928794" y="2357430"/>
            <a:ext cx="357190" cy="21431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Назовите этот предмет лабораторного оборудования</a:t>
            </a:r>
          </a:p>
          <a:p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6072206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Ложечка для сжигания веществ 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8194" name="Picture 2" descr="http://im0-tub-ru.yandex.net/i?id=545873428-22-7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57290" y="3857628"/>
            <a:ext cx="1785950" cy="1785950"/>
          </a:xfrm>
          <a:prstGeom prst="rect">
            <a:avLst/>
          </a:prstGeom>
          <a:noFill/>
        </p:spPr>
      </p:pic>
      <p:sp>
        <p:nvSpPr>
          <p:cNvPr id="9" name="Стрелка вниз 8"/>
          <p:cNvSpPr/>
          <p:nvPr/>
        </p:nvSpPr>
        <p:spPr>
          <a:xfrm>
            <a:off x="2071670" y="2143116"/>
            <a:ext cx="285752" cy="221457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4500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Какие смеси называют гомогенными?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5357826"/>
            <a:ext cx="7358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Это такие смеси, в любой точке объема которых состав одинаковый, т.е. это системы, не имеющие границы раздела фаз.</a:t>
            </a:r>
            <a:endParaRPr lang="ru-RU" sz="24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hlinkshowjump?jump=firstslide" highlightClick="1"/>
          </p:cNvPr>
          <p:cNvSpPr/>
          <p:nvPr/>
        </p:nvSpPr>
        <p:spPr>
          <a:xfrm>
            <a:off x="7286612" y="1714488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Назовите этот предмет лабораторного оборудования</a:t>
            </a:r>
          </a:p>
          <a:p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607220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Реторта 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6146" name="Picture 2" descr="http://im2-tub-ru.yandex.net/i?id=36715447-41-7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7" y="3929066"/>
            <a:ext cx="2872249" cy="1857388"/>
          </a:xfrm>
          <a:prstGeom prst="rect">
            <a:avLst/>
          </a:prstGeom>
          <a:noFill/>
        </p:spPr>
      </p:pic>
      <p:sp>
        <p:nvSpPr>
          <p:cNvPr id="9" name="Стрелка вниз 8"/>
          <p:cNvSpPr/>
          <p:nvPr/>
        </p:nvSpPr>
        <p:spPr>
          <a:xfrm>
            <a:off x="1643042" y="2214554"/>
            <a:ext cx="357190" cy="185738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Назовите этот предмет лабораторного оборудования</a:t>
            </a:r>
          </a:p>
          <a:p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6072206"/>
            <a:ext cx="442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Мерный стакан (мензурка)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http://im4-tub-ru.yandex.net/i?id=43554567-27-7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2500306"/>
            <a:ext cx="2571768" cy="3086122"/>
          </a:xfrm>
          <a:prstGeom prst="rect">
            <a:avLst/>
          </a:prstGeom>
          <a:noFill/>
        </p:spPr>
      </p:pic>
      <p:sp>
        <p:nvSpPr>
          <p:cNvPr id="9" name="Стрелка вниз 8"/>
          <p:cNvSpPr/>
          <p:nvPr/>
        </p:nvSpPr>
        <p:spPr>
          <a:xfrm>
            <a:off x="1714480" y="2143116"/>
            <a:ext cx="214314" cy="57150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Назовите этот предмет лабораторного оборудования</a:t>
            </a:r>
          </a:p>
          <a:p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6072206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Колба коническая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43438" y="0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FF0000"/>
                </a:solidFill>
              </a:rPr>
              <a:t>Вопросы темы исчерпаны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страиваемая 8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im2-tub-ru.yandex.net/i?id=92698412-57-7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2571744"/>
            <a:ext cx="2643206" cy="2643206"/>
          </a:xfrm>
          <a:prstGeom prst="rect">
            <a:avLst/>
          </a:prstGeom>
          <a:noFill/>
        </p:spPr>
      </p:pic>
      <p:sp>
        <p:nvSpPr>
          <p:cNvPr id="10" name="Стрелка вниз 9"/>
          <p:cNvSpPr/>
          <p:nvPr/>
        </p:nvSpPr>
        <p:spPr>
          <a:xfrm>
            <a:off x="1785918" y="2143116"/>
            <a:ext cx="285752" cy="64294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Атомы – это …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60722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Мельчайшие химически неделимые частицы вещества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hlinkshowjump?jump=firstslide" highlightClick="1"/>
          </p:cNvPr>
          <p:cNvSpPr/>
          <p:nvPr/>
        </p:nvSpPr>
        <p:spPr>
          <a:xfrm>
            <a:off x="7286612" y="1714488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642918"/>
            <a:ext cx="3571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Какие вещества называют сложными?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5715016"/>
            <a:ext cx="71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Вещества, образованные атомами разных видов (несколькими химическими элементами)</a:t>
            </a:r>
            <a:endParaRPr lang="ru-RU" sz="24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hlinkshowjump?jump=firstslide" highlightClick="1"/>
          </p:cNvPr>
          <p:cNvSpPr/>
          <p:nvPr/>
        </p:nvSpPr>
        <p:spPr>
          <a:xfrm>
            <a:off x="7286612" y="1500174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4786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Сформулируйте закон постоянства состава веществ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5429264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Каждое химически чистое вещество независимо от места нахождения и способа получения имеет один и тот же постоянный состав</a:t>
            </a:r>
            <a:endParaRPr lang="ru-RU" sz="24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hlinkshowjump?jump=firstslide" highlightClick="1"/>
          </p:cNvPr>
          <p:cNvSpPr/>
          <p:nvPr/>
        </p:nvSpPr>
        <p:spPr>
          <a:xfrm>
            <a:off x="7286612" y="192880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92164" name="Picture 4" descr="http://upload.wikimedia.org/wikipedia/ru/f/f2/Joseph-Louis_Prous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2000240"/>
            <a:ext cx="1957795" cy="250982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071538" y="2857496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rgbClr val="660066"/>
                </a:solidFill>
              </a:rPr>
              <a:t>Жозе</a:t>
            </a:r>
            <a:r>
              <a:rPr lang="ru-RU" sz="2400" b="1" dirty="0" smtClean="0">
                <a:solidFill>
                  <a:srgbClr val="660066"/>
                </a:solidFill>
              </a:rPr>
              <a:t> Луи Пруст</a:t>
            </a:r>
            <a:endParaRPr lang="ru-RU" sz="2400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3857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Химическим уравнением называют …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5715016"/>
            <a:ext cx="67866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Условную запись химической реакции посредством  химических знаков и формул</a:t>
            </a:r>
            <a:endParaRPr lang="ru-RU" sz="24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1176</Words>
  <Application>Microsoft Office PowerPoint</Application>
  <PresentationFormat>Экран (4:3)</PresentationFormat>
  <Paragraphs>265</Paragraphs>
  <Slides>52</Slides>
  <Notes>51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Георгий</dc:creator>
  <cp:lastModifiedBy>User</cp:lastModifiedBy>
  <cp:revision>92</cp:revision>
  <dcterms:created xsi:type="dcterms:W3CDTF">2010-02-14T08:29:43Z</dcterms:created>
  <dcterms:modified xsi:type="dcterms:W3CDTF">2012-07-30T05:31:21Z</dcterms:modified>
</cp:coreProperties>
</file>