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59" r:id="rId11"/>
    <p:sldId id="260" r:id="rId12"/>
    <p:sldId id="274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228" autoAdjust="0"/>
    <p:restoredTop sz="94660"/>
  </p:normalViewPr>
  <p:slideViewPr>
    <p:cSldViewPr>
      <p:cViewPr varScale="1">
        <p:scale>
          <a:sx n="69" d="100"/>
          <a:sy n="69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08F6-8DA4-4FF7-A404-444E813898DB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4A10E-5D1B-44CA-995B-5A36B7E84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0E-5D1B-44CA-995B-5A36B7E84E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0E-5D1B-44CA-995B-5A36B7E84E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840-9FC4-4734-AD6D-27F85CF2F22A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B1A4-AAA9-4B11-9907-DEA1BEA90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osaica.ru/sites/default/files/news/preview/2010/11/29/files.php__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fin-crisis.ru/_nw/1/0426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bzor-novostei.ru/uploads/posts/2011-01/thumbs/1294774749_golden00166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egretsnest.files.wordpress.com/2009/03/gold-bars-63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gadoski.ru/s_images/1333751921377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asteza.by/2010-07-29/3915/photos0-800x600.jpe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kursovik.com/programming/320162/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hkros.ru/kaplya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olm.com.ua/images/4b16e8893136aad17e5f2108e.jpg" TargetMode="Externa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pr-kvadrat2007.ru/images/16/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ladnews.ru/uploads/2009/10/29/17754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primamedia.ru/files/95418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newsfromweb.ru/images/news7/735245999973824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s39.radikal.ru/i085/1102/7b/08a427c4455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600712" cy="1227137"/>
          </a:xfrm>
        </p:spPr>
        <p:txBody>
          <a:bodyPr>
            <a:normAutofit fontScale="90000"/>
          </a:bodyPr>
          <a:lstStyle/>
          <a:p>
            <a:pPr marL="812800" indent="-8128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Роль химии в жизни человека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презентации: учитель химии МБОУ СОШ № 131 Цирина Татьяна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962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Мои рисунки\49059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28"/>
            <a:ext cx="3009888" cy="3143271"/>
          </a:xfrm>
          <a:prstGeom prst="rect">
            <a:avLst/>
          </a:prstGeom>
          <a:noFill/>
        </p:spPr>
      </p:pic>
      <p:pic>
        <p:nvPicPr>
          <p:cNvPr id="1029" name="Picture 5" descr="D:\Мои рисунки\fiz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929198"/>
            <a:ext cx="1643066" cy="1714512"/>
          </a:xfrm>
          <a:prstGeom prst="rect">
            <a:avLst/>
          </a:prstGeom>
          <a:noFill/>
        </p:spPr>
      </p:pic>
      <p:pic>
        <p:nvPicPr>
          <p:cNvPr id="1030" name="Picture 6" descr="D:\Мои рисунки\Мои рисунки1\Рисунок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000636"/>
            <a:ext cx="1500198" cy="1636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взрывчатых веществ.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Картинка 6 из 1544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3714776" cy="3071834"/>
          </a:xfrm>
          <a:prstGeom prst="rect">
            <a:avLst/>
          </a:prstGeom>
          <a:noFill/>
        </p:spPr>
      </p:pic>
      <p:pic>
        <p:nvPicPr>
          <p:cNvPr id="11266" name="Picture 2" descr="http://go2.imgsmail.ru/imgpreview?key=http%3A//weaponland.ru/images/grenade%5F2/polsa/RGO-88-1.jpg&amp;mb=imgdb_preview_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2786082" cy="333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Производство </a:t>
            </a:r>
            <a:br>
              <a:rPr lang="ru-RU" b="1" dirty="0" smtClean="0"/>
            </a:br>
            <a:r>
              <a:rPr lang="ru-RU" b="1" dirty="0" smtClean="0"/>
              <a:t>металлов</a:t>
            </a:r>
            <a:endParaRPr lang="ru-RU" b="1" dirty="0"/>
          </a:p>
        </p:txBody>
      </p:sp>
      <p:pic>
        <p:nvPicPr>
          <p:cNvPr id="7170" name="Picture 2" descr="Картинка 6 из 2073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48000"/>
            <a:ext cx="3171825" cy="3810000"/>
          </a:xfrm>
          <a:prstGeom prst="rect">
            <a:avLst/>
          </a:prstGeom>
          <a:noFill/>
        </p:spPr>
      </p:pic>
      <p:pic>
        <p:nvPicPr>
          <p:cNvPr id="7172" name="Picture 4" descr="Картинка 15 из 2073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786058"/>
            <a:ext cx="5076825" cy="3800476"/>
          </a:xfrm>
          <a:prstGeom prst="rect">
            <a:avLst/>
          </a:prstGeom>
          <a:noFill/>
        </p:spPr>
      </p:pic>
      <p:pic>
        <p:nvPicPr>
          <p:cNvPr id="7174" name="Picture 6" descr="Картинка 34 из 20739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0"/>
            <a:ext cx="3581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строительных материалов</a:t>
            </a:r>
            <a:endParaRPr lang="ru-RU" b="1" dirty="0"/>
          </a:p>
        </p:txBody>
      </p:sp>
      <p:pic>
        <p:nvPicPr>
          <p:cNvPr id="34818" name="Picture 2" descr="http://tvoidom.net/sadov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857652" cy="4500562"/>
          </a:xfrm>
          <a:prstGeom prst="rect">
            <a:avLst/>
          </a:prstGeom>
          <a:noFill/>
        </p:spPr>
      </p:pic>
      <p:pic>
        <p:nvPicPr>
          <p:cNvPr id="34820" name="Picture 4" descr="http://dyatkovortp.ru/images/thumbnails/cerep-dya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50056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удобрений.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146" name="Picture 2" descr="Картинка 2 из 1530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71810"/>
            <a:ext cx="3009900" cy="3581400"/>
          </a:xfrm>
          <a:prstGeom prst="rect">
            <a:avLst/>
          </a:prstGeom>
          <a:noFill/>
        </p:spPr>
      </p:pic>
      <p:pic>
        <p:nvPicPr>
          <p:cNvPr id="7170" name="Picture 2" descr="&amp;Kcy;&amp;acy;&amp;rcy;&amp;tcy;&amp;icy;&amp;ncy;&amp;kcy;&amp;acy; 30 &amp;icy;&amp;zcy; 1536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071546"/>
            <a:ext cx="4071966" cy="3167058"/>
          </a:xfrm>
          <a:prstGeom prst="rect">
            <a:avLst/>
          </a:prstGeom>
          <a:noFill/>
        </p:spPr>
      </p:pic>
      <p:pic>
        <p:nvPicPr>
          <p:cNvPr id="7172" name="Picture 4" descr="&amp;Kcy;&amp;acy;&amp;rcy;&amp;tcy;&amp;icy;&amp;ncy;&amp;kcy;&amp;acy; 59 &amp;icy;&amp;zcy; 1527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714752"/>
            <a:ext cx="3400416" cy="300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моющих средств.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122" name="Picture 2" descr="Картинка 31 из 1497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534" t="9375" r="29447" b="17499"/>
          <a:stretch>
            <a:fillRect/>
          </a:stretch>
        </p:blipFill>
        <p:spPr bwMode="auto">
          <a:xfrm>
            <a:off x="1142976" y="1000108"/>
            <a:ext cx="3214710" cy="2786082"/>
          </a:xfrm>
          <a:prstGeom prst="rect">
            <a:avLst/>
          </a:prstGeom>
          <a:noFill/>
        </p:spPr>
      </p:pic>
      <p:pic>
        <p:nvPicPr>
          <p:cNvPr id="5126" name="Picture 6" descr="Картинка 34 из 1497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5329"/>
          <a:stretch>
            <a:fillRect/>
          </a:stretch>
        </p:blipFill>
        <p:spPr bwMode="auto">
          <a:xfrm>
            <a:off x="5353059" y="3857628"/>
            <a:ext cx="3790941" cy="2276475"/>
          </a:xfrm>
          <a:prstGeom prst="rect">
            <a:avLst/>
          </a:prstGeom>
          <a:noFill/>
        </p:spPr>
      </p:pic>
      <p:pic>
        <p:nvPicPr>
          <p:cNvPr id="5128" name="Picture 8" descr="Картинка 71 из 15087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929066"/>
            <a:ext cx="5000625" cy="2771776"/>
          </a:xfrm>
          <a:prstGeom prst="rect">
            <a:avLst/>
          </a:prstGeom>
          <a:noFill/>
        </p:spPr>
      </p:pic>
      <p:pic>
        <p:nvPicPr>
          <p:cNvPr id="5130" name="Picture 10" descr="Картинка 125 из 15087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1285860"/>
            <a:ext cx="3214711" cy="258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бумаги.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8" name="Picture 2" descr="Картинка 6 из 1466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000109"/>
            <a:ext cx="3214711" cy="3071834"/>
          </a:xfrm>
          <a:prstGeom prst="rect">
            <a:avLst/>
          </a:prstGeom>
          <a:noFill/>
        </p:spPr>
      </p:pic>
      <p:pic>
        <p:nvPicPr>
          <p:cNvPr id="4100" name="Picture 4" descr="Картинка 2 из 21090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857628"/>
            <a:ext cx="4791073" cy="2714644"/>
          </a:xfrm>
          <a:prstGeom prst="rect">
            <a:avLst/>
          </a:prstGeom>
          <a:noFill/>
        </p:spPr>
      </p:pic>
      <p:pic>
        <p:nvPicPr>
          <p:cNvPr id="4102" name="Picture 6" descr="Картинка 13 из 21090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1000108"/>
            <a:ext cx="4648197" cy="2647946"/>
          </a:xfrm>
          <a:prstGeom prst="rect">
            <a:avLst/>
          </a:prstGeom>
          <a:noFill/>
        </p:spPr>
      </p:pic>
      <p:pic>
        <p:nvPicPr>
          <p:cNvPr id="4104" name="Picture 8" descr="http://im6-tub-ru.yandex.net/i?id=279877286-27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572008"/>
            <a:ext cx="2714644" cy="170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Производство тканей</a:t>
            </a:r>
            <a:endParaRPr lang="ru-RU" b="1" dirty="0"/>
          </a:p>
        </p:txBody>
      </p:sp>
      <p:pic>
        <p:nvPicPr>
          <p:cNvPr id="3074" name="Picture 2" descr="http://new-curtains.ru/uploads/posts/2010-10/1288342249_si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286280" cy="4572032"/>
          </a:xfrm>
          <a:prstGeom prst="rect">
            <a:avLst/>
          </a:prstGeom>
          <a:noFill/>
        </p:spPr>
      </p:pic>
      <p:pic>
        <p:nvPicPr>
          <p:cNvPr id="3076" name="Picture 4" descr="http://mirtkaney.ru/upload/iblock/109/001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красок.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 descr="http://allgraf.net/uploads/posts/2009-03/1235953101_8-paints-set.jpg"/>
          <p:cNvPicPr>
            <a:picLocks noChangeAspect="1" noChangeArrowheads="1"/>
          </p:cNvPicPr>
          <p:nvPr/>
        </p:nvPicPr>
        <p:blipFill>
          <a:blip r:embed="rId2"/>
          <a:srcRect t="59167"/>
          <a:stretch>
            <a:fillRect/>
          </a:stretch>
        </p:blipFill>
        <p:spPr bwMode="auto">
          <a:xfrm>
            <a:off x="1214414" y="1714488"/>
            <a:ext cx="6667500" cy="350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Производство </a:t>
            </a:r>
            <a:r>
              <a:rPr lang="ru-RU" b="1" dirty="0" smtClean="0"/>
              <a:t>косметики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http://sikora.wellnet.me/attachments/Image/millenium_allianc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096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42976" y="4800600"/>
            <a:ext cx="5357850" cy="566738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рисунки\6918chemical_laboratory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3041" b="3041"/>
          <a:stretch>
            <a:fillRect/>
          </a:stretch>
        </p:blipFill>
        <p:spPr bwMode="auto">
          <a:xfrm>
            <a:off x="1357290" y="612775"/>
            <a:ext cx="571504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простирает химия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свои в дела человеческие»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М. В. Ломоносов.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Повсюду</a:t>
            </a:r>
            <a:r>
              <a:rPr lang="ru-RU" b="1" dirty="0" smtClean="0"/>
              <a:t>, куда бы ни обратил свой взор, нас окружают предметы и изделия, изготовленные из веществ и материалов, которые получены на химических заводах и фабриках. Кроме того, в повседневной жизни, сам того не подозревая, каждый человек осуществляет химические реакции. Например, умывание с мылом, стирка с использованием моющих средств и др. </a:t>
            </a:r>
            <a:endParaRPr lang="ru-RU" b="1" dirty="0"/>
          </a:p>
        </p:txBody>
      </p:sp>
      <p:pic>
        <p:nvPicPr>
          <p:cNvPr id="27650" name="Picture 2" descr="D:\Мои рисунки\1270955369_1-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«Широко простирает химия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свои в дела человеческие»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М. В. Ломоносов.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При опускании кусочка лимона в стакан горячего чая происходит ослабление окраски – чай здесь выступает в роли кислотного индикатора, подобного лакмусу. Аналогичное кислотно-основное взаимодействие проявляется при смачивании уксусом нарезанной синей капусты. Хозяйки знают, что капуста при этом розовеет. Зажигая спичку, замешивая песок и цемент с водой или гася водой известь, обжигая кирпич, мы осуществляем настоящие, а иногда и довольно сложные химические реакции.</a:t>
            </a:r>
            <a:endParaRPr lang="ru-RU" sz="1800" b="1" dirty="0"/>
          </a:p>
        </p:txBody>
      </p:sp>
      <p:pic>
        <p:nvPicPr>
          <p:cNvPr id="28674" name="Picture 2" descr="D:\Мои рисунки\61268-8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простирает химия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свои в дела человеческие»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375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М. В. Ломоносов.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Химия как наука и одновременно как область приложения знаний очень эффектна. Без использования химических технологий невозможно материальное производство. Новые материалы постоянно входят в нашу жизнь. Ныне это одна из самых фундаментальных наук о веществах и их свойствах, без которых сама жизнь невозможна.</a:t>
            </a:r>
          </a:p>
          <a:p>
            <a:pPr>
              <a:buNone/>
            </a:pPr>
            <a:r>
              <a:rPr lang="ru-RU" b="1" dirty="0" smtClean="0"/>
              <a:t>    Химия </a:t>
            </a:r>
            <a:r>
              <a:rPr lang="ru-RU" b="1" dirty="0" smtClean="0"/>
              <a:t>настолько органично вошла в нашу жизнь, что существование человека вне химии уже нельзя представить. Она создаёт огромное количество веществ, которые обеспечивают человеку современный уровень существования.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6385" name="Picture 1" descr="D:\Мои рисунки\26233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786322"/>
            <a:ext cx="1276342" cy="180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Производство стекла</a:t>
            </a:r>
            <a:endParaRPr lang="ru-RU" b="1" dirty="0"/>
          </a:p>
        </p:txBody>
      </p:sp>
      <p:pic>
        <p:nvPicPr>
          <p:cNvPr id="29698" name="Picture 2" descr="D:\Мои рисунки\71899108_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4923" y="2000240"/>
            <a:ext cx="4244795" cy="4525963"/>
          </a:xfrm>
          <a:prstGeom prst="rect">
            <a:avLst/>
          </a:prstGeom>
          <a:noFill/>
        </p:spPr>
      </p:pic>
      <p:pic>
        <p:nvPicPr>
          <p:cNvPr id="29699" name="Picture 3" descr="D:\Мои рисунки\66183812_bogemiaglass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2148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Производство карандашей</a:t>
            </a:r>
            <a:endParaRPr lang="ru-RU" b="1" dirty="0"/>
          </a:p>
        </p:txBody>
      </p:sp>
      <p:pic>
        <p:nvPicPr>
          <p:cNvPr id="1026" name="Picture 2" descr="D:\Мои рисунки\79080166_large_571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1372" y="1600200"/>
            <a:ext cx="62212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Производство керамики</a:t>
            </a:r>
            <a:endParaRPr lang="ru-RU" b="1" dirty="0"/>
          </a:p>
        </p:txBody>
      </p:sp>
      <p:pic>
        <p:nvPicPr>
          <p:cNvPr id="1026" name="Picture 2" descr="D:\Мои рисунки\____________%20____%20__________1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71810"/>
            <a:ext cx="3500430" cy="3597269"/>
          </a:xfrm>
          <a:prstGeom prst="rect">
            <a:avLst/>
          </a:prstGeom>
          <a:noFill/>
        </p:spPr>
      </p:pic>
      <p:pic>
        <p:nvPicPr>
          <p:cNvPr id="1028" name="Picture 4" descr="D:\Мои рисунки\8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3190875" cy="3762381"/>
          </a:xfrm>
          <a:prstGeom prst="rect">
            <a:avLst/>
          </a:prstGeom>
          <a:noFill/>
        </p:spPr>
      </p:pic>
      <p:pic>
        <p:nvPicPr>
          <p:cNvPr id="1030" name="Picture 6" descr="D:\Мои рисунки\IMG_44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00174"/>
            <a:ext cx="3286148" cy="297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Производство медикаментов.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42" name="Picture 2" descr="Картинка 35 из 1611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664373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пластмасс.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218" name="Picture 2" descr="Картинка 92 из 2090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3929090" cy="3000396"/>
          </a:xfrm>
          <a:prstGeom prst="rect">
            <a:avLst/>
          </a:prstGeom>
          <a:noFill/>
        </p:spPr>
      </p:pic>
      <p:pic>
        <p:nvPicPr>
          <p:cNvPr id="12290" name="Picture 2" descr="http://www.maxi.by/imageservice/1199089/1/800/600/pals-ooo-izdelija-iz-plastmass-dlja-stroitelst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4286280" cy="3119455"/>
          </a:xfrm>
          <a:prstGeom prst="rect">
            <a:avLst/>
          </a:prstGeom>
          <a:noFill/>
        </p:spPr>
      </p:pic>
      <p:pic>
        <p:nvPicPr>
          <p:cNvPr id="12292" name="Picture 4" descr="http://go3.imgsmail.ru/imgpreview?key=http%3A//xn----8sbaajqlie1axss0ae8m.xn--p1ai/upload/iblock/664/m-1251.jpg&amp;mb=imgdb_preview_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714884"/>
            <a:ext cx="1905000" cy="1905000"/>
          </a:xfrm>
          <a:prstGeom prst="rect">
            <a:avLst/>
          </a:prstGeom>
          <a:noFill/>
        </p:spPr>
      </p:pic>
      <p:pic>
        <p:nvPicPr>
          <p:cNvPr id="12294" name="Picture 6" descr="http://go2.imgsmail.ru/imgpreview?key=http%3A//bzpi.com/upload/durshlag.jpg&amp;mb=imgdb_preview_1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714884"/>
            <a:ext cx="1905000" cy="1895476"/>
          </a:xfrm>
          <a:prstGeom prst="rect">
            <a:avLst/>
          </a:prstGeom>
          <a:noFill/>
        </p:spPr>
      </p:pic>
      <p:pic>
        <p:nvPicPr>
          <p:cNvPr id="12296" name="Picture 8" descr="http://go1.imgsmail.ru/imgpreview?key=http%3A//forma-plastic.ru/UserFiles/Image/default.jpeg&amp;mb=imgdb_preview_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214422"/>
            <a:ext cx="264320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192</Words>
  <Application>Microsoft Office PowerPoint</Application>
  <PresentationFormat>Экран (4:3)</PresentationFormat>
  <Paragraphs>26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Роль химии в жизни человека.  </vt:lpstr>
      <vt:lpstr> «Широко простирает химия  руки свои в дела человеческие»            М. В. Ломоносов. </vt:lpstr>
      <vt:lpstr> «Широко простирает химия  руки свои в дела человеческие»            М. В. Ломоносов. </vt:lpstr>
      <vt:lpstr> «Широко простирает химия  руки свои в дела человеческие»            М. В. Ломоносов. </vt:lpstr>
      <vt:lpstr>Производство стекла</vt:lpstr>
      <vt:lpstr>Производство карандашей</vt:lpstr>
      <vt:lpstr>Производство керамики</vt:lpstr>
      <vt:lpstr> Производство медикаментов.  </vt:lpstr>
      <vt:lpstr>Производство пластмасс.  </vt:lpstr>
      <vt:lpstr>Производство взрывчатых веществ.  </vt:lpstr>
      <vt:lpstr>Производство  металлов</vt:lpstr>
      <vt:lpstr>Производство строительных материалов</vt:lpstr>
      <vt:lpstr>Производство удобрений.  </vt:lpstr>
      <vt:lpstr>Производство моющих средств.  </vt:lpstr>
      <vt:lpstr>Производство бумаги.  </vt:lpstr>
      <vt:lpstr>Производство тканей</vt:lpstr>
      <vt:lpstr>Производство красок.  </vt:lpstr>
      <vt:lpstr> Производство косметики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Роль химии в жизни человека.  </dc:title>
  <dc:creator>Admin</dc:creator>
  <cp:lastModifiedBy>Admin</cp:lastModifiedBy>
  <cp:revision>116</cp:revision>
  <dcterms:created xsi:type="dcterms:W3CDTF">2012-06-04T08:09:53Z</dcterms:created>
  <dcterms:modified xsi:type="dcterms:W3CDTF">2012-06-12T09:06:29Z</dcterms:modified>
</cp:coreProperties>
</file>