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60" r:id="rId2"/>
    <p:sldId id="259" r:id="rId3"/>
    <p:sldId id="262" r:id="rId4"/>
    <p:sldId id="282" r:id="rId5"/>
    <p:sldId id="263" r:id="rId6"/>
    <p:sldId id="298" r:id="rId7"/>
    <p:sldId id="273" r:id="rId8"/>
    <p:sldId id="274" r:id="rId9"/>
    <p:sldId id="293" r:id="rId10"/>
    <p:sldId id="294" r:id="rId11"/>
    <p:sldId id="295" r:id="rId12"/>
    <p:sldId id="296" r:id="rId13"/>
    <p:sldId id="297" r:id="rId14"/>
    <p:sldId id="299" r:id="rId15"/>
    <p:sldId id="300" r:id="rId16"/>
    <p:sldId id="265" r:id="rId17"/>
    <p:sldId id="266" r:id="rId18"/>
    <p:sldId id="267" r:id="rId19"/>
    <p:sldId id="268" r:id="rId20"/>
    <p:sldId id="283" r:id="rId21"/>
    <p:sldId id="284" r:id="rId22"/>
    <p:sldId id="288" r:id="rId23"/>
    <p:sldId id="290" r:id="rId24"/>
    <p:sldId id="289" r:id="rId25"/>
    <p:sldId id="286"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ru-RU" smtClean="0"/>
              <a:t>Методическая разработка</a:t>
            </a: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96A1EC-3FB5-4B4F-A078-E88E4B2AA8CE}" type="datetimeFigureOut">
              <a:rPr lang="ru-RU" smtClean="0"/>
              <a:pPr/>
              <a:t>13.04.2013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E0EF49-EEB7-49CF-B5F7-9F09058FB1E9}" type="slidenum">
              <a:rPr lang="ru-RU" smtClean="0"/>
              <a:pPr/>
              <a:t>‹#›</a:t>
            </a:fld>
            <a:endParaRPr lang="ru-RU"/>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ru-RU" smtClean="0"/>
              <a:t>Методическая разработка</a:t>
            </a: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BB779B-1243-4CCB-B0FB-528F637937A7}" type="datetimeFigureOut">
              <a:rPr lang="ru-RU" smtClean="0"/>
              <a:pPr/>
              <a:t>13.04.2013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F74729-23BA-4159-928D-BA60021523CD}" type="slidenum">
              <a:rPr lang="ru-RU" smtClean="0"/>
              <a:pPr/>
              <a:t>‹#›</a:t>
            </a:fld>
            <a:endParaRPr lang="ru-RU"/>
          </a:p>
        </p:txBody>
      </p:sp>
    </p:spTree>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EC2B1D5-A723-45BD-B8D1-AA77ED231BAC}" type="slidenum">
              <a:rPr lang="ru-RU" smtClean="0"/>
              <a:pPr/>
              <a:t>1</a:t>
            </a:fld>
            <a:endParaRPr lang="ru-RU"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ru-RU" smtClean="0"/>
          </a:p>
        </p:txBody>
      </p:sp>
      <p:sp>
        <p:nvSpPr>
          <p:cNvPr id="5" name="Верхний колонтитул 4"/>
          <p:cNvSpPr>
            <a:spLocks noGrp="1"/>
          </p:cNvSpPr>
          <p:nvPr>
            <p:ph type="hdr" sz="quarter" idx="10"/>
          </p:nvPr>
        </p:nvSpPr>
        <p:spPr/>
        <p:txBody>
          <a:bodyPr/>
          <a:lstStyle/>
          <a:p>
            <a:r>
              <a:rPr lang="ru-RU" smtClean="0"/>
              <a:t>Методическая разработка</a:t>
            </a:r>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E3FC350-DC53-48BA-814C-1BEFDA2A813F}" type="slidenum">
              <a:rPr lang="ru-RU" smtClean="0"/>
              <a:pPr>
                <a:defRPr/>
              </a:pPr>
              <a:t>2</a:t>
            </a:fld>
            <a:endParaRPr lang="ru-RU"/>
          </a:p>
        </p:txBody>
      </p:sp>
      <p:sp>
        <p:nvSpPr>
          <p:cNvPr id="5" name="Верхний колонтитул 4"/>
          <p:cNvSpPr>
            <a:spLocks noGrp="1"/>
          </p:cNvSpPr>
          <p:nvPr>
            <p:ph type="hdr" sz="quarter" idx="11"/>
          </p:nvPr>
        </p:nvSpPr>
        <p:spPr/>
        <p:txBody>
          <a:bodyPr/>
          <a:lstStyle/>
          <a:p>
            <a:r>
              <a:rPr lang="ru-RU" smtClean="0"/>
              <a:t>Методическая разработка</a:t>
            </a:r>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1FB6F20-61BE-47D9-9AAC-AB165AB5DF06}" type="slidenum">
              <a:rPr lang="ru-RU" smtClean="0"/>
              <a:pPr/>
              <a:t>4</a:t>
            </a:fld>
            <a:endParaRPr lang="ru-RU"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ru-RU" smtClean="0"/>
          </a:p>
        </p:txBody>
      </p:sp>
      <p:sp>
        <p:nvSpPr>
          <p:cNvPr id="5" name="Верхний колонтитул 4"/>
          <p:cNvSpPr>
            <a:spLocks noGrp="1"/>
          </p:cNvSpPr>
          <p:nvPr>
            <p:ph type="hdr" sz="quarter" idx="10"/>
          </p:nvPr>
        </p:nvSpPr>
        <p:spPr/>
        <p:txBody>
          <a:bodyPr/>
          <a:lstStyle/>
          <a:p>
            <a:r>
              <a:rPr lang="ru-RU" smtClean="0"/>
              <a:t>Методическая разработка</a:t>
            </a:r>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a:ln/>
        </p:spPr>
      </p:sp>
      <p:sp>
        <p:nvSpPr>
          <p:cNvPr id="47107" name="Заметки 2"/>
          <p:cNvSpPr>
            <a:spLocks noGrp="1"/>
          </p:cNvSpPr>
          <p:nvPr>
            <p:ph type="body" idx="1"/>
          </p:nvPr>
        </p:nvSpPr>
        <p:spPr>
          <a:noFill/>
          <a:ln/>
        </p:spPr>
        <p:txBody>
          <a:bodyPr/>
          <a:lstStyle/>
          <a:p>
            <a:pPr eaLnBrk="1" hangingPunct="1"/>
            <a:endParaRPr lang="ru-RU" smtClean="0"/>
          </a:p>
        </p:txBody>
      </p:sp>
      <p:sp>
        <p:nvSpPr>
          <p:cNvPr id="47108" name="Номер слайда 3"/>
          <p:cNvSpPr>
            <a:spLocks noGrp="1"/>
          </p:cNvSpPr>
          <p:nvPr>
            <p:ph type="sldNum" sz="quarter" idx="5"/>
          </p:nvPr>
        </p:nvSpPr>
        <p:spPr>
          <a:noFill/>
        </p:spPr>
        <p:txBody>
          <a:bodyPr/>
          <a:lstStyle/>
          <a:p>
            <a:fld id="{54E55D87-9D6D-410A-AEE5-5C8877954E55}" type="slidenum">
              <a:rPr lang="ru-RU" smtClean="0"/>
              <a:pPr/>
              <a:t>5</a:t>
            </a:fld>
            <a:endParaRPr lang="ru-RU" smtClean="0"/>
          </a:p>
        </p:txBody>
      </p:sp>
      <p:sp>
        <p:nvSpPr>
          <p:cNvPr id="5" name="Верхний колонтитул 4"/>
          <p:cNvSpPr>
            <a:spLocks noGrp="1"/>
          </p:cNvSpPr>
          <p:nvPr>
            <p:ph type="hdr" sz="quarter" idx="10"/>
          </p:nvPr>
        </p:nvSpPr>
        <p:spPr/>
        <p:txBody>
          <a:bodyPr/>
          <a:lstStyle/>
          <a:p>
            <a:r>
              <a:rPr lang="ru-RU" smtClean="0"/>
              <a:t>Методическая разработка</a:t>
            </a:r>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D710DFCA-4EBF-4F76-A21C-C438BE1120A9}" type="datetime1">
              <a:rPr lang="ru-RU" smtClean="0"/>
              <a:pPr/>
              <a:t>13.04.2013</a:t>
            </a:fld>
            <a:endParaRPr lang="ru-RU"/>
          </a:p>
        </p:txBody>
      </p:sp>
      <p:sp>
        <p:nvSpPr>
          <p:cNvPr id="20" name="Нижний колонтитул 19"/>
          <p:cNvSpPr>
            <a:spLocks noGrp="1"/>
          </p:cNvSpPr>
          <p:nvPr>
            <p:ph type="ftr" sz="quarter" idx="11"/>
          </p:nvPr>
        </p:nvSpPr>
        <p:spPr/>
        <p:txBody>
          <a:bodyPr/>
          <a:lstStyle>
            <a:extLst/>
          </a:lstStyle>
          <a:p>
            <a:r>
              <a:rPr lang="ru-RU" smtClean="0"/>
              <a:t>МАОУ Суворовская СОШ "Оренбургский пуховый платок"</a:t>
            </a:r>
            <a:endParaRPr lang="ru-RU"/>
          </a:p>
        </p:txBody>
      </p:sp>
      <p:sp>
        <p:nvSpPr>
          <p:cNvPr id="10" name="Номер слайда 9"/>
          <p:cNvSpPr>
            <a:spLocks noGrp="1"/>
          </p:cNvSpPr>
          <p:nvPr>
            <p:ph type="sldNum" sz="quarter" idx="12"/>
          </p:nvPr>
        </p:nvSpPr>
        <p:spPr/>
        <p:txBody>
          <a:bodyPr/>
          <a:lstStyle>
            <a:extLst/>
          </a:lstStyle>
          <a:p>
            <a:fld id="{B560DA4E-850E-4458-AEA7-C049985EA290}"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5F15BC3-70A7-4872-A8BA-547EBF454B22}" type="datetime1">
              <a:rPr lang="ru-RU" smtClean="0"/>
              <a:pPr/>
              <a:t>13.04.2013</a:t>
            </a:fld>
            <a:endParaRPr lang="ru-RU"/>
          </a:p>
        </p:txBody>
      </p:sp>
      <p:sp>
        <p:nvSpPr>
          <p:cNvPr id="5" name="Нижний колонтитул 4"/>
          <p:cNvSpPr>
            <a:spLocks noGrp="1"/>
          </p:cNvSpPr>
          <p:nvPr>
            <p:ph type="ftr" sz="quarter" idx="11"/>
          </p:nvPr>
        </p:nvSpPr>
        <p:spPr/>
        <p:txBody>
          <a:bodyPr/>
          <a:lstStyle>
            <a:extLst/>
          </a:lstStyle>
          <a:p>
            <a:r>
              <a:rPr lang="ru-RU" smtClean="0"/>
              <a:t>МАОУ Суворовская СОШ "Оренбургский пуховый платок"</a:t>
            </a:r>
            <a:endParaRPr lang="ru-RU"/>
          </a:p>
        </p:txBody>
      </p:sp>
      <p:sp>
        <p:nvSpPr>
          <p:cNvPr id="6" name="Номер слайда 5"/>
          <p:cNvSpPr>
            <a:spLocks noGrp="1"/>
          </p:cNvSpPr>
          <p:nvPr>
            <p:ph type="sldNum" sz="quarter" idx="12"/>
          </p:nvPr>
        </p:nvSpPr>
        <p:spPr/>
        <p:txBody>
          <a:bodyPr/>
          <a:lstStyle>
            <a:extLst/>
          </a:lstStyle>
          <a:p>
            <a:fld id="{B560DA4E-850E-4458-AEA7-C049985EA29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3C31DB6-0BA2-44AB-98EE-88DD164CC4FE}" type="datetime1">
              <a:rPr lang="ru-RU" smtClean="0"/>
              <a:pPr/>
              <a:t>13.04.2013</a:t>
            </a:fld>
            <a:endParaRPr lang="ru-RU"/>
          </a:p>
        </p:txBody>
      </p:sp>
      <p:sp>
        <p:nvSpPr>
          <p:cNvPr id="5" name="Нижний колонтитул 4"/>
          <p:cNvSpPr>
            <a:spLocks noGrp="1"/>
          </p:cNvSpPr>
          <p:nvPr>
            <p:ph type="ftr" sz="quarter" idx="11"/>
          </p:nvPr>
        </p:nvSpPr>
        <p:spPr/>
        <p:txBody>
          <a:bodyPr/>
          <a:lstStyle>
            <a:extLst/>
          </a:lstStyle>
          <a:p>
            <a:r>
              <a:rPr lang="ru-RU" smtClean="0"/>
              <a:t>МАОУ Суворовская СОШ "Оренбургский пуховый платок"</a:t>
            </a:r>
            <a:endParaRPr lang="ru-RU"/>
          </a:p>
        </p:txBody>
      </p:sp>
      <p:sp>
        <p:nvSpPr>
          <p:cNvPr id="6" name="Номер слайда 5"/>
          <p:cNvSpPr>
            <a:spLocks noGrp="1"/>
          </p:cNvSpPr>
          <p:nvPr>
            <p:ph type="sldNum" sz="quarter" idx="12"/>
          </p:nvPr>
        </p:nvSpPr>
        <p:spPr/>
        <p:txBody>
          <a:bodyPr/>
          <a:lstStyle>
            <a:extLst/>
          </a:lstStyle>
          <a:p>
            <a:fld id="{B560DA4E-850E-4458-AEA7-C049985EA29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549275"/>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68313" y="1628775"/>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59313" y="1628775"/>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241D01A1-6E25-4CCE-B921-A3F4ED26C26F}" type="datetime1">
              <a:rPr lang="ru-RU" smtClean="0"/>
              <a:pPr>
                <a:defRPr/>
              </a:pPr>
              <a:t>13.04.2013</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smtClean="0"/>
              <a:t>МАОУ Суворовская СОШ "Оренбургский пуховый платок"</a:t>
            </a: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C777699-2757-420B-947F-E864C3FE27DC}" type="slidenum">
              <a:rPr lang="ru-RU"/>
              <a:pPr>
                <a:defRPr/>
              </a:pPr>
              <a:t>‹#›</a:t>
            </a:fld>
            <a:endParaRPr lang="ru-RU"/>
          </a:p>
        </p:txBody>
      </p:sp>
    </p:spTree>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549275"/>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68313" y="1628775"/>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59313" y="1628775"/>
            <a:ext cx="4038600" cy="4525963"/>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fld id="{86012050-809C-4506-936B-E24FBC15D08F}" type="datetime1">
              <a:rPr lang="ru-RU" smtClean="0"/>
              <a:pPr>
                <a:defRPr/>
              </a:pPr>
              <a:t>13.04.2013</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smtClean="0"/>
              <a:t>МАОУ Суворовская СОШ "Оренбургский пуховый платок"</a:t>
            </a: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64AC1BA-8CA5-4440-8377-B2CFCDAFFE40}" type="slidenum">
              <a:rPr lang="ru-RU"/>
              <a:pPr>
                <a:defRPr/>
              </a:pPr>
              <a:t>‹#›</a:t>
            </a:fld>
            <a:endParaRPr lang="ru-RU"/>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9375CB9-3065-4696-B5BF-381425EBBDEA}" type="datetime1">
              <a:rPr lang="ru-RU" smtClean="0"/>
              <a:pPr/>
              <a:t>13.04.2013</a:t>
            </a:fld>
            <a:endParaRPr lang="ru-RU"/>
          </a:p>
        </p:txBody>
      </p:sp>
      <p:sp>
        <p:nvSpPr>
          <p:cNvPr id="5" name="Нижний колонтитул 4"/>
          <p:cNvSpPr>
            <a:spLocks noGrp="1"/>
          </p:cNvSpPr>
          <p:nvPr>
            <p:ph type="ftr" sz="quarter" idx="11"/>
          </p:nvPr>
        </p:nvSpPr>
        <p:spPr/>
        <p:txBody>
          <a:bodyPr/>
          <a:lstStyle>
            <a:extLst/>
          </a:lstStyle>
          <a:p>
            <a:r>
              <a:rPr lang="ru-RU" smtClean="0"/>
              <a:t>МАОУ Суворовская СОШ "Оренбургский пуховый платок"</a:t>
            </a:r>
            <a:endParaRPr lang="ru-RU"/>
          </a:p>
        </p:txBody>
      </p:sp>
      <p:sp>
        <p:nvSpPr>
          <p:cNvPr id="6" name="Номер слайда 5"/>
          <p:cNvSpPr>
            <a:spLocks noGrp="1"/>
          </p:cNvSpPr>
          <p:nvPr>
            <p:ph type="sldNum" sz="quarter" idx="12"/>
          </p:nvPr>
        </p:nvSpPr>
        <p:spPr/>
        <p:txBody>
          <a:bodyPr/>
          <a:lstStyle>
            <a:extLst/>
          </a:lstStyle>
          <a:p>
            <a:fld id="{B560DA4E-850E-4458-AEA7-C049985EA29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8ECAB9B9-DE58-42DB-965F-F61C15F2B39E}" type="datetime1">
              <a:rPr lang="ru-RU" smtClean="0"/>
              <a:pPr/>
              <a:t>13.04.2013</a:t>
            </a:fld>
            <a:endParaRPr lang="ru-RU"/>
          </a:p>
        </p:txBody>
      </p:sp>
      <p:sp>
        <p:nvSpPr>
          <p:cNvPr id="5" name="Нижний колонтитул 4"/>
          <p:cNvSpPr>
            <a:spLocks noGrp="1"/>
          </p:cNvSpPr>
          <p:nvPr>
            <p:ph type="ftr" sz="quarter" idx="11"/>
          </p:nvPr>
        </p:nvSpPr>
        <p:spPr/>
        <p:txBody>
          <a:bodyPr/>
          <a:lstStyle>
            <a:extLst/>
          </a:lstStyle>
          <a:p>
            <a:r>
              <a:rPr lang="ru-RU" smtClean="0"/>
              <a:t>МАОУ Суворовская СОШ "Оренбургский пуховый платок"</a:t>
            </a:r>
            <a:endParaRPr lang="ru-RU"/>
          </a:p>
        </p:txBody>
      </p:sp>
      <p:sp>
        <p:nvSpPr>
          <p:cNvPr id="6" name="Номер слайда 5"/>
          <p:cNvSpPr>
            <a:spLocks noGrp="1"/>
          </p:cNvSpPr>
          <p:nvPr>
            <p:ph type="sldNum" sz="quarter" idx="12"/>
          </p:nvPr>
        </p:nvSpPr>
        <p:spPr/>
        <p:txBody>
          <a:bodyPr/>
          <a:lstStyle>
            <a:extLst/>
          </a:lstStyle>
          <a:p>
            <a:fld id="{B560DA4E-850E-4458-AEA7-C049985EA290}"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9FFCE6F-007D-48E9-84F2-0880EA1AFC29}" type="datetime1">
              <a:rPr lang="ru-RU" smtClean="0"/>
              <a:pPr/>
              <a:t>13.04.2013</a:t>
            </a:fld>
            <a:endParaRPr lang="ru-RU"/>
          </a:p>
        </p:txBody>
      </p:sp>
      <p:sp>
        <p:nvSpPr>
          <p:cNvPr id="6" name="Нижний колонтитул 5"/>
          <p:cNvSpPr>
            <a:spLocks noGrp="1"/>
          </p:cNvSpPr>
          <p:nvPr>
            <p:ph type="ftr" sz="quarter" idx="11"/>
          </p:nvPr>
        </p:nvSpPr>
        <p:spPr/>
        <p:txBody>
          <a:bodyPr/>
          <a:lstStyle>
            <a:extLst/>
          </a:lstStyle>
          <a:p>
            <a:r>
              <a:rPr lang="ru-RU" smtClean="0"/>
              <a:t>МАОУ Суворовская СОШ "Оренбургский пуховый платок"</a:t>
            </a:r>
            <a:endParaRPr lang="ru-RU"/>
          </a:p>
        </p:txBody>
      </p:sp>
      <p:sp>
        <p:nvSpPr>
          <p:cNvPr id="7" name="Номер слайда 6"/>
          <p:cNvSpPr>
            <a:spLocks noGrp="1"/>
          </p:cNvSpPr>
          <p:nvPr>
            <p:ph type="sldNum" sz="quarter" idx="12"/>
          </p:nvPr>
        </p:nvSpPr>
        <p:spPr/>
        <p:txBody>
          <a:bodyPr/>
          <a:lstStyle>
            <a:extLst/>
          </a:lstStyle>
          <a:p>
            <a:fld id="{B560DA4E-850E-4458-AEA7-C049985EA29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964FD4DD-B8C4-4205-B46C-F0909A8695DF}" type="datetime1">
              <a:rPr lang="ru-RU" smtClean="0"/>
              <a:pPr/>
              <a:t>13.04.2013</a:t>
            </a:fld>
            <a:endParaRPr lang="ru-RU"/>
          </a:p>
        </p:txBody>
      </p:sp>
      <p:sp>
        <p:nvSpPr>
          <p:cNvPr id="8" name="Нижний колонтитул 7"/>
          <p:cNvSpPr>
            <a:spLocks noGrp="1"/>
          </p:cNvSpPr>
          <p:nvPr>
            <p:ph type="ftr" sz="quarter" idx="11"/>
          </p:nvPr>
        </p:nvSpPr>
        <p:spPr/>
        <p:txBody>
          <a:bodyPr/>
          <a:lstStyle>
            <a:extLst/>
          </a:lstStyle>
          <a:p>
            <a:r>
              <a:rPr lang="ru-RU" smtClean="0"/>
              <a:t>МАОУ Суворовская СОШ "Оренбургский пуховый платок"</a:t>
            </a:r>
            <a:endParaRPr lang="ru-RU"/>
          </a:p>
        </p:txBody>
      </p:sp>
      <p:sp>
        <p:nvSpPr>
          <p:cNvPr id="9" name="Номер слайда 8"/>
          <p:cNvSpPr>
            <a:spLocks noGrp="1"/>
          </p:cNvSpPr>
          <p:nvPr>
            <p:ph type="sldNum" sz="quarter" idx="12"/>
          </p:nvPr>
        </p:nvSpPr>
        <p:spPr/>
        <p:txBody>
          <a:bodyPr/>
          <a:lstStyle>
            <a:extLst/>
          </a:lstStyle>
          <a:p>
            <a:fld id="{B560DA4E-850E-4458-AEA7-C049985EA29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DA4F295-BFC5-432F-9EC3-46B172005CA9}" type="datetime1">
              <a:rPr lang="ru-RU" smtClean="0"/>
              <a:pPr/>
              <a:t>13.04.2013</a:t>
            </a:fld>
            <a:endParaRPr lang="ru-RU"/>
          </a:p>
        </p:txBody>
      </p:sp>
      <p:sp>
        <p:nvSpPr>
          <p:cNvPr id="4" name="Нижний колонтитул 3"/>
          <p:cNvSpPr>
            <a:spLocks noGrp="1"/>
          </p:cNvSpPr>
          <p:nvPr>
            <p:ph type="ftr" sz="quarter" idx="11"/>
          </p:nvPr>
        </p:nvSpPr>
        <p:spPr/>
        <p:txBody>
          <a:bodyPr/>
          <a:lstStyle>
            <a:extLst/>
          </a:lstStyle>
          <a:p>
            <a:r>
              <a:rPr lang="ru-RU" smtClean="0"/>
              <a:t>МАОУ Суворовская СОШ "Оренбургский пуховый платок"</a:t>
            </a:r>
            <a:endParaRPr lang="ru-RU"/>
          </a:p>
        </p:txBody>
      </p:sp>
      <p:sp>
        <p:nvSpPr>
          <p:cNvPr id="5" name="Номер слайда 4"/>
          <p:cNvSpPr>
            <a:spLocks noGrp="1"/>
          </p:cNvSpPr>
          <p:nvPr>
            <p:ph type="sldNum" sz="quarter" idx="12"/>
          </p:nvPr>
        </p:nvSpPr>
        <p:spPr/>
        <p:txBody>
          <a:bodyPr/>
          <a:lstStyle>
            <a:extLst/>
          </a:lstStyle>
          <a:p>
            <a:fld id="{B560DA4E-850E-4458-AEA7-C049985EA29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89BB29FB-BE8C-4943-ADC1-1C6B3B18E5C4}" type="datetime1">
              <a:rPr lang="ru-RU" smtClean="0"/>
              <a:pPr/>
              <a:t>13.04.2013</a:t>
            </a:fld>
            <a:endParaRPr lang="ru-RU"/>
          </a:p>
        </p:txBody>
      </p:sp>
      <p:sp>
        <p:nvSpPr>
          <p:cNvPr id="3" name="Нижний колонтитул 2"/>
          <p:cNvSpPr>
            <a:spLocks noGrp="1"/>
          </p:cNvSpPr>
          <p:nvPr>
            <p:ph type="ftr" sz="quarter" idx="11"/>
          </p:nvPr>
        </p:nvSpPr>
        <p:spPr/>
        <p:txBody>
          <a:bodyPr/>
          <a:lstStyle>
            <a:extLst/>
          </a:lstStyle>
          <a:p>
            <a:r>
              <a:rPr lang="ru-RU" smtClean="0"/>
              <a:t>МАОУ Суворовская СОШ "Оренбургский пуховый платок"</a:t>
            </a:r>
            <a:endParaRPr lang="ru-RU"/>
          </a:p>
        </p:txBody>
      </p:sp>
      <p:sp>
        <p:nvSpPr>
          <p:cNvPr id="4" name="Номер слайда 3"/>
          <p:cNvSpPr>
            <a:spLocks noGrp="1"/>
          </p:cNvSpPr>
          <p:nvPr>
            <p:ph type="sldNum" sz="quarter" idx="12"/>
          </p:nvPr>
        </p:nvSpPr>
        <p:spPr/>
        <p:txBody>
          <a:bodyPr/>
          <a:lstStyle>
            <a:extLst/>
          </a:lstStyle>
          <a:p>
            <a:fld id="{B560DA4E-850E-4458-AEA7-C049985EA290}"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536F1BF-AC8F-46FD-8503-47F3DF8EF4DA}" type="datetime1">
              <a:rPr lang="ru-RU" smtClean="0"/>
              <a:pPr/>
              <a:t>13.04.2013</a:t>
            </a:fld>
            <a:endParaRPr lang="ru-RU"/>
          </a:p>
        </p:txBody>
      </p:sp>
      <p:sp>
        <p:nvSpPr>
          <p:cNvPr id="6" name="Нижний колонтитул 5"/>
          <p:cNvSpPr>
            <a:spLocks noGrp="1"/>
          </p:cNvSpPr>
          <p:nvPr>
            <p:ph type="ftr" sz="quarter" idx="11"/>
          </p:nvPr>
        </p:nvSpPr>
        <p:spPr/>
        <p:txBody>
          <a:bodyPr/>
          <a:lstStyle>
            <a:extLst/>
          </a:lstStyle>
          <a:p>
            <a:r>
              <a:rPr lang="ru-RU" smtClean="0"/>
              <a:t>МАОУ Суворовская СОШ "Оренбургский пуховый платок"</a:t>
            </a:r>
            <a:endParaRPr lang="ru-RU"/>
          </a:p>
        </p:txBody>
      </p:sp>
      <p:sp>
        <p:nvSpPr>
          <p:cNvPr id="7" name="Номер слайда 6"/>
          <p:cNvSpPr>
            <a:spLocks noGrp="1"/>
          </p:cNvSpPr>
          <p:nvPr>
            <p:ph type="sldNum" sz="quarter" idx="12"/>
          </p:nvPr>
        </p:nvSpPr>
        <p:spPr/>
        <p:txBody>
          <a:bodyPr/>
          <a:lstStyle>
            <a:extLst/>
          </a:lstStyle>
          <a:p>
            <a:fld id="{B560DA4E-850E-4458-AEA7-C049985EA29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6980D22-62AE-4650-846D-3E08E68DA39F}" type="datetime1">
              <a:rPr lang="ru-RU" smtClean="0"/>
              <a:pPr/>
              <a:t>13.04.2013</a:t>
            </a:fld>
            <a:endParaRPr lang="ru-RU"/>
          </a:p>
        </p:txBody>
      </p:sp>
      <p:sp>
        <p:nvSpPr>
          <p:cNvPr id="6" name="Нижний колонтитул 5"/>
          <p:cNvSpPr>
            <a:spLocks noGrp="1"/>
          </p:cNvSpPr>
          <p:nvPr>
            <p:ph type="ftr" sz="quarter" idx="11"/>
          </p:nvPr>
        </p:nvSpPr>
        <p:spPr/>
        <p:txBody>
          <a:bodyPr/>
          <a:lstStyle>
            <a:extLst/>
          </a:lstStyle>
          <a:p>
            <a:r>
              <a:rPr lang="ru-RU" smtClean="0"/>
              <a:t>МАОУ Суворовская СОШ "Оренбургский пуховый платок"</a:t>
            </a:r>
            <a:endParaRPr lang="ru-RU"/>
          </a:p>
        </p:txBody>
      </p:sp>
      <p:sp>
        <p:nvSpPr>
          <p:cNvPr id="7" name="Номер слайда 6"/>
          <p:cNvSpPr>
            <a:spLocks noGrp="1"/>
          </p:cNvSpPr>
          <p:nvPr>
            <p:ph type="sldNum" sz="quarter" idx="12"/>
          </p:nvPr>
        </p:nvSpPr>
        <p:spPr/>
        <p:txBody>
          <a:bodyPr/>
          <a:lstStyle>
            <a:extLst/>
          </a:lstStyle>
          <a:p>
            <a:fld id="{B560DA4E-850E-4458-AEA7-C049985EA290}"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4FA2089-9D94-4B4A-B492-0F24D987BAF5}" type="datetime1">
              <a:rPr lang="ru-RU" smtClean="0"/>
              <a:pPr/>
              <a:t>13.04.2013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ru-RU" smtClean="0"/>
              <a:t>МАОУ Суворовская СОШ "Оренбургский пуховый платок"</a:t>
            </a:r>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560DA4E-850E-4458-AEA7-C049985EA290}"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41.jpeg"/><Relationship Id="rId1" Type="http://schemas.openxmlformats.org/officeDocument/2006/relationships/slideLayout" Target="../slideLayouts/slideLayout12.xml"/><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2.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hyperlink" Target="http://orenblog.ru/archives/46"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www.orenshal.ru/" TargetMode="External"/><Relationship Id="rId3" Type="http://schemas.openxmlformats.org/officeDocument/2006/relationships/hyperlink" Target="http://kraeved.opck.org/kraevedenie/narodnoe_tvorchestvo/orenburg_platok.php" TargetMode="External"/><Relationship Id="rId7" Type="http://schemas.openxmlformats.org/officeDocument/2006/relationships/hyperlink" Target="http://www.orenburg-gov.ru/magnoliaPublic/regportal/Info/" TargetMode="External"/><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hyperlink" Target="http://pensionerka.net/pozdravit_stihi/platok_stih/platok_stih.html" TargetMode="External"/><Relationship Id="rId5" Type="http://schemas.openxmlformats.org/officeDocument/2006/relationships/hyperlink" Target="http://orenburgskij-puhovyj-platok.ru/" TargetMode="External"/><Relationship Id="rId4" Type="http://schemas.openxmlformats.org/officeDocument/2006/relationships/hyperlink" Target="http://macterica.ru/" TargetMode="External"/><Relationship Id="rId9" Type="http://schemas.openxmlformats.org/officeDocument/2006/relationships/hyperlink" Target="http://zemljaki.mybb.r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audio" Target="file:///E:\&#1086;&#1088;&#1077;&#1085;&#1073;%20&#1087;&#1091;&#1093;%20&#1087;&#1083;&#1072;&#1090;&#1086;&#1082;\03_Poehal_Kazak_Vo_Chuzhbinu_Dalekuju.mp3" TargetMode="Externa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4.xml"/><Relationship Id="rId7"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audio" Target="file:///E:\&#1086;&#1088;&#1077;&#1085;&#1073;%20&#1087;&#1091;&#1093;%20&#1087;&#1083;&#1072;&#1090;&#1086;&#1082;\119523130-f0d6693a5c01.mp3" TargetMode="External"/><Relationship Id="rId6" Type="http://schemas.openxmlformats.org/officeDocument/2006/relationships/image" Target="../media/image16.jpeg"/><Relationship Id="rId5" Type="http://schemas.openxmlformats.org/officeDocument/2006/relationships/image" Target="../media/image15.gif"/><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www.cartalana.ru/Images/Mechknitting/083.jpg" TargetMode="External"/><Relationship Id="rId7" Type="http://schemas.openxmlformats.org/officeDocument/2006/relationships/image" Target="../media/image22.jpeg"/><Relationship Id="rId2" Type="http://schemas.openxmlformats.org/officeDocument/2006/relationships/slideLayout" Target="../slideLayouts/slideLayout13.xml"/><Relationship Id="rId1" Type="http://schemas.openxmlformats.org/officeDocument/2006/relationships/audio" Target="file:///E:\&#1086;&#1088;&#1077;&#1085;&#1073;%20&#1087;&#1091;&#1093;%20&#1087;&#1083;&#1072;&#1090;&#1086;&#1082;\38r_folk.mp3" TargetMode="Externa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hyperlink" Target="http://www.cartalana.ru/mechknitting-11.php"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0_1fd86_a083e8d6_L"/>
          <p:cNvPicPr>
            <a:picLocks noChangeAspect="1" noChangeArrowheads="1" noCrop="1"/>
          </p:cNvPicPr>
          <p:nvPr/>
        </p:nvPicPr>
        <p:blipFill>
          <a:blip r:embed="rId3"/>
          <a:srcRect/>
          <a:stretch>
            <a:fillRect/>
          </a:stretch>
        </p:blipFill>
        <p:spPr bwMode="auto">
          <a:xfrm>
            <a:off x="0" y="-387350"/>
            <a:ext cx="9144000" cy="7245350"/>
          </a:xfrm>
          <a:prstGeom prst="rect">
            <a:avLst/>
          </a:prstGeom>
          <a:noFill/>
          <a:ln w="9525">
            <a:noFill/>
            <a:miter lim="800000"/>
            <a:headEnd/>
            <a:tailEnd/>
          </a:ln>
        </p:spPr>
      </p:pic>
      <p:pic>
        <p:nvPicPr>
          <p:cNvPr id="2059" name="Picture 11" descr="солистка1"/>
          <p:cNvPicPr>
            <a:picLocks noChangeAspect="1" noChangeArrowheads="1"/>
          </p:cNvPicPr>
          <p:nvPr/>
        </p:nvPicPr>
        <p:blipFill>
          <a:blip r:embed="rId4" cstate="email"/>
          <a:srcRect/>
          <a:stretch>
            <a:fillRect/>
          </a:stretch>
        </p:blipFill>
        <p:spPr bwMode="auto">
          <a:xfrm>
            <a:off x="7102475" y="2276475"/>
            <a:ext cx="2041525" cy="4581525"/>
          </a:xfrm>
          <a:prstGeom prst="rect">
            <a:avLst/>
          </a:prstGeom>
          <a:noFill/>
          <a:ln w="9525">
            <a:noFill/>
            <a:miter lim="800000"/>
            <a:headEnd/>
            <a:tailEnd/>
          </a:ln>
        </p:spPr>
      </p:pic>
      <p:pic>
        <p:nvPicPr>
          <p:cNvPr id="3080" name="Picture 38" descr="56-map-orenburgskaya-big"/>
          <p:cNvPicPr>
            <a:picLocks noChangeAspect="1" noChangeArrowheads="1"/>
          </p:cNvPicPr>
          <p:nvPr/>
        </p:nvPicPr>
        <p:blipFill>
          <a:blip r:embed="rId5"/>
          <a:srcRect/>
          <a:stretch>
            <a:fillRect/>
          </a:stretch>
        </p:blipFill>
        <p:spPr bwMode="auto">
          <a:xfrm>
            <a:off x="571472" y="2428868"/>
            <a:ext cx="6588125" cy="4186237"/>
          </a:xfrm>
          <a:prstGeom prst="rect">
            <a:avLst/>
          </a:prstGeom>
          <a:noFill/>
          <a:ln w="9525">
            <a:noFill/>
            <a:miter lim="800000"/>
            <a:headEnd/>
            <a:tailEnd/>
          </a:ln>
        </p:spPr>
      </p:pic>
      <p:pic>
        <p:nvPicPr>
          <p:cNvPr id="2067" name="Picture 19" descr="orenburg"/>
          <p:cNvPicPr>
            <a:picLocks noChangeAspect="1" noChangeArrowheads="1"/>
          </p:cNvPicPr>
          <p:nvPr/>
        </p:nvPicPr>
        <p:blipFill>
          <a:blip r:embed="rId6" cstate="email"/>
          <a:srcRect/>
          <a:stretch>
            <a:fillRect/>
          </a:stretch>
        </p:blipFill>
        <p:spPr bwMode="auto">
          <a:xfrm>
            <a:off x="2143108" y="4429132"/>
            <a:ext cx="1030287" cy="1177925"/>
          </a:xfrm>
          <a:prstGeom prst="rect">
            <a:avLst/>
          </a:prstGeom>
          <a:noFill/>
          <a:ln w="9525">
            <a:noFill/>
            <a:miter lim="800000"/>
            <a:headEnd/>
            <a:tailEnd/>
          </a:ln>
        </p:spPr>
      </p:pic>
      <p:sp>
        <p:nvSpPr>
          <p:cNvPr id="10" name="Нижний колонтитул 9"/>
          <p:cNvSpPr>
            <a:spLocks noGrp="1"/>
          </p:cNvSpPr>
          <p:nvPr>
            <p:ph type="ftr" sz="quarter" idx="11"/>
          </p:nvPr>
        </p:nvSpPr>
        <p:spPr/>
        <p:txBody>
          <a:bodyPr/>
          <a:lstStyle/>
          <a:p>
            <a:r>
              <a:rPr lang="ru-RU" smtClean="0"/>
              <a:t>МАОУ Суворовская СОШ "Оренбургский пуховый платок"</a:t>
            </a:r>
            <a:endParaRPr lang="ru-RU"/>
          </a:p>
        </p:txBody>
      </p:sp>
      <p:sp>
        <p:nvSpPr>
          <p:cNvPr id="11" name="Прямоугольник 10"/>
          <p:cNvSpPr/>
          <p:nvPr/>
        </p:nvSpPr>
        <p:spPr>
          <a:xfrm>
            <a:off x="1285852" y="0"/>
            <a:ext cx="4535217" cy="2585323"/>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ru-RU" sz="5400" b="1" cap="none" spc="150" dirty="0" smtClean="0">
                <a:ln w="11430"/>
                <a:solidFill>
                  <a:srgbClr val="F8F8F8"/>
                </a:solidFill>
                <a:effectLst>
                  <a:outerShdw blurRad="25400" algn="tl" rotWithShape="0">
                    <a:srgbClr val="000000">
                      <a:alpha val="43000"/>
                    </a:srgbClr>
                  </a:outerShdw>
                </a:effectLst>
              </a:rPr>
              <a:t>Сокровища </a:t>
            </a:r>
          </a:p>
          <a:p>
            <a:pPr algn="ctr"/>
            <a:r>
              <a:rPr lang="ru-RU" sz="5400" b="1" spc="150" dirty="0">
                <a:ln w="11430"/>
                <a:solidFill>
                  <a:srgbClr val="F8F8F8"/>
                </a:solidFill>
                <a:effectLst>
                  <a:outerShdw blurRad="25400" algn="tl" rotWithShape="0">
                    <a:srgbClr val="000000">
                      <a:alpha val="43000"/>
                    </a:srgbClr>
                  </a:outerShdw>
                </a:effectLst>
              </a:rPr>
              <a:t>б</a:t>
            </a:r>
            <a:r>
              <a:rPr lang="ru-RU" sz="5400" b="1" cap="none" spc="150" dirty="0" smtClean="0">
                <a:ln w="11430"/>
                <a:solidFill>
                  <a:srgbClr val="F8F8F8"/>
                </a:solidFill>
                <a:effectLst>
                  <a:outerShdw blurRad="25400" algn="tl" rotWithShape="0">
                    <a:srgbClr val="000000">
                      <a:alpha val="43000"/>
                    </a:srgbClr>
                  </a:outerShdw>
                </a:effectLst>
              </a:rPr>
              <a:t>абушкиного</a:t>
            </a:r>
          </a:p>
          <a:p>
            <a:pPr algn="ctr"/>
            <a:r>
              <a:rPr lang="ru-RU" sz="5400" b="1" cap="none" spc="150" dirty="0" smtClean="0">
                <a:ln w="11430"/>
                <a:solidFill>
                  <a:srgbClr val="F8F8F8"/>
                </a:solidFill>
                <a:effectLst>
                  <a:outerShdw blurRad="25400" algn="tl" rotWithShape="0">
                    <a:srgbClr val="000000">
                      <a:alpha val="43000"/>
                    </a:srgbClr>
                  </a:outerShdw>
                </a:effectLst>
              </a:rPr>
              <a:t>сундука</a:t>
            </a:r>
            <a:endParaRPr lang="ru-RU" sz="5400" b="1" cap="none" spc="150" dirty="0">
              <a:ln w="11430"/>
              <a:solidFill>
                <a:srgbClr val="F8F8F8"/>
              </a:solidFill>
              <a:effectLst>
                <a:outerShdw blurRad="25400" algn="tl" rotWithShape="0">
                  <a:srgbClr val="000000">
                    <a:alpha val="43000"/>
                  </a:srgbClr>
                </a:outerShdw>
              </a:effectLst>
            </a:endParaRPr>
          </a:p>
        </p:txBody>
      </p:sp>
      <p:grpSp>
        <p:nvGrpSpPr>
          <p:cNvPr id="2" name="Group 30"/>
          <p:cNvGrpSpPr>
            <a:grpSpLocks/>
          </p:cNvGrpSpPr>
          <p:nvPr/>
        </p:nvGrpSpPr>
        <p:grpSpPr bwMode="auto">
          <a:xfrm>
            <a:off x="1142976" y="2500306"/>
            <a:ext cx="6335713" cy="1314450"/>
            <a:chOff x="1020" y="1344"/>
            <a:chExt cx="3991" cy="828"/>
          </a:xfrm>
        </p:grpSpPr>
        <p:sp>
          <p:nvSpPr>
            <p:cNvPr id="3083" name="WordArt 32"/>
            <p:cNvSpPr>
              <a:spLocks noChangeArrowheads="1" noChangeShapeType="1" noTextEdit="1"/>
            </p:cNvSpPr>
            <p:nvPr/>
          </p:nvSpPr>
          <p:spPr bwMode="auto">
            <a:xfrm>
              <a:off x="1020" y="1797"/>
              <a:ext cx="3991" cy="375"/>
            </a:xfrm>
            <a:prstGeom prst="rect">
              <a:avLst/>
            </a:prstGeom>
          </p:spPr>
          <p:txBody>
            <a:bodyPr wrap="none" fromWordArt="1">
              <a:prstTxWarp prst="textPlain">
                <a:avLst>
                  <a:gd name="adj" fmla="val 50000"/>
                </a:avLst>
              </a:prstTxWarp>
            </a:bodyPr>
            <a:lstStyle/>
            <a:p>
              <a:pPr algn="ctr"/>
              <a:r>
                <a:rPr lang="ru-RU" sz="3600" b="1" kern="10">
                  <a:ln w="25400">
                    <a:solidFill>
                      <a:srgbClr val="000000"/>
                    </a:solidFill>
                    <a:round/>
                    <a:headEnd/>
                    <a:tailEnd/>
                  </a:ln>
                  <a:solidFill>
                    <a:schemeClr val="accent1"/>
                  </a:solidFill>
                  <a:effectLst>
                    <a:outerShdw dist="107763" dir="18900000" algn="ctr" rotWithShape="0">
                      <a:srgbClr val="868686">
                        <a:alpha val="50000"/>
                      </a:srgbClr>
                    </a:outerShdw>
                  </a:effectLst>
                  <a:latin typeface="University Roman LET"/>
                </a:rPr>
                <a:t>пуховый платок</a:t>
              </a:r>
            </a:p>
          </p:txBody>
        </p:sp>
        <p:sp>
          <p:nvSpPr>
            <p:cNvPr id="3082" name="WordArt 31"/>
            <p:cNvSpPr>
              <a:spLocks noChangeArrowheads="1" noChangeShapeType="1" noTextEdit="1"/>
            </p:cNvSpPr>
            <p:nvPr/>
          </p:nvSpPr>
          <p:spPr bwMode="auto">
            <a:xfrm>
              <a:off x="1020" y="1344"/>
              <a:ext cx="3991" cy="375"/>
            </a:xfrm>
            <a:prstGeom prst="rect">
              <a:avLst/>
            </a:prstGeom>
          </p:spPr>
          <p:txBody>
            <a:bodyPr wrap="none" fromWordArt="1">
              <a:prstTxWarp prst="textPlain">
                <a:avLst>
                  <a:gd name="adj" fmla="val 50000"/>
                </a:avLst>
              </a:prstTxWarp>
            </a:bodyPr>
            <a:lstStyle/>
            <a:p>
              <a:pPr algn="ctr"/>
              <a:r>
                <a:rPr lang="ru-RU" sz="3600" b="1" kern="10" dirty="0">
                  <a:ln w="25400">
                    <a:solidFill>
                      <a:srgbClr val="000000"/>
                    </a:solidFill>
                    <a:round/>
                    <a:headEnd/>
                    <a:tailEnd/>
                  </a:ln>
                  <a:solidFill>
                    <a:schemeClr val="accent1"/>
                  </a:solidFill>
                  <a:effectLst>
                    <a:outerShdw dist="107763" dir="18900000" algn="ctr" rotWithShape="0">
                      <a:srgbClr val="868686">
                        <a:alpha val="50000"/>
                      </a:srgbClr>
                    </a:outerShdw>
                  </a:effectLst>
                  <a:latin typeface="University Roman LET"/>
                </a:rPr>
                <a:t>Оренбургский</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8" dur="50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 dur="50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0" dur="5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xit" presetSubtype="1" fill="hold" grpId="1" nodeType="clickEffect">
                                  <p:stCondLst>
                                    <p:cond delay="0"/>
                                  </p:stCondLst>
                                  <p:childTnLst>
                                    <p:anim calcmode="lin" valueType="num">
                                      <p:cBhvr additive="base">
                                        <p:cTn id="14" dur="5000"/>
                                        <p:tgtEl>
                                          <p:spTgt spid="11"/>
                                        </p:tgtEl>
                                        <p:attrNameLst>
                                          <p:attrName>ppt_x</p:attrName>
                                        </p:attrNameLst>
                                      </p:cBhvr>
                                      <p:tavLst>
                                        <p:tav tm="0">
                                          <p:val>
                                            <p:strVal val="ppt_x"/>
                                          </p:val>
                                        </p:tav>
                                        <p:tav tm="100000">
                                          <p:val>
                                            <p:strVal val="ppt_x"/>
                                          </p:val>
                                        </p:tav>
                                      </p:tavLst>
                                    </p:anim>
                                    <p:anim calcmode="lin" valueType="num">
                                      <p:cBhvr additive="base">
                                        <p:cTn id="15" dur="5000"/>
                                        <p:tgtEl>
                                          <p:spTgt spid="11"/>
                                        </p:tgtEl>
                                        <p:attrNameLst>
                                          <p:attrName>ppt_y</p:attrName>
                                        </p:attrNameLst>
                                      </p:cBhvr>
                                      <p:tavLst>
                                        <p:tav tm="0">
                                          <p:val>
                                            <p:strVal val="ppt_y"/>
                                          </p:val>
                                        </p:tav>
                                        <p:tav tm="100000">
                                          <p:val>
                                            <p:strVal val="0-ppt_h/2"/>
                                          </p:val>
                                        </p:tav>
                                      </p:tavLst>
                                    </p:anim>
                                    <p:set>
                                      <p:cBhvr>
                                        <p:cTn id="16" dur="1" fill="hold">
                                          <p:stCondLst>
                                            <p:cond delay="4999"/>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8"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5000" fill="hold"/>
                                        <p:tgtEl>
                                          <p:spTgt spid="2"/>
                                        </p:tgtEl>
                                        <p:attrNameLst>
                                          <p:attrName>ppt_x</p:attrName>
                                        </p:attrNameLst>
                                      </p:cBhvr>
                                      <p:tavLst>
                                        <p:tav tm="0">
                                          <p:val>
                                            <p:strVal val="#ppt_x"/>
                                          </p:val>
                                        </p:tav>
                                        <p:tav tm="100000">
                                          <p:val>
                                            <p:strVal val="#ppt_x"/>
                                          </p:val>
                                        </p:tav>
                                      </p:tavLst>
                                    </p:anim>
                                    <p:anim calcmode="lin" valueType="num">
                                      <p:cBhvr>
                                        <p:cTn id="22"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Ческа пуха на </a:t>
            </a:r>
            <a:r>
              <a:rPr lang="ru-RU" dirty="0" err="1" smtClean="0"/>
              <a:t>дралках</a:t>
            </a:r>
            <a:endParaRPr lang="ru-RU" dirty="0"/>
          </a:p>
        </p:txBody>
      </p:sp>
      <p:pic>
        <p:nvPicPr>
          <p:cNvPr id="4" name="Picture 5" descr="df230f70600c"/>
          <p:cNvPicPr>
            <a:picLocks noGrp="1" noChangeAspect="1" noChangeArrowheads="1"/>
          </p:cNvPicPr>
          <p:nvPr>
            <p:ph idx="1"/>
          </p:nvPr>
        </p:nvPicPr>
        <p:blipFill>
          <a:blip r:embed="rId2" cstate="email"/>
          <a:srcRect/>
          <a:stretch>
            <a:fillRect/>
          </a:stretch>
        </p:blipFill>
        <p:spPr bwMode="auto">
          <a:xfrm>
            <a:off x="1285852" y="1357298"/>
            <a:ext cx="3952494" cy="4800600"/>
          </a:xfrm>
          <a:prstGeom prst="rect">
            <a:avLst/>
          </a:prstGeom>
          <a:noFill/>
          <a:ln w="38100">
            <a:solidFill>
              <a:srgbClr val="0075B0"/>
            </a:solidFill>
            <a:miter lim="800000"/>
            <a:headEnd/>
            <a:tailEnd/>
          </a:ln>
          <a:effectLst>
            <a:outerShdw dist="107763" dir="8100000" algn="ctr" rotWithShape="0">
              <a:srgbClr val="808080">
                <a:alpha val="50000"/>
              </a:srgbClr>
            </a:outerShdw>
          </a:effectLst>
        </p:spPr>
      </p:pic>
      <p:sp>
        <p:nvSpPr>
          <p:cNvPr id="5" name="Прямоугольник 4"/>
          <p:cNvSpPr/>
          <p:nvPr/>
        </p:nvSpPr>
        <p:spPr>
          <a:xfrm>
            <a:off x="5715008" y="1500174"/>
            <a:ext cx="3214710" cy="2585323"/>
          </a:xfrm>
          <a:prstGeom prst="rect">
            <a:avLst/>
          </a:prstGeom>
        </p:spPr>
        <p:txBody>
          <a:bodyPr wrap="square">
            <a:spAutoFit/>
          </a:bodyPr>
          <a:lstStyle/>
          <a:p>
            <a:r>
              <a:rPr lang="ru-RU" dirty="0" smtClean="0"/>
              <a:t>Перемешиваем пух и снова чешем, но на </a:t>
            </a:r>
            <a:r>
              <a:rPr lang="ru-RU" dirty="0" err="1" smtClean="0"/>
              <a:t>дралках</a:t>
            </a:r>
            <a:r>
              <a:rPr lang="ru-RU" dirty="0" smtClean="0"/>
              <a:t> (ческах), при этом каждый раз сдергиваем пух с </a:t>
            </a:r>
            <a:r>
              <a:rPr lang="ru-RU" dirty="0" err="1" smtClean="0"/>
              <a:t>дралок</a:t>
            </a:r>
            <a:r>
              <a:rPr lang="ru-RU" dirty="0" smtClean="0"/>
              <a:t> чтобы удалить остатки «мякиша». Снова перемешиваем весь пух и третий раз прочесываем на </a:t>
            </a:r>
            <a:r>
              <a:rPr lang="ru-RU" dirty="0" err="1" smtClean="0"/>
              <a:t>дралках</a:t>
            </a:r>
            <a:r>
              <a:rPr lang="ru-RU" dirty="0" smtClean="0"/>
              <a:t>.  </a:t>
            </a:r>
          </a:p>
        </p:txBody>
      </p:sp>
      <p:pic>
        <p:nvPicPr>
          <p:cNvPr id="6" name="Picture 8" descr="чесалка"/>
          <p:cNvPicPr>
            <a:picLocks noChangeAspect="1" noChangeArrowheads="1"/>
          </p:cNvPicPr>
          <p:nvPr/>
        </p:nvPicPr>
        <p:blipFill>
          <a:blip r:embed="rId3"/>
          <a:srcRect/>
          <a:stretch>
            <a:fillRect/>
          </a:stretch>
        </p:blipFill>
        <p:spPr bwMode="auto">
          <a:xfrm>
            <a:off x="5795963" y="4581525"/>
            <a:ext cx="1763712" cy="1322388"/>
          </a:xfrm>
          <a:prstGeom prst="rect">
            <a:avLst/>
          </a:prstGeom>
          <a:noFill/>
          <a:ln w="9525">
            <a:noFill/>
            <a:miter lim="800000"/>
            <a:headEnd/>
            <a:tailEnd/>
          </a:ln>
        </p:spPr>
      </p:pic>
      <p:sp>
        <p:nvSpPr>
          <p:cNvPr id="7" name="Нижний колонтитул 6"/>
          <p:cNvSpPr>
            <a:spLocks noGrp="1"/>
          </p:cNvSpPr>
          <p:nvPr>
            <p:ph type="ftr" sz="quarter" idx="11"/>
          </p:nvPr>
        </p:nvSpPr>
        <p:spPr>
          <a:xfrm>
            <a:off x="2428860" y="6305550"/>
            <a:ext cx="6181740" cy="476250"/>
          </a:xfrm>
        </p:spPr>
        <p:txBody>
          <a:bodyPr/>
          <a:lstStyle/>
          <a:p>
            <a:r>
              <a:rPr lang="ru-RU" dirty="0" smtClean="0"/>
              <a:t>МАОУ Суворовская СОШ "Оренбургский пуховый платок"</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Прядение веретеном</a:t>
            </a:r>
            <a:endParaRPr lang="ru-RU" dirty="0"/>
          </a:p>
        </p:txBody>
      </p:sp>
      <p:pic>
        <p:nvPicPr>
          <p:cNvPr id="4" name="Picture 5" descr="c830e8bff434"/>
          <p:cNvPicPr>
            <a:picLocks noGrp="1" noChangeAspect="1" noChangeArrowheads="1"/>
          </p:cNvPicPr>
          <p:nvPr>
            <p:ph idx="1"/>
          </p:nvPr>
        </p:nvPicPr>
        <p:blipFill>
          <a:blip r:embed="rId2" cstate="email"/>
          <a:srcRect/>
          <a:stretch>
            <a:fillRect/>
          </a:stretch>
        </p:blipFill>
        <p:spPr bwMode="auto">
          <a:xfrm>
            <a:off x="4000496" y="1428736"/>
            <a:ext cx="4503096" cy="3857652"/>
          </a:xfrm>
          <a:prstGeom prst="rect">
            <a:avLst/>
          </a:prstGeom>
          <a:noFill/>
          <a:ln w="38100">
            <a:solidFill>
              <a:srgbClr val="0075B0"/>
            </a:solidFill>
            <a:miter lim="800000"/>
            <a:headEnd/>
            <a:tailEnd/>
          </a:ln>
          <a:effectLst>
            <a:outerShdw dist="107763" dir="8100000" algn="ctr" rotWithShape="0">
              <a:srgbClr val="808080">
                <a:alpha val="50000"/>
              </a:srgbClr>
            </a:outerShdw>
          </a:effectLst>
        </p:spPr>
      </p:pic>
      <p:sp>
        <p:nvSpPr>
          <p:cNvPr id="5" name="Прямоугольник 4"/>
          <p:cNvSpPr/>
          <p:nvPr/>
        </p:nvSpPr>
        <p:spPr>
          <a:xfrm>
            <a:off x="1214414" y="3286124"/>
            <a:ext cx="2643206" cy="1200329"/>
          </a:xfrm>
          <a:prstGeom prst="rect">
            <a:avLst/>
          </a:prstGeom>
        </p:spPr>
        <p:txBody>
          <a:bodyPr wrap="square">
            <a:spAutoFit/>
          </a:bodyPr>
          <a:lstStyle/>
          <a:p>
            <a:r>
              <a:rPr lang="ru-RU" dirty="0" smtClean="0"/>
              <a:t>Настало время прядения. Тут только один проверенный способ – веретено.</a:t>
            </a:r>
            <a:endParaRPr lang="ru-RU" dirty="0"/>
          </a:p>
        </p:txBody>
      </p:sp>
      <p:sp>
        <p:nvSpPr>
          <p:cNvPr id="6" name="Нижний колонтитул 5"/>
          <p:cNvSpPr>
            <a:spLocks noGrp="1"/>
          </p:cNvSpPr>
          <p:nvPr>
            <p:ph type="ftr" sz="quarter" idx="11"/>
          </p:nvPr>
        </p:nvSpPr>
        <p:spPr>
          <a:xfrm>
            <a:off x="2571736" y="6305550"/>
            <a:ext cx="6038864" cy="476250"/>
          </a:xfrm>
        </p:spPr>
        <p:txBody>
          <a:bodyPr/>
          <a:lstStyle/>
          <a:p>
            <a:r>
              <a:rPr lang="ru-RU" dirty="0" smtClean="0"/>
              <a:t>МАОУ Суворовская СОШ "Оренбургский пуховый платок"</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Сучение пряжи</a:t>
            </a:r>
            <a:endParaRPr lang="ru-RU" dirty="0"/>
          </a:p>
        </p:txBody>
      </p:sp>
      <p:pic>
        <p:nvPicPr>
          <p:cNvPr id="4" name="Picture 13" descr="061bf136a587"/>
          <p:cNvPicPr>
            <a:picLocks noGrp="1" noChangeAspect="1" noChangeArrowheads="1"/>
          </p:cNvPicPr>
          <p:nvPr>
            <p:ph idx="1"/>
          </p:nvPr>
        </p:nvPicPr>
        <p:blipFill>
          <a:blip r:embed="rId2" cstate="email"/>
          <a:srcRect/>
          <a:stretch>
            <a:fillRect/>
          </a:stretch>
        </p:blipFill>
        <p:spPr bwMode="auto">
          <a:xfrm>
            <a:off x="1357290" y="1571612"/>
            <a:ext cx="4645073" cy="3551809"/>
          </a:xfrm>
          <a:prstGeom prst="rect">
            <a:avLst/>
          </a:prstGeom>
          <a:noFill/>
          <a:ln w="25400">
            <a:solidFill>
              <a:srgbClr val="0075B0"/>
            </a:solidFill>
            <a:miter lim="800000"/>
            <a:headEnd/>
            <a:tailEnd/>
          </a:ln>
          <a:effectLst>
            <a:outerShdw dist="107763" dir="13500000" algn="ctr" rotWithShape="0">
              <a:srgbClr val="808080">
                <a:alpha val="50000"/>
              </a:srgbClr>
            </a:outerShdw>
          </a:effectLst>
        </p:spPr>
      </p:pic>
      <p:sp>
        <p:nvSpPr>
          <p:cNvPr id="5" name="Прямоугольник 4"/>
          <p:cNvSpPr/>
          <p:nvPr/>
        </p:nvSpPr>
        <p:spPr>
          <a:xfrm>
            <a:off x="6286512" y="2071678"/>
            <a:ext cx="2571752" cy="2308324"/>
          </a:xfrm>
          <a:prstGeom prst="rect">
            <a:avLst/>
          </a:prstGeom>
        </p:spPr>
        <p:txBody>
          <a:bodyPr wrap="square">
            <a:spAutoFit/>
          </a:bodyPr>
          <a:lstStyle/>
          <a:p>
            <a:pPr marL="177800"/>
            <a:r>
              <a:rPr lang="ru-RU" dirty="0" smtClean="0"/>
              <a:t>Заключительный этап изготовления пряжи – сучение. В зависимости от нужной крутизны пряжи, или  веретеном, или на прялке. </a:t>
            </a:r>
          </a:p>
        </p:txBody>
      </p:sp>
      <p:sp>
        <p:nvSpPr>
          <p:cNvPr id="6" name="Нижний колонтитул 5"/>
          <p:cNvSpPr>
            <a:spLocks noGrp="1"/>
          </p:cNvSpPr>
          <p:nvPr>
            <p:ph type="ftr" sz="quarter" idx="11"/>
          </p:nvPr>
        </p:nvSpPr>
        <p:spPr>
          <a:xfrm>
            <a:off x="2500298" y="6305550"/>
            <a:ext cx="6110302" cy="476250"/>
          </a:xfrm>
        </p:spPr>
        <p:txBody>
          <a:bodyPr/>
          <a:lstStyle/>
          <a:p>
            <a:r>
              <a:rPr lang="ru-RU" dirty="0" smtClean="0"/>
              <a:t>МАОУ Суворовская СОШ "Оренбургский пуховый платок"</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Пора вязать…</a:t>
            </a:r>
            <a:endParaRPr lang="ru-RU" dirty="0"/>
          </a:p>
        </p:txBody>
      </p:sp>
      <p:pic>
        <p:nvPicPr>
          <p:cNvPr id="5" name="Picture 8" descr="80_1_b"/>
          <p:cNvPicPr>
            <a:picLocks noGrp="1" noChangeAspect="1" noChangeArrowheads="1"/>
          </p:cNvPicPr>
          <p:nvPr>
            <p:ph idx="1"/>
          </p:nvPr>
        </p:nvPicPr>
        <p:blipFill>
          <a:blip r:embed="rId2" cstate="email"/>
          <a:srcRect/>
          <a:stretch>
            <a:fillRect/>
          </a:stretch>
        </p:blipFill>
        <p:spPr bwMode="auto">
          <a:xfrm>
            <a:off x="1571604" y="1500174"/>
            <a:ext cx="2254226" cy="2643206"/>
          </a:xfrm>
          <a:prstGeom prst="rect">
            <a:avLst/>
          </a:prstGeom>
          <a:noFill/>
          <a:ln w="25400">
            <a:solidFill>
              <a:srgbClr val="0075B0"/>
            </a:solidFill>
            <a:miter lim="800000"/>
            <a:headEnd/>
            <a:tailEnd/>
          </a:ln>
          <a:effectLst>
            <a:outerShdw dist="107763" dir="18900000" algn="ctr" rotWithShape="0">
              <a:srgbClr val="808080">
                <a:alpha val="50000"/>
              </a:srgbClr>
            </a:outerShdw>
          </a:effectLst>
        </p:spPr>
      </p:pic>
      <p:pic>
        <p:nvPicPr>
          <p:cNvPr id="7" name="Picture 3" descr="C:\Users\Вова\Desktop\конкурсы\2.jpg"/>
          <p:cNvPicPr>
            <a:picLocks noChangeAspect="1" noChangeArrowheads="1"/>
          </p:cNvPicPr>
          <p:nvPr/>
        </p:nvPicPr>
        <p:blipFill>
          <a:blip r:embed="rId3"/>
          <a:srcRect/>
          <a:stretch>
            <a:fillRect/>
          </a:stretch>
        </p:blipFill>
        <p:spPr bwMode="auto">
          <a:xfrm>
            <a:off x="4024282" y="2428868"/>
            <a:ext cx="4572032" cy="3429024"/>
          </a:xfrm>
          <a:prstGeom prst="rect">
            <a:avLst/>
          </a:prstGeom>
          <a:noFill/>
          <a:ln w="9525">
            <a:noFill/>
            <a:miter lim="800000"/>
            <a:headEnd/>
            <a:tailEnd/>
          </a:ln>
        </p:spPr>
      </p:pic>
      <p:sp>
        <p:nvSpPr>
          <p:cNvPr id="8" name="Нижний колонтитул 7"/>
          <p:cNvSpPr>
            <a:spLocks noGrp="1"/>
          </p:cNvSpPr>
          <p:nvPr>
            <p:ph type="ftr" sz="quarter" idx="11"/>
          </p:nvPr>
        </p:nvSpPr>
        <p:spPr>
          <a:xfrm>
            <a:off x="1857356" y="6305550"/>
            <a:ext cx="6753244" cy="476250"/>
          </a:xfrm>
        </p:spPr>
        <p:txBody>
          <a:bodyPr/>
          <a:lstStyle/>
          <a:p>
            <a:r>
              <a:rPr lang="ru-RU" dirty="0" smtClean="0"/>
              <a:t>МАОУ Суворовская СОШ "Оренбургский пуховый платок"</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74638"/>
            <a:ext cx="7862150" cy="796908"/>
          </a:xfrm>
        </p:spPr>
        <p:txBody>
          <a:bodyPr>
            <a:normAutofit fontScale="90000"/>
          </a:bodyPr>
          <a:lstStyle/>
          <a:p>
            <a:r>
              <a:rPr lang="ru-RU" dirty="0" smtClean="0"/>
              <a:t>Мировая известность и признание</a:t>
            </a:r>
            <a:endParaRPr lang="ru-RU" dirty="0"/>
          </a:p>
        </p:txBody>
      </p:sp>
      <p:sp>
        <p:nvSpPr>
          <p:cNvPr id="4" name="Нижний колонтитул 3"/>
          <p:cNvSpPr>
            <a:spLocks noGrp="1"/>
          </p:cNvSpPr>
          <p:nvPr>
            <p:ph type="ftr" sz="quarter" idx="11"/>
          </p:nvPr>
        </p:nvSpPr>
        <p:spPr>
          <a:xfrm>
            <a:off x="2928926" y="6305550"/>
            <a:ext cx="5681674" cy="476250"/>
          </a:xfrm>
        </p:spPr>
        <p:txBody>
          <a:bodyPr/>
          <a:lstStyle/>
          <a:p>
            <a:r>
              <a:rPr lang="ru-RU" dirty="0" smtClean="0"/>
              <a:t>МАОУ Суворовская СОШ "Оренбургский пуховый платок"</a:t>
            </a:r>
            <a:endParaRPr lang="ru-RU" dirty="0"/>
          </a:p>
        </p:txBody>
      </p:sp>
      <p:pic>
        <p:nvPicPr>
          <p:cNvPr id="3074" name="Picture 2" descr="E:\грамоты платок\img_1303.jpg"/>
          <p:cNvPicPr>
            <a:picLocks noGrp="1" noChangeAspect="1" noChangeArrowheads="1"/>
          </p:cNvPicPr>
          <p:nvPr>
            <p:ph idx="1"/>
          </p:nvPr>
        </p:nvPicPr>
        <p:blipFill>
          <a:blip r:embed="rId2" cstate="email"/>
          <a:srcRect/>
          <a:stretch>
            <a:fillRect/>
          </a:stretch>
        </p:blipFill>
        <p:spPr bwMode="auto">
          <a:xfrm>
            <a:off x="1214414" y="1142984"/>
            <a:ext cx="1725168" cy="2438400"/>
          </a:xfrm>
          <a:prstGeom prst="rect">
            <a:avLst/>
          </a:prstGeom>
          <a:noFill/>
        </p:spPr>
      </p:pic>
      <p:pic>
        <p:nvPicPr>
          <p:cNvPr id="3075" name="Picture 3" descr="E:\грамоты платок\img_1305.jpg"/>
          <p:cNvPicPr>
            <a:picLocks noChangeAspect="1" noChangeArrowheads="1"/>
          </p:cNvPicPr>
          <p:nvPr/>
        </p:nvPicPr>
        <p:blipFill>
          <a:blip r:embed="rId3" cstate="email"/>
          <a:srcRect/>
          <a:stretch>
            <a:fillRect/>
          </a:stretch>
        </p:blipFill>
        <p:spPr bwMode="auto">
          <a:xfrm>
            <a:off x="6715140" y="3857628"/>
            <a:ext cx="1719263" cy="2438400"/>
          </a:xfrm>
          <a:prstGeom prst="rect">
            <a:avLst/>
          </a:prstGeom>
          <a:noFill/>
        </p:spPr>
      </p:pic>
      <p:pic>
        <p:nvPicPr>
          <p:cNvPr id="3076" name="Picture 4" descr="E:\грамоты платок\img_1307.jpg"/>
          <p:cNvPicPr>
            <a:picLocks noChangeAspect="1" noChangeArrowheads="1"/>
          </p:cNvPicPr>
          <p:nvPr/>
        </p:nvPicPr>
        <p:blipFill>
          <a:blip r:embed="rId4" cstate="email"/>
          <a:srcRect/>
          <a:stretch>
            <a:fillRect/>
          </a:stretch>
        </p:blipFill>
        <p:spPr bwMode="auto">
          <a:xfrm>
            <a:off x="4857752" y="3071810"/>
            <a:ext cx="1739900" cy="2438400"/>
          </a:xfrm>
          <a:prstGeom prst="rect">
            <a:avLst/>
          </a:prstGeom>
          <a:noFill/>
        </p:spPr>
      </p:pic>
      <p:pic>
        <p:nvPicPr>
          <p:cNvPr id="3077" name="Picture 5" descr="E:\грамоты платок\img_1316.jpg"/>
          <p:cNvPicPr>
            <a:picLocks noChangeAspect="1" noChangeArrowheads="1"/>
          </p:cNvPicPr>
          <p:nvPr/>
        </p:nvPicPr>
        <p:blipFill>
          <a:blip r:embed="rId5" cstate="email"/>
          <a:srcRect/>
          <a:stretch>
            <a:fillRect/>
          </a:stretch>
        </p:blipFill>
        <p:spPr bwMode="auto">
          <a:xfrm>
            <a:off x="3071802" y="2357430"/>
            <a:ext cx="1725613" cy="2438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a:xfrm>
            <a:off x="2714612" y="6305550"/>
            <a:ext cx="5895988" cy="476250"/>
          </a:xfrm>
        </p:spPr>
        <p:txBody>
          <a:bodyPr/>
          <a:lstStyle/>
          <a:p>
            <a:r>
              <a:rPr lang="ru-RU" dirty="0" smtClean="0"/>
              <a:t>МАОУ Суворовская СОШ "Оренбургский пуховый платок"</a:t>
            </a:r>
            <a:endParaRPr lang="ru-RU" dirty="0"/>
          </a:p>
        </p:txBody>
      </p:sp>
      <p:pic>
        <p:nvPicPr>
          <p:cNvPr id="4098" name="Picture 2" descr="E:\грамоты платок\img_1315.jpg"/>
          <p:cNvPicPr>
            <a:picLocks noChangeAspect="1" noChangeArrowheads="1"/>
          </p:cNvPicPr>
          <p:nvPr/>
        </p:nvPicPr>
        <p:blipFill>
          <a:blip r:embed="rId2" cstate="email"/>
          <a:srcRect/>
          <a:stretch>
            <a:fillRect/>
          </a:stretch>
        </p:blipFill>
        <p:spPr bwMode="auto">
          <a:xfrm>
            <a:off x="2857488" y="1500174"/>
            <a:ext cx="3614745" cy="2528346"/>
          </a:xfrm>
          <a:prstGeom prst="rect">
            <a:avLst/>
          </a:prstGeom>
          <a:noFill/>
        </p:spPr>
      </p:pic>
      <p:pic>
        <p:nvPicPr>
          <p:cNvPr id="4099" name="Picture 3" descr="E:\грамоты платок\img_1317.jpg"/>
          <p:cNvPicPr>
            <a:picLocks noChangeAspect="1" noChangeArrowheads="1"/>
          </p:cNvPicPr>
          <p:nvPr/>
        </p:nvPicPr>
        <p:blipFill>
          <a:blip r:embed="rId3" cstate="email"/>
          <a:srcRect/>
          <a:stretch>
            <a:fillRect/>
          </a:stretch>
        </p:blipFill>
        <p:spPr bwMode="auto">
          <a:xfrm>
            <a:off x="1142976" y="285728"/>
            <a:ext cx="2578100" cy="1828800"/>
          </a:xfrm>
          <a:prstGeom prst="rect">
            <a:avLst/>
          </a:prstGeom>
          <a:noFill/>
        </p:spPr>
      </p:pic>
      <p:pic>
        <p:nvPicPr>
          <p:cNvPr id="4100" name="Picture 4" descr="E:\грамоты платок\img_132588.jpg"/>
          <p:cNvPicPr>
            <a:picLocks noChangeAspect="1" noChangeArrowheads="1"/>
          </p:cNvPicPr>
          <p:nvPr/>
        </p:nvPicPr>
        <p:blipFill>
          <a:blip r:embed="rId4" cstate="email"/>
          <a:srcRect/>
          <a:stretch>
            <a:fillRect/>
          </a:stretch>
        </p:blipFill>
        <p:spPr bwMode="auto">
          <a:xfrm>
            <a:off x="4786314" y="3643314"/>
            <a:ext cx="3912905" cy="271464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14400" y="357166"/>
            <a:ext cx="8229600" cy="1143000"/>
          </a:xfrm>
        </p:spPr>
        <p:txBody>
          <a:bodyPr/>
          <a:lstStyle/>
          <a:p>
            <a:pPr algn="l" eaLnBrk="1" hangingPunct="1"/>
            <a:r>
              <a:rPr lang="ru-RU" sz="3200" b="0" i="1" dirty="0" smtClean="0"/>
              <a:t>Платок, шаль, паутинка и палантин </a:t>
            </a:r>
            <a:r>
              <a:rPr lang="ru-RU" sz="4400" dirty="0" smtClean="0"/>
              <a:t> </a:t>
            </a:r>
          </a:p>
        </p:txBody>
      </p:sp>
      <p:sp>
        <p:nvSpPr>
          <p:cNvPr id="11267" name="Rectangle 3"/>
          <p:cNvSpPr>
            <a:spLocks noGrp="1" noChangeArrowheads="1"/>
          </p:cNvSpPr>
          <p:nvPr>
            <p:ph type="body" sz="half" idx="1"/>
          </p:nvPr>
        </p:nvSpPr>
        <p:spPr>
          <a:xfrm>
            <a:off x="785786" y="1285860"/>
            <a:ext cx="4038600" cy="4525963"/>
          </a:xfrm>
        </p:spPr>
        <p:txBody>
          <a:bodyPr/>
          <a:lstStyle/>
          <a:p>
            <a:pPr eaLnBrk="1" hangingPunct="1"/>
            <a:endParaRPr lang="ru-RU" sz="2000" b="1" dirty="0" smtClean="0"/>
          </a:p>
          <a:p>
            <a:pPr eaLnBrk="1" hangingPunct="1">
              <a:buNone/>
            </a:pPr>
            <a:r>
              <a:rPr lang="ru-RU" sz="2000" b="1" dirty="0" smtClean="0"/>
              <a:t>     Платок</a:t>
            </a:r>
            <a:r>
              <a:rPr lang="ru-RU" sz="2000" dirty="0" smtClean="0"/>
              <a:t> – это большое пуховое изделие, имеющее форму квадрата с узором по кайме. Середина, как правило, гладкой вязки, без рисунка. По красоте уступает паутинке, за счет плотной вязки, но гораздо теплее. В холодную погоду это незаменимая вещь. Можно носить как головной убор и как накидку на плечах. </a:t>
            </a:r>
            <a:br>
              <a:rPr lang="ru-RU" sz="2000" dirty="0" smtClean="0"/>
            </a:br>
            <a:endParaRPr lang="ru-RU" sz="1800" dirty="0" smtClean="0"/>
          </a:p>
        </p:txBody>
      </p:sp>
      <p:sp>
        <p:nvSpPr>
          <p:cNvPr id="11268" name="Rectangle 4"/>
          <p:cNvSpPr>
            <a:spLocks noGrp="1" noChangeArrowheads="1"/>
          </p:cNvSpPr>
          <p:nvPr>
            <p:ph sz="half" idx="2"/>
          </p:nvPr>
        </p:nvSpPr>
        <p:spPr/>
        <p:txBody>
          <a:bodyPr/>
          <a:lstStyle/>
          <a:p>
            <a:pPr eaLnBrk="1" hangingPunct="1"/>
            <a:endParaRPr lang="ru-RU" sz="2000" smtClean="0"/>
          </a:p>
        </p:txBody>
      </p:sp>
      <p:pic>
        <p:nvPicPr>
          <p:cNvPr id="28678" name="Picture 6" descr="1c1"/>
          <p:cNvPicPr>
            <a:picLocks noChangeAspect="1" noChangeArrowheads="1"/>
          </p:cNvPicPr>
          <p:nvPr/>
        </p:nvPicPr>
        <p:blipFill>
          <a:blip r:embed="rId2"/>
          <a:srcRect/>
          <a:stretch>
            <a:fillRect/>
          </a:stretch>
        </p:blipFill>
        <p:spPr bwMode="auto">
          <a:xfrm>
            <a:off x="5219700" y="1700213"/>
            <a:ext cx="2736850" cy="3960812"/>
          </a:xfrm>
          <a:prstGeom prst="rect">
            <a:avLst/>
          </a:prstGeom>
          <a:noFill/>
          <a:ln w="19050">
            <a:solidFill>
              <a:srgbClr val="004D74"/>
            </a:solidFill>
            <a:miter lim="800000"/>
            <a:headEnd/>
            <a:tailEnd/>
          </a:ln>
          <a:effectLst>
            <a:outerShdw dist="107763" dir="8100000" algn="ctr" rotWithShape="0">
              <a:srgbClr val="808080">
                <a:alpha val="50000"/>
              </a:srgbClr>
            </a:outerShdw>
          </a:effectLst>
        </p:spPr>
      </p:pic>
      <p:pic>
        <p:nvPicPr>
          <p:cNvPr id="28679" name="Picture 7" descr="_________________4cd7307a717bd"/>
          <p:cNvPicPr>
            <a:picLocks noChangeAspect="1" noChangeArrowheads="1"/>
          </p:cNvPicPr>
          <p:nvPr/>
        </p:nvPicPr>
        <p:blipFill>
          <a:blip r:embed="rId3" cstate="email"/>
          <a:srcRect/>
          <a:stretch>
            <a:fillRect/>
          </a:stretch>
        </p:blipFill>
        <p:spPr bwMode="auto">
          <a:xfrm>
            <a:off x="5219700" y="1700213"/>
            <a:ext cx="2808288" cy="4033837"/>
          </a:xfrm>
          <a:prstGeom prst="rect">
            <a:avLst/>
          </a:prstGeom>
          <a:noFill/>
          <a:ln w="25400">
            <a:solidFill>
              <a:srgbClr val="004D74"/>
            </a:solidFill>
            <a:miter lim="800000"/>
            <a:headEnd/>
            <a:tailEnd/>
          </a:ln>
          <a:effectLst>
            <a:outerShdw dist="107763" dir="8100000" algn="ctr" rotWithShape="0">
              <a:srgbClr val="808080">
                <a:alpha val="50000"/>
              </a:srgbClr>
            </a:outerShdw>
          </a:effectLst>
        </p:spPr>
      </p:pic>
      <p:sp>
        <p:nvSpPr>
          <p:cNvPr id="9" name="Нижний колонтитул 8"/>
          <p:cNvSpPr>
            <a:spLocks noGrp="1"/>
          </p:cNvSpPr>
          <p:nvPr>
            <p:ph type="ftr" sz="quarter" idx="11"/>
          </p:nvPr>
        </p:nvSpPr>
        <p:spPr>
          <a:xfrm>
            <a:off x="2000232" y="6305550"/>
            <a:ext cx="6610368" cy="476250"/>
          </a:xfrm>
        </p:spPr>
        <p:txBody>
          <a:bodyPr/>
          <a:lstStyle/>
          <a:p>
            <a:pPr>
              <a:defRPr/>
            </a:pPr>
            <a:r>
              <a:rPr lang="ru-RU" dirty="0" smtClean="0"/>
              <a:t>МАОУ Суворовская СОШ "Оренбургский пуховый платок"</a:t>
            </a:r>
            <a:endParaRPr lang="ru-RU"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fade">
                                      <p:cBhvr>
                                        <p:cTn id="7" dur="2000"/>
                                        <p:tgtEl>
                                          <p:spTgt spid="28678"/>
                                        </p:tgtEl>
                                      </p:cBhvr>
                                    </p:animEffect>
                                  </p:childTnLst>
                                </p:cTn>
                              </p:par>
                            </p:childTnLst>
                          </p:cTn>
                        </p:par>
                        <p:par>
                          <p:cTn id="8" fill="hold">
                            <p:stCondLst>
                              <p:cond delay="2000"/>
                            </p:stCondLst>
                            <p:childTnLst>
                              <p:par>
                                <p:cTn id="9" presetID="10" presetClass="entr" presetSubtype="0" fill="hold" nodeType="afterEffect">
                                  <p:stCondLst>
                                    <p:cond delay="4000"/>
                                  </p:stCondLst>
                                  <p:childTnLst>
                                    <p:set>
                                      <p:cBhvr>
                                        <p:cTn id="10" dur="1" fill="hold">
                                          <p:stCondLst>
                                            <p:cond delay="0"/>
                                          </p:stCondLst>
                                        </p:cTn>
                                        <p:tgtEl>
                                          <p:spTgt spid="28679"/>
                                        </p:tgtEl>
                                        <p:attrNameLst>
                                          <p:attrName>style.visibility</p:attrName>
                                        </p:attrNameLst>
                                      </p:cBhvr>
                                      <p:to>
                                        <p:strVal val="visible"/>
                                      </p:to>
                                    </p:set>
                                    <p:animEffect transition="in" filter="fade">
                                      <p:cBhvr>
                                        <p:cTn id="11" dur="2000"/>
                                        <p:tgtEl>
                                          <p:spTgt spid="28679"/>
                                        </p:tgtEl>
                                      </p:cBhvr>
                                    </p:animEffect>
                                  </p:childTnLst>
                                </p:cTn>
                              </p:par>
                            </p:childTnLst>
                          </p:cTn>
                        </p:par>
                        <p:par>
                          <p:cTn id="12" fill="hold">
                            <p:stCondLst>
                              <p:cond delay="8000"/>
                            </p:stCondLst>
                            <p:childTnLst>
                              <p:par>
                                <p:cTn id="13" presetID="10" presetClass="exit" presetSubtype="0" fill="hold" nodeType="afterEffect">
                                  <p:stCondLst>
                                    <p:cond delay="6000"/>
                                  </p:stCondLst>
                                  <p:childTnLst>
                                    <p:animEffect transition="out" filter="fade">
                                      <p:cBhvr>
                                        <p:cTn id="14" dur="2000"/>
                                        <p:tgtEl>
                                          <p:spTgt spid="28679"/>
                                        </p:tgtEl>
                                      </p:cBhvr>
                                    </p:animEffect>
                                    <p:set>
                                      <p:cBhvr>
                                        <p:cTn id="15" dur="1" fill="hold">
                                          <p:stCondLst>
                                            <p:cond delay="1999"/>
                                          </p:stCondLst>
                                        </p:cTn>
                                        <p:tgtEl>
                                          <p:spTgt spid="286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85851" y="549275"/>
            <a:ext cx="7412061" cy="1143000"/>
          </a:xfrm>
        </p:spPr>
        <p:txBody>
          <a:bodyPr/>
          <a:lstStyle/>
          <a:p>
            <a:pPr algn="l" eaLnBrk="1" hangingPunct="1"/>
            <a:r>
              <a:rPr lang="ru-RU" sz="3200" b="0" i="1" dirty="0" smtClean="0"/>
              <a:t>Платок, шаль, паутинка и палантин </a:t>
            </a:r>
            <a:r>
              <a:rPr lang="ru-RU" sz="4400" dirty="0" smtClean="0"/>
              <a:t> </a:t>
            </a:r>
          </a:p>
        </p:txBody>
      </p:sp>
      <p:sp>
        <p:nvSpPr>
          <p:cNvPr id="12291" name="Rectangle 3"/>
          <p:cNvSpPr>
            <a:spLocks noGrp="1" noChangeArrowheads="1"/>
          </p:cNvSpPr>
          <p:nvPr>
            <p:ph type="body" sz="half" idx="1"/>
          </p:nvPr>
        </p:nvSpPr>
        <p:spPr>
          <a:xfrm>
            <a:off x="1142975" y="1628775"/>
            <a:ext cx="3363937" cy="4525963"/>
          </a:xfrm>
        </p:spPr>
        <p:txBody>
          <a:bodyPr>
            <a:normAutofit lnSpcReduction="10000"/>
          </a:bodyPr>
          <a:lstStyle/>
          <a:p>
            <a:pPr eaLnBrk="1" hangingPunct="1"/>
            <a:endParaRPr lang="ru-RU" sz="2000" dirty="0" smtClean="0"/>
          </a:p>
          <a:p>
            <a:pPr eaLnBrk="1" hangingPunct="1">
              <a:buNone/>
            </a:pPr>
            <a:r>
              <a:rPr lang="ru-RU" sz="2000" b="1" dirty="0" smtClean="0"/>
              <a:t>     Шаль</a:t>
            </a:r>
            <a:r>
              <a:rPr lang="ru-RU" sz="2000" dirty="0" smtClean="0"/>
              <a:t> - это большое пуховое изделие, имеющее форму квадрата с узором, как по кайме, так и по центру. По толщине чуть уступает платку за счет рисунка. Но такой же теплый. В прохладную погоду это незаменимая вещь. Можно носить как головной убор и как накидку на плечах.</a:t>
            </a:r>
            <a:br>
              <a:rPr lang="ru-RU" sz="2000" dirty="0" smtClean="0"/>
            </a:br>
            <a:endParaRPr lang="ru-RU" sz="2000" dirty="0" smtClean="0"/>
          </a:p>
          <a:p>
            <a:pPr eaLnBrk="1" hangingPunct="1">
              <a:buFontTx/>
              <a:buNone/>
            </a:pPr>
            <a:endParaRPr lang="ru-RU" sz="1800" dirty="0" smtClean="0"/>
          </a:p>
        </p:txBody>
      </p:sp>
      <p:sp>
        <p:nvSpPr>
          <p:cNvPr id="12292" name="Rectangle 4"/>
          <p:cNvSpPr>
            <a:spLocks noGrp="1" noChangeArrowheads="1"/>
          </p:cNvSpPr>
          <p:nvPr>
            <p:ph sz="half" idx="2"/>
          </p:nvPr>
        </p:nvSpPr>
        <p:spPr/>
        <p:txBody>
          <a:bodyPr/>
          <a:lstStyle/>
          <a:p>
            <a:pPr eaLnBrk="1" hangingPunct="1"/>
            <a:endParaRPr lang="ru-RU" sz="2000" smtClean="0"/>
          </a:p>
        </p:txBody>
      </p:sp>
      <p:pic>
        <p:nvPicPr>
          <p:cNvPr id="93193" name="Picture 9" descr="1c141"/>
          <p:cNvPicPr>
            <a:picLocks noChangeAspect="1" noChangeArrowheads="1"/>
          </p:cNvPicPr>
          <p:nvPr/>
        </p:nvPicPr>
        <p:blipFill>
          <a:blip r:embed="rId2" cstate="email"/>
          <a:srcRect/>
          <a:stretch>
            <a:fillRect/>
          </a:stretch>
        </p:blipFill>
        <p:spPr bwMode="auto">
          <a:xfrm>
            <a:off x="4932363" y="1773238"/>
            <a:ext cx="2786062" cy="4175125"/>
          </a:xfrm>
          <a:prstGeom prst="rect">
            <a:avLst/>
          </a:prstGeom>
          <a:noFill/>
          <a:ln w="25400">
            <a:solidFill>
              <a:srgbClr val="004D74"/>
            </a:solidFill>
            <a:miter lim="800000"/>
            <a:headEnd/>
            <a:tailEnd/>
          </a:ln>
          <a:effectLst>
            <a:outerShdw dist="107763" dir="18900000" algn="ctr" rotWithShape="0">
              <a:srgbClr val="808080">
                <a:alpha val="50000"/>
              </a:srgbClr>
            </a:outerShdw>
          </a:effectLst>
        </p:spPr>
      </p:pic>
      <p:sp>
        <p:nvSpPr>
          <p:cNvPr id="8" name="Нижний колонтитул 7"/>
          <p:cNvSpPr>
            <a:spLocks noGrp="1"/>
          </p:cNvSpPr>
          <p:nvPr>
            <p:ph type="ftr" sz="quarter" idx="11"/>
          </p:nvPr>
        </p:nvSpPr>
        <p:spPr>
          <a:xfrm>
            <a:off x="1285852" y="6305550"/>
            <a:ext cx="7324748" cy="476250"/>
          </a:xfrm>
        </p:spPr>
        <p:txBody>
          <a:bodyPr/>
          <a:lstStyle/>
          <a:p>
            <a:pPr>
              <a:defRPr/>
            </a:pPr>
            <a:r>
              <a:rPr lang="ru-RU" dirty="0" smtClean="0"/>
              <a:t>МАОУ Суворовская СОШ "Оренбургский пуховый платок"</a:t>
            </a:r>
            <a:endParaRPr lang="ru-RU"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3193"/>
                                        </p:tgtEl>
                                        <p:attrNameLst>
                                          <p:attrName>style.visibility</p:attrName>
                                        </p:attrNameLst>
                                      </p:cBhvr>
                                      <p:to>
                                        <p:strVal val="visible"/>
                                      </p:to>
                                    </p:set>
                                    <p:animEffect transition="in" filter="fade">
                                      <p:cBhvr>
                                        <p:cTn id="7" dur="2000"/>
                                        <p:tgtEl>
                                          <p:spTgt spid="93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5" name="Picture 7" descr="2 (2)"/>
          <p:cNvPicPr>
            <a:picLocks noChangeAspect="1" noChangeArrowheads="1"/>
          </p:cNvPicPr>
          <p:nvPr/>
        </p:nvPicPr>
        <p:blipFill>
          <a:blip r:embed="rId2"/>
          <a:srcRect/>
          <a:stretch>
            <a:fillRect/>
          </a:stretch>
        </p:blipFill>
        <p:spPr bwMode="auto">
          <a:xfrm>
            <a:off x="5040313" y="2060575"/>
            <a:ext cx="2674937" cy="3597275"/>
          </a:xfrm>
          <a:prstGeom prst="rect">
            <a:avLst/>
          </a:prstGeom>
          <a:noFill/>
          <a:ln w="25400">
            <a:solidFill>
              <a:srgbClr val="004D74"/>
            </a:solidFill>
            <a:miter lim="800000"/>
            <a:headEnd/>
            <a:tailEnd/>
          </a:ln>
          <a:effectLst>
            <a:outerShdw dist="107763" dir="2700000" algn="ctr" rotWithShape="0">
              <a:srgbClr val="808080">
                <a:alpha val="50000"/>
              </a:srgbClr>
            </a:outerShdw>
          </a:effectLst>
        </p:spPr>
      </p:pic>
      <p:sp>
        <p:nvSpPr>
          <p:cNvPr id="13315" name="Rectangle 2"/>
          <p:cNvSpPr>
            <a:spLocks noGrp="1" noChangeArrowheads="1"/>
          </p:cNvSpPr>
          <p:nvPr>
            <p:ph type="title"/>
          </p:nvPr>
        </p:nvSpPr>
        <p:spPr>
          <a:xfrm>
            <a:off x="1214414" y="357166"/>
            <a:ext cx="8229600" cy="1143000"/>
          </a:xfrm>
        </p:spPr>
        <p:txBody>
          <a:bodyPr/>
          <a:lstStyle/>
          <a:p>
            <a:pPr algn="l" eaLnBrk="1" hangingPunct="1"/>
            <a:r>
              <a:rPr lang="ru-RU" sz="3200" b="0" i="1" dirty="0" smtClean="0"/>
              <a:t>Платок, шаль, паутинка и палантин </a:t>
            </a:r>
            <a:r>
              <a:rPr lang="ru-RU" sz="4400" dirty="0" smtClean="0"/>
              <a:t> </a:t>
            </a:r>
          </a:p>
        </p:txBody>
      </p:sp>
      <p:sp>
        <p:nvSpPr>
          <p:cNvPr id="13316" name="Rectangle 3"/>
          <p:cNvSpPr>
            <a:spLocks noGrp="1" noChangeArrowheads="1"/>
          </p:cNvSpPr>
          <p:nvPr>
            <p:ph type="body" sz="half" idx="1"/>
          </p:nvPr>
        </p:nvSpPr>
        <p:spPr>
          <a:xfrm>
            <a:off x="785786" y="1428736"/>
            <a:ext cx="4038600" cy="4525963"/>
          </a:xfrm>
        </p:spPr>
        <p:txBody>
          <a:bodyPr/>
          <a:lstStyle/>
          <a:p>
            <a:pPr eaLnBrk="1" hangingPunct="1"/>
            <a:endParaRPr lang="ru-RU" sz="1800" dirty="0" smtClean="0"/>
          </a:p>
          <a:p>
            <a:pPr eaLnBrk="1" hangingPunct="1">
              <a:buNone/>
            </a:pPr>
            <a:r>
              <a:rPr lang="ru-RU" sz="1800" b="1" dirty="0" smtClean="0"/>
              <a:t>     Паутинка</a:t>
            </a:r>
            <a:r>
              <a:rPr lang="ru-RU" sz="1800" dirty="0" smtClean="0"/>
              <a:t> – это пуховое изделие квадратной формы, тонкой, почти прозрачной ажурной вязки. Паутинка шикарнее и красивее, чем платок, но менее теплая. </a:t>
            </a:r>
            <a:r>
              <a:rPr lang="ru-RU" sz="1800" b="1" dirty="0" smtClean="0"/>
              <a:t>«Паутинку» легко можно уложить в скорлупу гусиного яйца или пропустить через </a:t>
            </a:r>
            <a:r>
              <a:rPr lang="ru-RU" sz="1800" b="1" dirty="0" smtClean="0">
                <a:hlinkClick r:id="rId3" action="ppaction://hlinksldjump"/>
              </a:rPr>
              <a:t>обручальное кольцо</a:t>
            </a:r>
            <a:r>
              <a:rPr lang="ru-RU" sz="1800" dirty="0" smtClean="0">
                <a:hlinkClick r:id="rId3" action="ppaction://hlinksldjump"/>
              </a:rPr>
              <a:t> </a:t>
            </a:r>
            <a:r>
              <a:rPr lang="ru-RU" sz="1800" dirty="0" smtClean="0"/>
              <a:t>Отличный подарок. Хочешь удивить близкого вам человека? Подари ему паутинку. </a:t>
            </a:r>
            <a:br>
              <a:rPr lang="ru-RU" sz="1800" dirty="0" smtClean="0"/>
            </a:br>
            <a:endParaRPr lang="ru-RU" sz="1800" dirty="0" smtClean="0"/>
          </a:p>
        </p:txBody>
      </p:sp>
      <p:pic>
        <p:nvPicPr>
          <p:cNvPr id="94217" name="Picture 9" descr="4 (2)"/>
          <p:cNvPicPr>
            <a:picLocks noChangeAspect="1" noChangeArrowheads="1"/>
          </p:cNvPicPr>
          <p:nvPr/>
        </p:nvPicPr>
        <p:blipFill>
          <a:blip r:embed="rId4"/>
          <a:srcRect/>
          <a:stretch>
            <a:fillRect/>
          </a:stretch>
        </p:blipFill>
        <p:spPr bwMode="auto">
          <a:xfrm>
            <a:off x="5076825" y="2060575"/>
            <a:ext cx="2581275" cy="3600450"/>
          </a:xfrm>
          <a:prstGeom prst="rect">
            <a:avLst/>
          </a:prstGeom>
          <a:noFill/>
          <a:ln w="25400">
            <a:solidFill>
              <a:srgbClr val="004D74"/>
            </a:solidFill>
            <a:miter lim="800000"/>
            <a:headEnd/>
            <a:tailEnd/>
          </a:ln>
          <a:effectLst>
            <a:outerShdw dist="107763" dir="18900000" algn="ctr" rotWithShape="0">
              <a:srgbClr val="808080">
                <a:alpha val="50000"/>
              </a:srgbClr>
            </a:outerShdw>
          </a:effectLst>
        </p:spPr>
      </p:pic>
      <p:pic>
        <p:nvPicPr>
          <p:cNvPr id="94226" name="Picture 18" descr="normal_1С14"/>
          <p:cNvPicPr>
            <a:picLocks noChangeAspect="1" noChangeArrowheads="1"/>
          </p:cNvPicPr>
          <p:nvPr/>
        </p:nvPicPr>
        <p:blipFill>
          <a:blip r:embed="rId5"/>
          <a:srcRect/>
          <a:stretch>
            <a:fillRect/>
          </a:stretch>
        </p:blipFill>
        <p:spPr bwMode="auto">
          <a:xfrm>
            <a:off x="5003800" y="2060575"/>
            <a:ext cx="2681288" cy="3598863"/>
          </a:xfrm>
          <a:prstGeom prst="rect">
            <a:avLst/>
          </a:prstGeom>
          <a:noFill/>
          <a:ln w="38100">
            <a:solidFill>
              <a:srgbClr val="0075B0"/>
            </a:solidFill>
            <a:miter lim="800000"/>
            <a:headEnd/>
            <a:tailEnd/>
          </a:ln>
          <a:effectLst>
            <a:outerShdw dist="107763" dir="2700000" algn="ctr" rotWithShape="0">
              <a:srgbClr val="808080">
                <a:alpha val="50000"/>
              </a:srgbClr>
            </a:outerShdw>
          </a:effectLst>
        </p:spPr>
      </p:pic>
      <p:sp>
        <p:nvSpPr>
          <p:cNvPr id="9" name="Нижний колонтитул 8"/>
          <p:cNvSpPr>
            <a:spLocks noGrp="1"/>
          </p:cNvSpPr>
          <p:nvPr>
            <p:ph type="ftr" sz="quarter" idx="11"/>
          </p:nvPr>
        </p:nvSpPr>
        <p:spPr>
          <a:xfrm>
            <a:off x="2214546" y="6305550"/>
            <a:ext cx="6396054" cy="476250"/>
          </a:xfrm>
        </p:spPr>
        <p:txBody>
          <a:bodyPr/>
          <a:lstStyle/>
          <a:p>
            <a:pPr>
              <a:defRPr/>
            </a:pPr>
            <a:r>
              <a:rPr lang="ru-RU" dirty="0" smtClean="0"/>
              <a:t>МАОУ Суворовская СОШ "Оренбургский пуховый платок"</a:t>
            </a:r>
            <a:endParaRPr lang="ru-RU"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0"/>
                                  </p:stCondLst>
                                  <p:childTnLst>
                                    <p:set>
                                      <p:cBhvr>
                                        <p:cTn id="6" dur="1" fill="hold">
                                          <p:stCondLst>
                                            <p:cond delay="0"/>
                                          </p:stCondLst>
                                        </p:cTn>
                                        <p:tgtEl>
                                          <p:spTgt spid="94217"/>
                                        </p:tgtEl>
                                        <p:attrNameLst>
                                          <p:attrName>style.visibility</p:attrName>
                                        </p:attrNameLst>
                                      </p:cBhvr>
                                      <p:to>
                                        <p:strVal val="visible"/>
                                      </p:to>
                                    </p:set>
                                    <p:animEffect transition="in" filter="fade">
                                      <p:cBhvr>
                                        <p:cTn id="7" dur="2000"/>
                                        <p:tgtEl>
                                          <p:spTgt spid="94217"/>
                                        </p:tgtEl>
                                      </p:cBhvr>
                                    </p:animEffect>
                                  </p:childTnLst>
                                </p:cTn>
                              </p:par>
                            </p:childTnLst>
                          </p:cTn>
                        </p:par>
                        <p:par>
                          <p:cTn id="8" fill="hold">
                            <p:stCondLst>
                              <p:cond delay="6000"/>
                            </p:stCondLst>
                            <p:childTnLst>
                              <p:par>
                                <p:cTn id="9" presetID="10" presetClass="entr" presetSubtype="0" fill="hold" nodeType="afterEffect">
                                  <p:stCondLst>
                                    <p:cond delay="4000"/>
                                  </p:stCondLst>
                                  <p:childTnLst>
                                    <p:set>
                                      <p:cBhvr>
                                        <p:cTn id="10" dur="1" fill="hold">
                                          <p:stCondLst>
                                            <p:cond delay="0"/>
                                          </p:stCondLst>
                                        </p:cTn>
                                        <p:tgtEl>
                                          <p:spTgt spid="94226"/>
                                        </p:tgtEl>
                                        <p:attrNameLst>
                                          <p:attrName>style.visibility</p:attrName>
                                        </p:attrNameLst>
                                      </p:cBhvr>
                                      <p:to>
                                        <p:strVal val="visible"/>
                                      </p:to>
                                    </p:set>
                                    <p:animEffect transition="in" filter="fade">
                                      <p:cBhvr>
                                        <p:cTn id="11" dur="2000"/>
                                        <p:tgtEl>
                                          <p:spTgt spid="94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8" name="Picture 6" descr="0a2f800cec7a730458037733063eb12e"/>
          <p:cNvPicPr>
            <a:picLocks noChangeAspect="1" noChangeArrowheads="1"/>
          </p:cNvPicPr>
          <p:nvPr/>
        </p:nvPicPr>
        <p:blipFill>
          <a:blip r:embed="rId2"/>
          <a:srcRect/>
          <a:stretch>
            <a:fillRect/>
          </a:stretch>
        </p:blipFill>
        <p:spPr bwMode="auto">
          <a:xfrm>
            <a:off x="5435600" y="1844675"/>
            <a:ext cx="2844800" cy="3816350"/>
          </a:xfrm>
          <a:prstGeom prst="rect">
            <a:avLst/>
          </a:prstGeom>
          <a:noFill/>
          <a:ln w="25400">
            <a:solidFill>
              <a:srgbClr val="004D74"/>
            </a:solidFill>
            <a:miter lim="800000"/>
            <a:headEnd/>
            <a:tailEnd/>
          </a:ln>
          <a:effectLst>
            <a:outerShdw dist="107763" dir="8100000" algn="ctr" rotWithShape="0">
              <a:srgbClr val="808080">
                <a:alpha val="50000"/>
              </a:srgbClr>
            </a:outerShdw>
          </a:effectLst>
        </p:spPr>
      </p:pic>
      <p:sp>
        <p:nvSpPr>
          <p:cNvPr id="14339" name="Rectangle 2"/>
          <p:cNvSpPr>
            <a:spLocks noGrp="1" noChangeArrowheads="1"/>
          </p:cNvSpPr>
          <p:nvPr>
            <p:ph type="title"/>
          </p:nvPr>
        </p:nvSpPr>
        <p:spPr>
          <a:xfrm>
            <a:off x="914400" y="357166"/>
            <a:ext cx="8229600" cy="1143000"/>
          </a:xfrm>
        </p:spPr>
        <p:txBody>
          <a:bodyPr/>
          <a:lstStyle/>
          <a:p>
            <a:pPr algn="l" eaLnBrk="1" hangingPunct="1"/>
            <a:r>
              <a:rPr lang="ru-RU" sz="3200" b="0" i="1" dirty="0" smtClean="0"/>
              <a:t>Платок, шаль, паутинка и палантин </a:t>
            </a:r>
            <a:r>
              <a:rPr lang="ru-RU" sz="4400" dirty="0" smtClean="0"/>
              <a:t> </a:t>
            </a:r>
          </a:p>
        </p:txBody>
      </p:sp>
      <p:sp>
        <p:nvSpPr>
          <p:cNvPr id="14340" name="Rectangle 3"/>
          <p:cNvSpPr>
            <a:spLocks noGrp="1" noChangeArrowheads="1"/>
          </p:cNvSpPr>
          <p:nvPr>
            <p:ph type="body" sz="half" idx="1"/>
          </p:nvPr>
        </p:nvSpPr>
        <p:spPr>
          <a:xfrm>
            <a:off x="928662" y="1643050"/>
            <a:ext cx="4038600" cy="4525963"/>
          </a:xfrm>
        </p:spPr>
        <p:txBody>
          <a:bodyPr/>
          <a:lstStyle/>
          <a:p>
            <a:pPr eaLnBrk="1" hangingPunct="1"/>
            <a:endParaRPr lang="ru-RU" sz="2000" dirty="0" smtClean="0"/>
          </a:p>
          <a:p>
            <a:pPr eaLnBrk="1" hangingPunct="1">
              <a:buNone/>
            </a:pPr>
            <a:r>
              <a:rPr lang="ru-RU" sz="2000" b="1" dirty="0" smtClean="0"/>
              <a:t>     Палантин</a:t>
            </a:r>
            <a:r>
              <a:rPr lang="ru-RU" sz="2000" dirty="0" smtClean="0"/>
              <a:t> – это тонкое пуховое изделие ажурной вязки, имеющее прямоугольную форму в виде шарфа с различными узорами. Можно носить как шарф или изящную накидку на плечи. </a:t>
            </a:r>
            <a:r>
              <a:rPr lang="ru-RU" sz="1800" dirty="0" smtClean="0"/>
              <a:t> </a:t>
            </a:r>
          </a:p>
        </p:txBody>
      </p:sp>
      <p:pic>
        <p:nvPicPr>
          <p:cNvPr id="95242" name="Picture 10" descr="Выставка «Оренбургский пуховый платок» в Государственном художественном музее Алтайского края, Барнаул"/>
          <p:cNvPicPr>
            <a:picLocks noChangeAspect="1" noChangeArrowheads="1"/>
          </p:cNvPicPr>
          <p:nvPr/>
        </p:nvPicPr>
        <p:blipFill>
          <a:blip r:embed="rId3"/>
          <a:srcRect/>
          <a:stretch>
            <a:fillRect/>
          </a:stretch>
        </p:blipFill>
        <p:spPr bwMode="auto">
          <a:xfrm>
            <a:off x="5292725" y="1844675"/>
            <a:ext cx="2973388" cy="3960813"/>
          </a:xfrm>
          <a:prstGeom prst="rect">
            <a:avLst/>
          </a:prstGeom>
          <a:noFill/>
          <a:ln w="25400">
            <a:solidFill>
              <a:srgbClr val="004D74"/>
            </a:solidFill>
            <a:miter lim="800000"/>
            <a:headEnd/>
            <a:tailEnd/>
          </a:ln>
          <a:effectLst>
            <a:outerShdw dist="107763" dir="2700000" algn="ctr" rotWithShape="0">
              <a:srgbClr val="808080">
                <a:alpha val="50000"/>
              </a:srgbClr>
            </a:outerShdw>
          </a:effectLst>
        </p:spPr>
      </p:pic>
      <p:pic>
        <p:nvPicPr>
          <p:cNvPr id="95241" name="Picture 9" descr="Выставка «Оренбургский пуховый платок» в Государственном художественном музее Алтайского края, Барнаул"/>
          <p:cNvPicPr>
            <a:picLocks noChangeAspect="1" noChangeArrowheads="1"/>
          </p:cNvPicPr>
          <p:nvPr/>
        </p:nvPicPr>
        <p:blipFill>
          <a:blip r:embed="rId4" cstate="email"/>
          <a:srcRect/>
          <a:stretch>
            <a:fillRect/>
          </a:stretch>
        </p:blipFill>
        <p:spPr bwMode="auto">
          <a:xfrm>
            <a:off x="5292725" y="1844675"/>
            <a:ext cx="2882900" cy="3889375"/>
          </a:xfrm>
          <a:prstGeom prst="rect">
            <a:avLst/>
          </a:prstGeom>
          <a:noFill/>
          <a:ln w="25400">
            <a:solidFill>
              <a:srgbClr val="004D74"/>
            </a:solidFill>
            <a:miter lim="800000"/>
            <a:headEnd/>
            <a:tailEnd/>
          </a:ln>
          <a:effectLst>
            <a:outerShdw dist="107763" dir="18900000" algn="ctr" rotWithShape="0">
              <a:srgbClr val="808080">
                <a:alpha val="50000"/>
              </a:srgbClr>
            </a:outerShdw>
          </a:effectLst>
        </p:spPr>
      </p:pic>
      <p:sp>
        <p:nvSpPr>
          <p:cNvPr id="10" name="Нижний колонтитул 9"/>
          <p:cNvSpPr>
            <a:spLocks noGrp="1"/>
          </p:cNvSpPr>
          <p:nvPr>
            <p:ph type="ftr" sz="quarter" idx="11"/>
          </p:nvPr>
        </p:nvSpPr>
        <p:spPr>
          <a:xfrm>
            <a:off x="1357290" y="6305550"/>
            <a:ext cx="7253310" cy="476250"/>
          </a:xfrm>
        </p:spPr>
        <p:txBody>
          <a:bodyPr/>
          <a:lstStyle/>
          <a:p>
            <a:pPr>
              <a:defRPr/>
            </a:pPr>
            <a:r>
              <a:rPr lang="ru-RU" dirty="0" smtClean="0"/>
              <a:t>МАОУ Суворовская СОШ "Оренбургский пуховый платок"</a:t>
            </a:r>
            <a:endParaRPr lang="ru-RU"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fade">
                                      <p:cBhvr>
                                        <p:cTn id="7" dur="2000"/>
                                        <p:tgtEl>
                                          <p:spTgt spid="95238"/>
                                        </p:tgtEl>
                                      </p:cBhvr>
                                    </p:animEffect>
                                  </p:childTnLst>
                                </p:cTn>
                              </p:par>
                            </p:childTnLst>
                          </p:cTn>
                        </p:par>
                        <p:par>
                          <p:cTn id="8" fill="hold">
                            <p:stCondLst>
                              <p:cond delay="2000"/>
                            </p:stCondLst>
                            <p:childTnLst>
                              <p:par>
                                <p:cTn id="9" presetID="10" presetClass="entr" presetSubtype="0" fill="hold" nodeType="afterEffect">
                                  <p:stCondLst>
                                    <p:cond delay="5000"/>
                                  </p:stCondLst>
                                  <p:childTnLst>
                                    <p:set>
                                      <p:cBhvr>
                                        <p:cTn id="10" dur="1" fill="hold">
                                          <p:stCondLst>
                                            <p:cond delay="0"/>
                                          </p:stCondLst>
                                        </p:cTn>
                                        <p:tgtEl>
                                          <p:spTgt spid="95241"/>
                                        </p:tgtEl>
                                        <p:attrNameLst>
                                          <p:attrName>style.visibility</p:attrName>
                                        </p:attrNameLst>
                                      </p:cBhvr>
                                      <p:to>
                                        <p:strVal val="visible"/>
                                      </p:to>
                                    </p:set>
                                    <p:animEffect transition="in" filter="fade">
                                      <p:cBhvr>
                                        <p:cTn id="11" dur="2000"/>
                                        <p:tgtEl>
                                          <p:spTgt spid="95241"/>
                                        </p:tgtEl>
                                      </p:cBhvr>
                                    </p:animEffect>
                                  </p:childTnLst>
                                </p:cTn>
                              </p:par>
                              <p:par>
                                <p:cTn id="12" presetID="10" presetClass="entr" presetSubtype="0" fill="hold" nodeType="withEffect">
                                  <p:stCondLst>
                                    <p:cond delay="0"/>
                                  </p:stCondLst>
                                  <p:childTnLst>
                                    <p:set>
                                      <p:cBhvr>
                                        <p:cTn id="13" dur="1" fill="hold">
                                          <p:stCondLst>
                                            <p:cond delay="0"/>
                                          </p:stCondLst>
                                        </p:cTn>
                                        <p:tgtEl>
                                          <p:spTgt spid="95242"/>
                                        </p:tgtEl>
                                        <p:attrNameLst>
                                          <p:attrName>style.visibility</p:attrName>
                                        </p:attrNameLst>
                                      </p:cBhvr>
                                      <p:to>
                                        <p:strVal val="visible"/>
                                      </p:to>
                                    </p:set>
                                    <p:animEffect transition="in" filter="fade">
                                      <p:cBhvr>
                                        <p:cTn id="14" dur="2000"/>
                                        <p:tgtEl>
                                          <p:spTgt spid="95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normAutofit fontScale="90000"/>
          </a:bodyPr>
          <a:lstStyle/>
          <a:p>
            <a:r>
              <a:rPr lang="ru-RU" dirty="0" smtClean="0"/>
              <a:t>270-летию Оренбургского края посвящается…</a:t>
            </a:r>
          </a:p>
        </p:txBody>
      </p:sp>
      <p:pic>
        <p:nvPicPr>
          <p:cNvPr id="4099" name="Содержимое 3" descr="220px-Оренбург,_фасад_отдельных_зданий_крепости.JPG"/>
          <p:cNvPicPr>
            <a:picLocks noGrp="1" noChangeAspect="1"/>
          </p:cNvPicPr>
          <p:nvPr>
            <p:ph idx="1"/>
          </p:nvPr>
        </p:nvPicPr>
        <p:blipFill>
          <a:blip r:embed="rId3"/>
          <a:srcRect/>
          <a:stretch>
            <a:fillRect/>
          </a:stretch>
        </p:blipFill>
        <p:spPr>
          <a:xfrm>
            <a:off x="1071538" y="1643050"/>
            <a:ext cx="3111500" cy="4286250"/>
          </a:xfrm>
        </p:spPr>
      </p:pic>
      <p:pic>
        <p:nvPicPr>
          <p:cNvPr id="4100" name="Рисунок 4" descr="220px-Вид_с_берега_Урала.jpg"/>
          <p:cNvPicPr>
            <a:picLocks noChangeAspect="1"/>
          </p:cNvPicPr>
          <p:nvPr/>
        </p:nvPicPr>
        <p:blipFill>
          <a:blip r:embed="rId4"/>
          <a:srcRect/>
          <a:stretch>
            <a:fillRect/>
          </a:stretch>
        </p:blipFill>
        <p:spPr bwMode="auto">
          <a:xfrm>
            <a:off x="4572000" y="1785926"/>
            <a:ext cx="4238625" cy="2928938"/>
          </a:xfrm>
          <a:prstGeom prst="rect">
            <a:avLst/>
          </a:prstGeom>
          <a:noFill/>
          <a:ln w="9525">
            <a:noFill/>
            <a:miter lim="800000"/>
            <a:headEnd/>
            <a:tailEnd/>
          </a:ln>
        </p:spPr>
      </p:pic>
      <p:sp>
        <p:nvSpPr>
          <p:cNvPr id="4101" name="Rectangle 5"/>
          <p:cNvSpPr>
            <a:spLocks noChangeArrowheads="1"/>
          </p:cNvSpPr>
          <p:nvPr/>
        </p:nvSpPr>
        <p:spPr bwMode="auto">
          <a:xfrm>
            <a:off x="4643438" y="5072074"/>
            <a:ext cx="4000528" cy="461665"/>
          </a:xfrm>
          <a:prstGeom prst="rect">
            <a:avLst/>
          </a:prstGeom>
          <a:noFill/>
          <a:ln w="9525">
            <a:noFill/>
            <a:miter lim="800000"/>
            <a:headEnd/>
            <a:tailEnd/>
          </a:ln>
          <a:effectLst>
            <a:prstShdw prst="shdw13" dist="53882" dir="13500000">
              <a:schemeClr val="bg2">
                <a:alpha val="50000"/>
              </a:schemeClr>
            </a:prstShdw>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Здесь будет крепость</a:t>
            </a:r>
            <a:endParaRPr kumimoji="0" lang="ru-RU" sz="2400" b="0" i="0" u="none" strike="noStrike" cap="none" normalizeH="0" baseline="0" dirty="0" smtClean="0">
              <a:ln>
                <a:noFill/>
              </a:ln>
              <a:solidFill>
                <a:srgbClr val="002060"/>
              </a:solidFill>
              <a:effectLst/>
              <a:latin typeface="Arial" pitchFamily="34" charset="0"/>
              <a:cs typeface="Arial" pitchFamily="34" charset="0"/>
            </a:endParaRPr>
          </a:p>
        </p:txBody>
      </p:sp>
      <p:sp>
        <p:nvSpPr>
          <p:cNvPr id="7" name="Нижний колонтитул 6"/>
          <p:cNvSpPr>
            <a:spLocks noGrp="1"/>
          </p:cNvSpPr>
          <p:nvPr>
            <p:ph type="ftr" sz="quarter" idx="11"/>
          </p:nvPr>
        </p:nvSpPr>
        <p:spPr>
          <a:xfrm>
            <a:off x="2500298" y="6305550"/>
            <a:ext cx="6110302" cy="476250"/>
          </a:xfrm>
        </p:spPr>
        <p:txBody>
          <a:bodyPr/>
          <a:lstStyle/>
          <a:p>
            <a:r>
              <a:rPr lang="ru-RU" dirty="0" smtClean="0"/>
              <a:t>МАОУ Суворовская СОШ "Оренбургский пуховый платок"</a:t>
            </a:r>
            <a:endParaRPr lang="ru-RU"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ru-RU" smtClean="0"/>
              <a:t>Лечебные свойства пуха</a:t>
            </a:r>
          </a:p>
        </p:txBody>
      </p:sp>
      <p:sp>
        <p:nvSpPr>
          <p:cNvPr id="32771" name="Rectangle 3"/>
          <p:cNvSpPr>
            <a:spLocks noGrp="1" noChangeArrowheads="1"/>
          </p:cNvSpPr>
          <p:nvPr>
            <p:ph idx="1"/>
          </p:nvPr>
        </p:nvSpPr>
        <p:spPr>
          <a:xfrm>
            <a:off x="1357290" y="1628775"/>
            <a:ext cx="7340623" cy="3729051"/>
          </a:xfrm>
        </p:spPr>
        <p:txBody>
          <a:bodyPr>
            <a:normAutofit lnSpcReduction="10000"/>
          </a:bodyPr>
          <a:lstStyle/>
          <a:p>
            <a:pPr marL="0" indent="0" algn="just">
              <a:lnSpc>
                <a:spcPct val="80000"/>
              </a:lnSpc>
            </a:pPr>
            <a:r>
              <a:rPr lang="ru-RU" sz="2000" dirty="0" smtClean="0"/>
              <a:t>Пух содержит большое количество ланолина, который способствует заживлению ран и переломов.</a:t>
            </a:r>
          </a:p>
          <a:p>
            <a:pPr marL="0" indent="0" algn="just">
              <a:lnSpc>
                <a:spcPct val="80000"/>
              </a:lnSpc>
            </a:pPr>
            <a:r>
              <a:rPr lang="ru-RU" sz="2000" dirty="0" smtClean="0"/>
              <a:t> Козий пух прекрасно испаряет влагу, оставаясь при этом сухим. Прогревание сухим теплом прекрасно лечит лимфаденит, успокаивает ревматические боли в суставах. При простуде или пневмонии врачи рекомендуют прогреть ребенка, завернув его в пуховый платок, вместо того, чтобы мучить банками и горчичниками.</a:t>
            </a:r>
          </a:p>
          <a:p>
            <a:pPr marL="0" indent="0" algn="just">
              <a:lnSpc>
                <a:spcPct val="80000"/>
              </a:lnSpc>
            </a:pPr>
            <a:r>
              <a:rPr lang="ru-RU" sz="2000" dirty="0" smtClean="0"/>
              <a:t> Пух дает сухое тепло, препятствует перегреву и действует как экологический фильтр. Пух массирует нервные окончания кожи и способствует улучшению </a:t>
            </a:r>
            <a:r>
              <a:rPr lang="ru-RU" sz="2000" dirty="0" err="1" smtClean="0"/>
              <a:t>микроциркуляции</a:t>
            </a:r>
            <a:r>
              <a:rPr lang="ru-RU" sz="2000" dirty="0" smtClean="0"/>
              <a:t> крови в </a:t>
            </a:r>
            <a:r>
              <a:rPr lang="ru-RU" sz="2000" dirty="0" err="1" smtClean="0"/>
              <a:t>каппилярах</a:t>
            </a:r>
            <a:r>
              <a:rPr lang="ru-RU" sz="2000" dirty="0" smtClean="0"/>
              <a:t>. </a:t>
            </a:r>
          </a:p>
          <a:p>
            <a:pPr marL="0" indent="0" algn="just">
              <a:lnSpc>
                <a:spcPct val="80000"/>
              </a:lnSpc>
              <a:buNone/>
            </a:pPr>
            <a:r>
              <a:rPr lang="ru-RU" sz="2000" dirty="0" smtClean="0"/>
              <a:t/>
            </a:r>
            <a:br>
              <a:rPr lang="ru-RU" sz="2000" dirty="0" smtClean="0"/>
            </a:br>
            <a:r>
              <a:rPr lang="ru-RU" sz="2000" dirty="0" smtClean="0"/>
              <a:t/>
            </a:r>
            <a:br>
              <a:rPr lang="ru-RU" sz="2000" dirty="0" smtClean="0"/>
            </a:br>
            <a:endParaRPr lang="ru-RU" sz="2000" dirty="0" smtClean="0"/>
          </a:p>
        </p:txBody>
      </p:sp>
      <p:sp>
        <p:nvSpPr>
          <p:cNvPr id="6" name="Нижний колонтитул 5"/>
          <p:cNvSpPr>
            <a:spLocks noGrp="1"/>
          </p:cNvSpPr>
          <p:nvPr>
            <p:ph type="ftr" sz="quarter" idx="11"/>
          </p:nvPr>
        </p:nvSpPr>
        <p:spPr>
          <a:xfrm>
            <a:off x="2714612" y="6305550"/>
            <a:ext cx="5895988" cy="476250"/>
          </a:xfrm>
        </p:spPr>
        <p:txBody>
          <a:bodyPr/>
          <a:lstStyle/>
          <a:p>
            <a:r>
              <a:rPr lang="ru-RU" dirty="0" smtClean="0"/>
              <a:t>МАОУ Суворовская СОШ "Оренбургский пуховый платок"</a:t>
            </a:r>
            <a:endParaRPr lang="ru-RU" dirty="0"/>
          </a:p>
        </p:txBody>
      </p:sp>
      <p:sp>
        <p:nvSpPr>
          <p:cNvPr id="7" name="Прямоугольник 6"/>
          <p:cNvSpPr/>
          <p:nvPr/>
        </p:nvSpPr>
        <p:spPr>
          <a:xfrm>
            <a:off x="1357290" y="6215082"/>
            <a:ext cx="3095719" cy="369332"/>
          </a:xfrm>
          <a:prstGeom prst="rect">
            <a:avLst/>
          </a:prstGeom>
        </p:spPr>
        <p:txBody>
          <a:bodyPr wrap="none">
            <a:spAutoFit/>
          </a:bodyPr>
          <a:lstStyle/>
          <a:p>
            <a:r>
              <a:rPr lang="ru-RU" dirty="0" smtClean="0">
                <a:hlinkClick r:id="rId2"/>
              </a:rPr>
              <a:t>http://orenblog.ru/archives/46</a:t>
            </a:r>
            <a:r>
              <a:rPr lang="ru-RU" dirty="0" smtClean="0"/>
              <a:t> </a:t>
            </a:r>
            <a:endParaRPr lang="ru-RU"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ru-RU" smtClean="0"/>
              <a:t>Лечебные свойства пуха</a:t>
            </a:r>
          </a:p>
        </p:txBody>
      </p:sp>
      <p:sp>
        <p:nvSpPr>
          <p:cNvPr id="33795" name="Rectangle 3"/>
          <p:cNvSpPr>
            <a:spLocks noGrp="1" noChangeArrowheads="1"/>
          </p:cNvSpPr>
          <p:nvPr>
            <p:ph idx="1"/>
          </p:nvPr>
        </p:nvSpPr>
        <p:spPr>
          <a:xfrm>
            <a:off x="1428728" y="1628775"/>
            <a:ext cx="7269185" cy="4968875"/>
          </a:xfrm>
        </p:spPr>
        <p:txBody>
          <a:bodyPr/>
          <a:lstStyle/>
          <a:p>
            <a:pPr marL="0" indent="0" algn="just" eaLnBrk="1" hangingPunct="1">
              <a:buFontTx/>
              <a:buNone/>
            </a:pPr>
            <a:r>
              <a:rPr lang="ru-RU" sz="2000" dirty="0" smtClean="0"/>
              <a:t/>
            </a:r>
            <a:br>
              <a:rPr lang="ru-RU" sz="2000" dirty="0" smtClean="0"/>
            </a:br>
            <a:r>
              <a:rPr lang="ru-RU" sz="2000" dirty="0" smtClean="0"/>
              <a:t>Козий пух гигроскопичен, </a:t>
            </a:r>
            <a:r>
              <a:rPr lang="ru-RU" sz="2000" dirty="0" err="1" smtClean="0"/>
              <a:t>гипоаллергенен</a:t>
            </a:r>
            <a:r>
              <a:rPr lang="ru-RU" sz="2000" dirty="0" smtClean="0"/>
              <a:t>, обладает очень низкой теплопроводностью, все тепло, которое вырабатывается нашим организмом, не рассеивается в окружающую среду. Пух обладает высокой растяжимостью, упругостью, пластичностью, мягкостью и шелковистостью. </a:t>
            </a:r>
            <a:br>
              <a:rPr lang="ru-RU" sz="2000" dirty="0" smtClean="0"/>
            </a:br>
            <a:r>
              <a:rPr lang="ru-RU" sz="2000" dirty="0" smtClean="0"/>
              <a:t/>
            </a:r>
            <a:br>
              <a:rPr lang="ru-RU" sz="2000" dirty="0" smtClean="0"/>
            </a:br>
            <a:r>
              <a:rPr lang="ru-RU" sz="2000" dirty="0" smtClean="0"/>
              <a:t>Изделия из пуха способствуют излечению от таких заболеваний как радикулит, полиневрит, мигрень, воспаление тройничного нерва, остеохондроз, артроз, помогают в профилактике простудных заболеваний, ангины. Способствуют уменьшению дискомфорта при пяточной шпоре. При варикозном расширении вен хорошо укутать ноги пуховым платком. </a:t>
            </a:r>
            <a:br>
              <a:rPr lang="ru-RU" sz="2000" dirty="0" smtClean="0"/>
            </a:br>
            <a:endParaRPr lang="ru-RU" sz="2000" dirty="0" smtClean="0"/>
          </a:p>
        </p:txBody>
      </p:sp>
      <p:sp>
        <p:nvSpPr>
          <p:cNvPr id="6" name="Нижний колонтитул 5"/>
          <p:cNvSpPr>
            <a:spLocks noGrp="1"/>
          </p:cNvSpPr>
          <p:nvPr>
            <p:ph type="ftr" sz="quarter" idx="11"/>
          </p:nvPr>
        </p:nvSpPr>
        <p:spPr>
          <a:xfrm>
            <a:off x="3143240" y="6305550"/>
            <a:ext cx="5467360" cy="476250"/>
          </a:xfrm>
        </p:spPr>
        <p:txBody>
          <a:bodyPr/>
          <a:lstStyle/>
          <a:p>
            <a:r>
              <a:rPr lang="ru-RU" dirty="0" smtClean="0"/>
              <a:t>МАОУ Суворовская СОШ "Оренбургский пуховый платок"</a:t>
            </a:r>
            <a:endParaRPr lang="ru-RU"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Рисунок 1" descr="kartina05mini.jpg"/>
          <p:cNvPicPr>
            <a:picLocks noChangeAspect="1"/>
          </p:cNvPicPr>
          <p:nvPr/>
        </p:nvPicPr>
        <p:blipFill>
          <a:blip r:embed="rId2"/>
          <a:srcRect/>
          <a:stretch>
            <a:fillRect/>
          </a:stretch>
        </p:blipFill>
        <p:spPr bwMode="auto">
          <a:xfrm>
            <a:off x="642910" y="1285860"/>
            <a:ext cx="2500312" cy="2941637"/>
          </a:xfrm>
          <a:prstGeom prst="rect">
            <a:avLst/>
          </a:prstGeom>
          <a:noFill/>
          <a:ln w="9525">
            <a:noFill/>
            <a:miter lim="800000"/>
            <a:headEnd/>
            <a:tailEnd/>
          </a:ln>
        </p:spPr>
      </p:pic>
      <p:pic>
        <p:nvPicPr>
          <p:cNvPr id="39939" name="Рисунок 2" descr="kartina03mini.jpg"/>
          <p:cNvPicPr>
            <a:picLocks noChangeAspect="1"/>
          </p:cNvPicPr>
          <p:nvPr/>
        </p:nvPicPr>
        <p:blipFill>
          <a:blip r:embed="rId3"/>
          <a:srcRect/>
          <a:stretch>
            <a:fillRect/>
          </a:stretch>
        </p:blipFill>
        <p:spPr bwMode="auto">
          <a:xfrm>
            <a:off x="3214678" y="2643182"/>
            <a:ext cx="2143125" cy="3017838"/>
          </a:xfrm>
          <a:prstGeom prst="rect">
            <a:avLst/>
          </a:prstGeom>
          <a:noFill/>
          <a:ln w="9525">
            <a:noFill/>
            <a:miter lim="800000"/>
            <a:headEnd/>
            <a:tailEnd/>
          </a:ln>
        </p:spPr>
      </p:pic>
      <p:pic>
        <p:nvPicPr>
          <p:cNvPr id="39940" name="Рисунок 3" descr="kartina01mini.jpg"/>
          <p:cNvPicPr>
            <a:picLocks noChangeAspect="1"/>
          </p:cNvPicPr>
          <p:nvPr/>
        </p:nvPicPr>
        <p:blipFill>
          <a:blip r:embed="rId4"/>
          <a:srcRect/>
          <a:stretch>
            <a:fillRect/>
          </a:stretch>
        </p:blipFill>
        <p:spPr bwMode="auto">
          <a:xfrm>
            <a:off x="5786446" y="2928934"/>
            <a:ext cx="2500313" cy="3448050"/>
          </a:xfrm>
          <a:prstGeom prst="rect">
            <a:avLst/>
          </a:prstGeom>
          <a:noFill/>
          <a:ln w="9525">
            <a:noFill/>
            <a:miter lim="800000"/>
            <a:headEnd/>
            <a:tailEnd/>
          </a:ln>
        </p:spPr>
      </p:pic>
      <p:sp>
        <p:nvSpPr>
          <p:cNvPr id="6" name="Нижний колонтитул 5"/>
          <p:cNvSpPr>
            <a:spLocks noGrp="1"/>
          </p:cNvSpPr>
          <p:nvPr>
            <p:ph type="ftr" sz="quarter" idx="11"/>
          </p:nvPr>
        </p:nvSpPr>
        <p:spPr>
          <a:xfrm>
            <a:off x="2928926" y="6305550"/>
            <a:ext cx="5681674" cy="476250"/>
          </a:xfrm>
        </p:spPr>
        <p:txBody>
          <a:bodyPr/>
          <a:lstStyle/>
          <a:p>
            <a:r>
              <a:rPr lang="ru-RU" dirty="0" smtClean="0"/>
              <a:t>МАОУ Суворовская СОШ "Оренбургский пуховый платок"</a:t>
            </a:r>
            <a:endParaRPr lang="ru-RU" dirty="0"/>
          </a:p>
        </p:txBody>
      </p:sp>
      <p:sp>
        <p:nvSpPr>
          <p:cNvPr id="7" name="Заголовок 1"/>
          <p:cNvSpPr txBox="1">
            <a:spLocks/>
          </p:cNvSpPr>
          <p:nvPr/>
        </p:nvSpPr>
        <p:spPr>
          <a:xfrm>
            <a:off x="1435608" y="274638"/>
            <a:ext cx="749808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4300" b="0"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Глазами художников</a:t>
            </a:r>
            <a:endParaRPr kumimoji="0" lang="ru-RU"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Содержимое 3" descr="kartina08minij.jpg"/>
          <p:cNvPicPr>
            <a:picLocks noGrp="1" noChangeAspect="1"/>
          </p:cNvPicPr>
          <p:nvPr>
            <p:ph idx="1"/>
          </p:nvPr>
        </p:nvPicPr>
        <p:blipFill>
          <a:blip r:embed="rId2"/>
          <a:srcRect/>
          <a:stretch>
            <a:fillRect/>
          </a:stretch>
        </p:blipFill>
        <p:spPr>
          <a:xfrm>
            <a:off x="468021" y="285728"/>
            <a:ext cx="4584969" cy="3071816"/>
          </a:xfrm>
        </p:spPr>
      </p:pic>
      <p:pic>
        <p:nvPicPr>
          <p:cNvPr id="37892" name="Рисунок 4" descr="kartina11mini.jpg"/>
          <p:cNvPicPr>
            <a:picLocks noChangeAspect="1"/>
          </p:cNvPicPr>
          <p:nvPr/>
        </p:nvPicPr>
        <p:blipFill>
          <a:blip r:embed="rId3"/>
          <a:srcRect/>
          <a:stretch>
            <a:fillRect/>
          </a:stretch>
        </p:blipFill>
        <p:spPr bwMode="auto">
          <a:xfrm>
            <a:off x="4786314" y="3103130"/>
            <a:ext cx="3890967" cy="3269098"/>
          </a:xfrm>
          <a:prstGeom prst="rect">
            <a:avLst/>
          </a:prstGeom>
          <a:noFill/>
          <a:ln w="9525">
            <a:noFill/>
            <a:miter lim="800000"/>
            <a:headEnd/>
            <a:tailEnd/>
          </a:ln>
        </p:spPr>
      </p:pic>
      <p:sp>
        <p:nvSpPr>
          <p:cNvPr id="6" name="Нижний колонтитул 5"/>
          <p:cNvSpPr>
            <a:spLocks noGrp="1"/>
          </p:cNvSpPr>
          <p:nvPr>
            <p:ph type="ftr" sz="quarter" idx="11"/>
          </p:nvPr>
        </p:nvSpPr>
        <p:spPr>
          <a:xfrm>
            <a:off x="2500298" y="6305550"/>
            <a:ext cx="6110302" cy="476250"/>
          </a:xfrm>
        </p:spPr>
        <p:txBody>
          <a:bodyPr/>
          <a:lstStyle/>
          <a:p>
            <a:r>
              <a:rPr lang="ru-RU" dirty="0" smtClean="0"/>
              <a:t>МАОУ Суворовская СОШ "Оренбургский пуховый платок"</a:t>
            </a:r>
            <a:endParaRPr lang="ru-RU"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Рисунок 1" descr="kartina09mini.jpg"/>
          <p:cNvPicPr>
            <a:picLocks noChangeAspect="1"/>
          </p:cNvPicPr>
          <p:nvPr/>
        </p:nvPicPr>
        <p:blipFill>
          <a:blip r:embed="rId2"/>
          <a:srcRect/>
          <a:stretch>
            <a:fillRect/>
          </a:stretch>
        </p:blipFill>
        <p:spPr bwMode="auto">
          <a:xfrm>
            <a:off x="4071934" y="2214554"/>
            <a:ext cx="4641286" cy="3643331"/>
          </a:xfrm>
          <a:prstGeom prst="rect">
            <a:avLst/>
          </a:prstGeom>
          <a:noFill/>
          <a:ln w="9525">
            <a:noFill/>
            <a:miter lim="800000"/>
            <a:headEnd/>
            <a:tailEnd/>
          </a:ln>
        </p:spPr>
      </p:pic>
      <p:pic>
        <p:nvPicPr>
          <p:cNvPr id="38915" name="Рисунок 2" descr="kartina02mini.jpg"/>
          <p:cNvPicPr>
            <a:picLocks noChangeAspect="1"/>
          </p:cNvPicPr>
          <p:nvPr/>
        </p:nvPicPr>
        <p:blipFill>
          <a:blip r:embed="rId3"/>
          <a:srcRect/>
          <a:stretch>
            <a:fillRect/>
          </a:stretch>
        </p:blipFill>
        <p:spPr bwMode="auto">
          <a:xfrm>
            <a:off x="224968" y="714356"/>
            <a:ext cx="3418345" cy="4438669"/>
          </a:xfrm>
          <a:prstGeom prst="rect">
            <a:avLst/>
          </a:prstGeom>
          <a:noFill/>
          <a:ln w="9525">
            <a:noFill/>
            <a:miter lim="800000"/>
            <a:headEnd/>
            <a:tailEnd/>
          </a:ln>
        </p:spPr>
      </p:pic>
      <p:sp>
        <p:nvSpPr>
          <p:cNvPr id="5" name="Нижний колонтитул 4"/>
          <p:cNvSpPr>
            <a:spLocks noGrp="1"/>
          </p:cNvSpPr>
          <p:nvPr>
            <p:ph type="ftr" sz="quarter" idx="11"/>
          </p:nvPr>
        </p:nvSpPr>
        <p:spPr>
          <a:xfrm>
            <a:off x="1571604" y="6215082"/>
            <a:ext cx="5643602" cy="476250"/>
          </a:xfrm>
        </p:spPr>
        <p:txBody>
          <a:bodyPr/>
          <a:lstStyle/>
          <a:p>
            <a:pPr algn="ctr"/>
            <a:r>
              <a:rPr lang="ru-RU" dirty="0" smtClean="0"/>
              <a:t>МАОУ Суворовская СОШ  "Оренбургский пуховый платок"</a:t>
            </a:r>
            <a:endParaRPr lang="ru-RU"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0_1fd86_a083e8d6_L"/>
          <p:cNvPicPr>
            <a:picLocks noChangeAspect="1" noChangeArrowheads="1" noCrop="1"/>
          </p:cNvPicPr>
          <p:nvPr/>
        </p:nvPicPr>
        <p:blipFill>
          <a:blip r:embed="rId2"/>
          <a:srcRect/>
          <a:stretch>
            <a:fillRect/>
          </a:stretch>
        </p:blipFill>
        <p:spPr bwMode="auto">
          <a:xfrm>
            <a:off x="0" y="620713"/>
            <a:ext cx="9144000" cy="5616575"/>
          </a:xfrm>
          <a:prstGeom prst="rect">
            <a:avLst/>
          </a:prstGeom>
          <a:noFill/>
          <a:ln w="9525">
            <a:noFill/>
            <a:miter lim="800000"/>
            <a:headEnd/>
            <a:tailEnd/>
          </a:ln>
        </p:spPr>
      </p:pic>
      <p:sp>
        <p:nvSpPr>
          <p:cNvPr id="41987" name="Rectangle 3"/>
          <p:cNvSpPr>
            <a:spLocks noGrp="1" noChangeArrowheads="1"/>
          </p:cNvSpPr>
          <p:nvPr>
            <p:ph type="title"/>
          </p:nvPr>
        </p:nvSpPr>
        <p:spPr>
          <a:xfrm>
            <a:off x="468313" y="692150"/>
            <a:ext cx="8229600" cy="720725"/>
          </a:xfrm>
        </p:spPr>
        <p:txBody>
          <a:bodyPr>
            <a:normAutofit fontScale="90000"/>
          </a:bodyPr>
          <a:lstStyle/>
          <a:p>
            <a:pPr eaLnBrk="1" hangingPunct="1"/>
            <a:r>
              <a:rPr lang="ru-RU" dirty="0" smtClean="0"/>
              <a:t>Использованные ресурсы</a:t>
            </a:r>
          </a:p>
        </p:txBody>
      </p:sp>
      <p:sp>
        <p:nvSpPr>
          <p:cNvPr id="115716" name="Rectangle 4"/>
          <p:cNvSpPr>
            <a:spLocks noGrp="1" noChangeArrowheads="1"/>
          </p:cNvSpPr>
          <p:nvPr>
            <p:ph idx="1"/>
          </p:nvPr>
        </p:nvSpPr>
        <p:spPr>
          <a:xfrm>
            <a:off x="395288" y="1700213"/>
            <a:ext cx="8569325" cy="4321175"/>
          </a:xfrm>
          <a:gradFill rotWithShape="1">
            <a:gsLst>
              <a:gs pos="0">
                <a:schemeClr val="bg1">
                  <a:alpha val="78999"/>
                </a:schemeClr>
              </a:gs>
              <a:gs pos="100000">
                <a:schemeClr val="bg1">
                  <a:alpha val="78999"/>
                </a:schemeClr>
              </a:gs>
            </a:gsLst>
            <a:lin ang="5400000" scaled="1"/>
          </a:gradFill>
          <a:ln w="38100">
            <a:solidFill>
              <a:srgbClr val="004D74"/>
            </a:solidFill>
          </a:ln>
          <a:effectLst>
            <a:outerShdw dist="107763" dir="13500000" algn="ctr" rotWithShape="0">
              <a:schemeClr val="bg2">
                <a:alpha val="50000"/>
              </a:schemeClr>
            </a:outerShdw>
          </a:effectLst>
        </p:spPr>
        <p:txBody>
          <a:bodyPr/>
          <a:lstStyle/>
          <a:p>
            <a:pPr marL="457200" indent="-457200" eaLnBrk="1" hangingPunct="1">
              <a:buFontTx/>
              <a:buNone/>
              <a:defRPr/>
            </a:pPr>
            <a:endParaRPr lang="ru-RU" sz="1800" dirty="0" smtClean="0"/>
          </a:p>
          <a:p>
            <a:pPr lvl="0"/>
            <a:r>
              <a:rPr lang="ru-RU" sz="1400" u="sng" dirty="0" smtClean="0">
                <a:hlinkClick r:id="rId3"/>
              </a:rPr>
              <a:t>http://kraeved.opck.org/kraevedenie/narodnoe_tvorchestvo/orenburg_platok.php</a:t>
            </a:r>
            <a:endParaRPr lang="ru-RU" sz="1400" dirty="0" smtClean="0"/>
          </a:p>
          <a:p>
            <a:pPr lvl="0"/>
            <a:r>
              <a:rPr lang="ru-RU" sz="1400" u="sng" dirty="0" smtClean="0">
                <a:hlinkClick r:id="rId4"/>
              </a:rPr>
              <a:t>http://macterica.ru/</a:t>
            </a:r>
            <a:endParaRPr lang="ru-RU" sz="1400" dirty="0" smtClean="0"/>
          </a:p>
          <a:p>
            <a:pPr lvl="0"/>
            <a:r>
              <a:rPr lang="ru-RU" sz="1400" u="sng" dirty="0" smtClean="0">
                <a:hlinkClick r:id="rId5"/>
              </a:rPr>
              <a:t>http://orenburgskij-puhovyj-platok.ru</a:t>
            </a:r>
            <a:endParaRPr lang="ru-RU" sz="1400" dirty="0" smtClean="0"/>
          </a:p>
          <a:p>
            <a:pPr lvl="0"/>
            <a:r>
              <a:rPr lang="ru-RU" sz="1400" u="sng" dirty="0" smtClean="0">
                <a:hlinkClick r:id="rId6"/>
              </a:rPr>
              <a:t>http://pensionerka.net/pozdravit_stihi/platok_stih/platok_stih.html</a:t>
            </a:r>
            <a:endParaRPr lang="ru-RU" sz="1400" dirty="0" smtClean="0"/>
          </a:p>
          <a:p>
            <a:pPr lvl="0"/>
            <a:r>
              <a:rPr lang="ru-RU" sz="1400" u="sng" dirty="0" smtClean="0">
                <a:hlinkClick r:id="rId7"/>
              </a:rPr>
              <a:t>http://www.orenburg-gov.ru/magnoliaPublic/regportal/Info/</a:t>
            </a:r>
            <a:endParaRPr lang="ru-RU" sz="1400" dirty="0" smtClean="0"/>
          </a:p>
          <a:p>
            <a:pPr lvl="0"/>
            <a:r>
              <a:rPr lang="ru-RU" sz="1400" u="sng" dirty="0" smtClean="0">
                <a:hlinkClick r:id="rId8"/>
              </a:rPr>
              <a:t>http://www.orenshal.ru/</a:t>
            </a:r>
            <a:endParaRPr lang="ru-RU" sz="1400" dirty="0" smtClean="0"/>
          </a:p>
          <a:p>
            <a:pPr lvl="0"/>
            <a:r>
              <a:rPr lang="ru-RU" sz="1400" u="sng" dirty="0" smtClean="0">
                <a:hlinkClick r:id="rId9"/>
              </a:rPr>
              <a:t>http://zemljaki.mybb.ru</a:t>
            </a:r>
            <a:endParaRPr lang="ru-RU" sz="1400" dirty="0" smtClean="0"/>
          </a:p>
          <a:p>
            <a:pPr lvl="0"/>
            <a:r>
              <a:rPr lang="ru-RU" sz="1400" dirty="0" smtClean="0"/>
              <a:t>«Географический атлас Оренбургской области». — М.:, 1999</a:t>
            </a:r>
          </a:p>
          <a:p>
            <a:pPr lvl="0"/>
            <a:r>
              <a:rPr lang="ru-RU" sz="1400" dirty="0" smtClean="0"/>
              <a:t>«Орденоносное Оренбуржье». Челябинск. Южно-Уральское кн. изд-во, 1998</a:t>
            </a:r>
          </a:p>
          <a:p>
            <a:pPr lvl="0"/>
            <a:r>
              <a:rPr lang="ru-RU" sz="1400" dirty="0" smtClean="0"/>
              <a:t>«По родному краю (Краеведческие очерки)», 2004 г.</a:t>
            </a:r>
          </a:p>
          <a:p>
            <a:pPr marL="457200" indent="-457200" eaLnBrk="1" hangingPunct="1">
              <a:buClr>
                <a:srgbClr val="004D74"/>
              </a:buClr>
              <a:buFontTx/>
              <a:buAutoNum type="arabicPeriod"/>
              <a:defRPr/>
            </a:pPr>
            <a:endParaRPr lang="ru-RU" sz="1400" dirty="0" smtClean="0"/>
          </a:p>
        </p:txBody>
      </p:sp>
      <p:sp>
        <p:nvSpPr>
          <p:cNvPr id="6" name="Нижний колонтитул 5"/>
          <p:cNvSpPr>
            <a:spLocks noGrp="1"/>
          </p:cNvSpPr>
          <p:nvPr>
            <p:ph type="ftr" sz="quarter" idx="11"/>
          </p:nvPr>
        </p:nvSpPr>
        <p:spPr>
          <a:xfrm>
            <a:off x="2428860" y="6305550"/>
            <a:ext cx="6181740" cy="476250"/>
          </a:xfrm>
        </p:spPr>
        <p:txBody>
          <a:bodyPr/>
          <a:lstStyle/>
          <a:p>
            <a:r>
              <a:rPr lang="ru-RU" dirty="0" smtClean="0"/>
              <a:t>МАОУ Суворовская СОШ "Оренбургский пуховый платок"</a:t>
            </a:r>
            <a:endParaRPr lang="ru-RU"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Рисунок 1" descr="220px-Оренбургская_крепость_2.jpg"/>
          <p:cNvPicPr>
            <a:picLocks noChangeAspect="1"/>
          </p:cNvPicPr>
          <p:nvPr/>
        </p:nvPicPr>
        <p:blipFill>
          <a:blip r:embed="rId3"/>
          <a:srcRect/>
          <a:stretch>
            <a:fillRect/>
          </a:stretch>
        </p:blipFill>
        <p:spPr bwMode="auto">
          <a:xfrm>
            <a:off x="1142976" y="2857496"/>
            <a:ext cx="3429000" cy="2571750"/>
          </a:xfrm>
          <a:prstGeom prst="rect">
            <a:avLst/>
          </a:prstGeom>
          <a:noFill/>
          <a:ln w="9525">
            <a:noFill/>
            <a:miter lim="800000"/>
            <a:headEnd/>
            <a:tailEnd/>
          </a:ln>
        </p:spPr>
      </p:pic>
      <p:pic>
        <p:nvPicPr>
          <p:cNvPr id="5123" name="Рисунок 2" descr="280px-Gostiny_dvor_oren.jpg"/>
          <p:cNvPicPr>
            <a:picLocks noChangeAspect="1"/>
          </p:cNvPicPr>
          <p:nvPr/>
        </p:nvPicPr>
        <p:blipFill>
          <a:blip r:embed="rId4"/>
          <a:srcRect/>
          <a:stretch>
            <a:fillRect/>
          </a:stretch>
        </p:blipFill>
        <p:spPr bwMode="auto">
          <a:xfrm>
            <a:off x="4714876" y="3929066"/>
            <a:ext cx="3851275" cy="2571750"/>
          </a:xfrm>
          <a:prstGeom prst="rect">
            <a:avLst/>
          </a:prstGeom>
          <a:noFill/>
          <a:ln w="9525">
            <a:noFill/>
            <a:miter lim="800000"/>
            <a:headEnd/>
            <a:tailEnd/>
          </a:ln>
        </p:spPr>
      </p:pic>
      <p:pic>
        <p:nvPicPr>
          <p:cNvPr id="5124" name="Рисунок 3" descr="images66.jpeg"/>
          <p:cNvPicPr>
            <a:picLocks noChangeAspect="1"/>
          </p:cNvPicPr>
          <p:nvPr/>
        </p:nvPicPr>
        <p:blipFill>
          <a:blip r:embed="rId5"/>
          <a:srcRect/>
          <a:stretch>
            <a:fillRect/>
          </a:stretch>
        </p:blipFill>
        <p:spPr bwMode="auto">
          <a:xfrm>
            <a:off x="5572132" y="1785926"/>
            <a:ext cx="2362200" cy="1933575"/>
          </a:xfrm>
          <a:prstGeom prst="rect">
            <a:avLst/>
          </a:prstGeom>
          <a:noFill/>
          <a:ln w="9525">
            <a:noFill/>
            <a:miter lim="800000"/>
            <a:headEnd/>
            <a:tailEnd/>
          </a:ln>
        </p:spPr>
      </p:pic>
      <p:sp>
        <p:nvSpPr>
          <p:cNvPr id="6" name="Заголовок 1"/>
          <p:cNvSpPr txBox="1">
            <a:spLocks/>
          </p:cNvSpPr>
          <p:nvPr/>
        </p:nvSpPr>
        <p:spPr>
          <a:xfrm>
            <a:off x="1435608" y="274638"/>
            <a:ext cx="7498080" cy="11430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z="43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Память старого Оренбурга</a:t>
            </a:r>
            <a:endParaRPr kumimoji="0" lang="ru-RU"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Нижний колонтитул 6"/>
          <p:cNvSpPr>
            <a:spLocks noGrp="1"/>
          </p:cNvSpPr>
          <p:nvPr>
            <p:ph type="ftr" sz="quarter" idx="11"/>
          </p:nvPr>
        </p:nvSpPr>
        <p:spPr>
          <a:xfrm>
            <a:off x="2714612" y="6305550"/>
            <a:ext cx="5895988" cy="476250"/>
          </a:xfrm>
        </p:spPr>
        <p:txBody>
          <a:bodyPr/>
          <a:lstStyle/>
          <a:p>
            <a:r>
              <a:rPr lang="ru-RU" dirty="0" smtClean="0"/>
              <a:t>МАОУ Суворовская СОШ "Оренбургский пуховый платок"</a:t>
            </a:r>
            <a:endParaRPr lang="ru-RU" dirty="0"/>
          </a:p>
        </p:txBody>
      </p:sp>
      <p:pic>
        <p:nvPicPr>
          <p:cNvPr id="8" name="03_Poehal_Kazak_Vo_Chuzhbinu_Dalekuju.mp3">
            <a:hlinkClick r:id="" action="ppaction://media"/>
          </p:cNvPr>
          <p:cNvPicPr>
            <a:picLocks noRot="1" noChangeAspect="1"/>
          </p:cNvPicPr>
          <p:nvPr>
            <a:audioFile r:link="rId1"/>
          </p:nvPr>
        </p:nvPicPr>
        <p:blipFill>
          <a:blip r:embed="rId6"/>
          <a:stretch>
            <a:fillRect/>
          </a:stretch>
        </p:blipFill>
        <p:spPr>
          <a:xfrm>
            <a:off x="1142976" y="6072206"/>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266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idx="1"/>
          </p:nvPr>
        </p:nvSpPr>
        <p:spPr>
          <a:xfrm>
            <a:off x="1214414" y="3933825"/>
            <a:ext cx="6670699" cy="2159000"/>
          </a:xfrm>
        </p:spPr>
        <p:txBody>
          <a:bodyPr/>
          <a:lstStyle/>
          <a:p>
            <a:pPr marL="0" indent="0" eaLnBrk="1" hangingPunct="1">
              <a:lnSpc>
                <a:spcPct val="90000"/>
              </a:lnSpc>
              <a:buFontTx/>
              <a:buNone/>
            </a:pPr>
            <a:r>
              <a:rPr lang="ru-RU" sz="2000" dirty="0" smtClean="0"/>
              <a:t>Поднятый П. И. </a:t>
            </a:r>
            <a:r>
              <a:rPr lang="ru-RU" sz="2000" dirty="0" err="1" smtClean="0"/>
              <a:t>Рычковым</a:t>
            </a:r>
            <a:r>
              <a:rPr lang="ru-RU" sz="2000" dirty="0" smtClean="0"/>
              <a:t> вопрос о применении козьей шерсти для производства пуховых изделий вызвал живой интерес. В 1770 году «Вольное Экономическое общество» наградило жену П. И. Рычкова Елену Денисовну золотой медалью за отличное исполнение пуховых изделий. </a:t>
            </a:r>
          </a:p>
        </p:txBody>
      </p:sp>
      <p:pic>
        <p:nvPicPr>
          <p:cNvPr id="74760" name="Picture 8" descr="Рычков_П_И"/>
          <p:cNvPicPr>
            <a:picLocks noChangeAspect="1" noChangeArrowheads="1"/>
          </p:cNvPicPr>
          <p:nvPr/>
        </p:nvPicPr>
        <p:blipFill>
          <a:blip r:embed="rId3" cstate="email"/>
          <a:srcRect/>
          <a:stretch>
            <a:fillRect/>
          </a:stretch>
        </p:blipFill>
        <p:spPr bwMode="auto">
          <a:xfrm>
            <a:off x="1000100" y="357166"/>
            <a:ext cx="1703387" cy="2316162"/>
          </a:xfrm>
          <a:prstGeom prst="rect">
            <a:avLst/>
          </a:prstGeom>
          <a:noFill/>
          <a:ln w="19050">
            <a:solidFill>
              <a:srgbClr val="004D74"/>
            </a:solidFill>
            <a:miter lim="800000"/>
            <a:headEnd/>
            <a:tailEnd/>
          </a:ln>
          <a:effectLst>
            <a:outerShdw dist="107763" dir="8100000" algn="ctr" rotWithShape="0">
              <a:srgbClr val="808080">
                <a:alpha val="50000"/>
              </a:srgbClr>
            </a:outerShdw>
          </a:effectLst>
        </p:spPr>
      </p:pic>
      <p:sp>
        <p:nvSpPr>
          <p:cNvPr id="28676" name="Rectangle 9"/>
          <p:cNvSpPr>
            <a:spLocks noChangeArrowheads="1"/>
          </p:cNvSpPr>
          <p:nvPr/>
        </p:nvSpPr>
        <p:spPr bwMode="auto">
          <a:xfrm>
            <a:off x="2484438" y="1052513"/>
            <a:ext cx="6408737" cy="2305050"/>
          </a:xfrm>
          <a:prstGeom prst="rect">
            <a:avLst/>
          </a:prstGeom>
          <a:noFill/>
          <a:ln w="9525">
            <a:noFill/>
            <a:miter lim="800000"/>
            <a:headEnd/>
            <a:tailEnd/>
          </a:ln>
        </p:spPr>
        <p:txBody>
          <a:bodyPr/>
          <a:lstStyle/>
          <a:p>
            <a:pPr marL="361950">
              <a:lnSpc>
                <a:spcPct val="80000"/>
              </a:lnSpc>
              <a:spcBef>
                <a:spcPct val="20000"/>
              </a:spcBef>
            </a:pPr>
            <a:r>
              <a:rPr lang="ru-RU" sz="2000">
                <a:latin typeface="Comic Sans MS" pitchFamily="66" charset="0"/>
              </a:rPr>
              <a:t>Первый, кто обратил внимание на особую ценность козьего пуха и на необходимость разведения специальной породы пухоносных коз, был Петр Иванович Рычков (1712–1777) — первый член-корреспондент Академии наук, историк Оренбургского края. </a:t>
            </a:r>
          </a:p>
          <a:p>
            <a:pPr marL="361950">
              <a:lnSpc>
                <a:spcPct val="80000"/>
              </a:lnSpc>
              <a:spcBef>
                <a:spcPct val="20000"/>
              </a:spcBef>
            </a:pPr>
            <a:r>
              <a:rPr lang="ru-RU" sz="2000">
                <a:latin typeface="Comic Sans MS" pitchFamily="66" charset="0"/>
              </a:rPr>
              <a:t>Свои наблюдения и результаты проделанного им опыта по очистке и обработке пуха он опубликовал в 1765 году в «Трудах Вольного Экономического общества».</a:t>
            </a:r>
          </a:p>
        </p:txBody>
      </p:sp>
      <p:pic>
        <p:nvPicPr>
          <p:cNvPr id="28677" name="Picture 10" descr="10li98"/>
          <p:cNvPicPr>
            <a:picLocks noChangeAspect="1" noChangeArrowheads="1"/>
          </p:cNvPicPr>
          <p:nvPr/>
        </p:nvPicPr>
        <p:blipFill>
          <a:blip r:embed="rId4"/>
          <a:srcRect/>
          <a:stretch>
            <a:fillRect/>
          </a:stretch>
        </p:blipFill>
        <p:spPr bwMode="auto">
          <a:xfrm>
            <a:off x="7812088" y="4149725"/>
            <a:ext cx="1044575" cy="522288"/>
          </a:xfrm>
          <a:prstGeom prst="rect">
            <a:avLst/>
          </a:prstGeom>
          <a:noFill/>
          <a:ln w="9525">
            <a:noFill/>
            <a:miter lim="800000"/>
            <a:headEnd/>
            <a:tailEnd/>
          </a:ln>
        </p:spPr>
      </p:pic>
      <p:sp>
        <p:nvSpPr>
          <p:cNvPr id="7" name="Нижний колонтитул 6"/>
          <p:cNvSpPr>
            <a:spLocks noGrp="1"/>
          </p:cNvSpPr>
          <p:nvPr>
            <p:ph type="ftr" sz="quarter" idx="11"/>
          </p:nvPr>
        </p:nvSpPr>
        <p:spPr>
          <a:xfrm>
            <a:off x="2428860" y="6305550"/>
            <a:ext cx="6181740" cy="476250"/>
          </a:xfrm>
        </p:spPr>
        <p:txBody>
          <a:bodyPr/>
          <a:lstStyle/>
          <a:p>
            <a:r>
              <a:rPr lang="ru-RU" dirty="0" smtClean="0"/>
              <a:t>МАОУ Суворовская СОШ "Оренбургский пуховый платок"</a:t>
            </a:r>
            <a:endParaRPr lang="ru-RU"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14479" y="692150"/>
            <a:ext cx="6983433" cy="720725"/>
          </a:xfrm>
        </p:spPr>
        <p:txBody>
          <a:bodyPr>
            <a:normAutofit fontScale="90000"/>
          </a:bodyPr>
          <a:lstStyle/>
          <a:p>
            <a:pPr algn="l" eaLnBrk="1" hangingPunct="1"/>
            <a:r>
              <a:rPr lang="ru-RU" dirty="0" smtClean="0"/>
              <a:t>Легенда</a:t>
            </a:r>
          </a:p>
        </p:txBody>
      </p:sp>
      <p:sp>
        <p:nvSpPr>
          <p:cNvPr id="7171" name="Rectangle 3"/>
          <p:cNvSpPr>
            <a:spLocks noGrp="1" noChangeArrowheads="1"/>
          </p:cNvSpPr>
          <p:nvPr>
            <p:ph type="body" sz="half" idx="1"/>
          </p:nvPr>
        </p:nvSpPr>
        <p:spPr>
          <a:xfrm>
            <a:off x="1000100" y="1571612"/>
            <a:ext cx="4619625" cy="2016125"/>
          </a:xfrm>
        </p:spPr>
        <p:txBody>
          <a:bodyPr/>
          <a:lstStyle/>
          <a:p>
            <a:pPr marL="0" indent="0" eaLnBrk="1" hangingPunct="1">
              <a:buFontTx/>
              <a:buNone/>
            </a:pPr>
            <a:r>
              <a:rPr lang="ru-RU" sz="2000" dirty="0" smtClean="0"/>
              <a:t>Гуляя как-то по лесу, девушка увидела в воздухе летающую паутину. Она была так тонка, а ее узор так прекрасен, что девушке захотелось дотронуться до нее... Что из этого вышло?</a:t>
            </a:r>
          </a:p>
          <a:p>
            <a:pPr marL="0" indent="0" eaLnBrk="1" hangingPunct="1">
              <a:buFontTx/>
              <a:buNone/>
            </a:pPr>
            <a:endParaRPr lang="ru-RU" sz="2000" dirty="0" smtClean="0"/>
          </a:p>
        </p:txBody>
      </p:sp>
      <p:pic>
        <p:nvPicPr>
          <p:cNvPr id="7172" name="Picture 17" descr="01_17_3---Spiders-Web_web"/>
          <p:cNvPicPr>
            <a:picLocks noChangeAspect="1" noChangeArrowheads="1"/>
          </p:cNvPicPr>
          <p:nvPr/>
        </p:nvPicPr>
        <p:blipFill>
          <a:blip r:embed="rId4"/>
          <a:srcRect l="10213"/>
          <a:stretch>
            <a:fillRect/>
          </a:stretch>
        </p:blipFill>
        <p:spPr bwMode="auto">
          <a:xfrm>
            <a:off x="5867400" y="1341438"/>
            <a:ext cx="2960688" cy="3887787"/>
          </a:xfrm>
          <a:prstGeom prst="rect">
            <a:avLst/>
          </a:prstGeom>
          <a:noFill/>
          <a:ln w="9525">
            <a:noFill/>
            <a:miter lim="800000"/>
            <a:headEnd/>
            <a:tailEnd/>
          </a:ln>
        </p:spPr>
      </p:pic>
      <p:pic>
        <p:nvPicPr>
          <p:cNvPr id="22557" name="Picture 29" descr="126899571548"/>
          <p:cNvPicPr>
            <a:picLocks noChangeAspect="1" noChangeArrowheads="1" noCrop="1"/>
          </p:cNvPicPr>
          <p:nvPr/>
        </p:nvPicPr>
        <p:blipFill>
          <a:blip r:embed="rId5"/>
          <a:srcRect/>
          <a:stretch>
            <a:fillRect/>
          </a:stretch>
        </p:blipFill>
        <p:spPr bwMode="auto">
          <a:xfrm>
            <a:off x="5867400" y="1341438"/>
            <a:ext cx="2916238" cy="3887787"/>
          </a:xfrm>
          <a:prstGeom prst="rect">
            <a:avLst/>
          </a:prstGeom>
          <a:noFill/>
          <a:ln w="9525">
            <a:noFill/>
            <a:miter lim="800000"/>
            <a:headEnd/>
            <a:tailEnd/>
          </a:ln>
        </p:spPr>
      </p:pic>
      <p:sp>
        <p:nvSpPr>
          <p:cNvPr id="22558" name="Rectangle 30"/>
          <p:cNvSpPr>
            <a:spLocks noChangeArrowheads="1"/>
          </p:cNvSpPr>
          <p:nvPr/>
        </p:nvSpPr>
        <p:spPr bwMode="auto">
          <a:xfrm>
            <a:off x="1000100" y="3143248"/>
            <a:ext cx="4619625" cy="2087563"/>
          </a:xfrm>
          <a:prstGeom prst="rect">
            <a:avLst/>
          </a:prstGeom>
          <a:noFill/>
          <a:ln w="9525">
            <a:noFill/>
            <a:miter lim="800000"/>
            <a:headEnd/>
            <a:tailEnd/>
          </a:ln>
        </p:spPr>
        <p:txBody>
          <a:bodyPr/>
          <a:lstStyle/>
          <a:p>
            <a:pPr>
              <a:spcBef>
                <a:spcPct val="20000"/>
              </a:spcBef>
            </a:pPr>
            <a:r>
              <a:rPr lang="ru-RU" sz="2000" dirty="0">
                <a:latin typeface="Comic Sans MS" pitchFamily="66" charset="0"/>
              </a:rPr>
              <a:t>Легенда гласит: паутина, которую увидела девушка, — это вовсе не паутина, а пряжа Богоматери. И тот, кто сумеет поймать ее, наделяется даром плести такую красоту. </a:t>
            </a:r>
          </a:p>
        </p:txBody>
      </p:sp>
      <p:sp>
        <p:nvSpPr>
          <p:cNvPr id="22559" name="Rectangle 31"/>
          <p:cNvSpPr>
            <a:spLocks noChangeArrowheads="1"/>
          </p:cNvSpPr>
          <p:nvPr/>
        </p:nvSpPr>
        <p:spPr bwMode="auto">
          <a:xfrm>
            <a:off x="1357290" y="5572140"/>
            <a:ext cx="7488237" cy="641350"/>
          </a:xfrm>
          <a:prstGeom prst="rect">
            <a:avLst/>
          </a:prstGeom>
          <a:noFill/>
          <a:ln w="9525">
            <a:noFill/>
            <a:miter lim="800000"/>
            <a:headEnd/>
            <a:tailEnd/>
          </a:ln>
        </p:spPr>
        <p:txBody>
          <a:bodyPr>
            <a:spAutoFit/>
          </a:bodyPr>
          <a:lstStyle/>
          <a:p>
            <a:pPr>
              <a:spcBef>
                <a:spcPct val="20000"/>
              </a:spcBef>
            </a:pPr>
            <a:r>
              <a:rPr lang="ru-RU" b="1" i="1" dirty="0">
                <a:solidFill>
                  <a:srgbClr val="004D74"/>
                </a:solidFill>
              </a:rPr>
              <a:t>И вот уже как три века эти счастливицы из поколения в поколение передают свой </a:t>
            </a:r>
            <a:r>
              <a:rPr lang="ru-RU" b="1" i="1" dirty="0" smtClean="0">
                <a:solidFill>
                  <a:srgbClr val="004D74"/>
                </a:solidFill>
              </a:rPr>
              <a:t>талант</a:t>
            </a:r>
            <a:endParaRPr lang="ru-RU" b="1" i="1" dirty="0">
              <a:solidFill>
                <a:srgbClr val="004D74"/>
              </a:solidFill>
            </a:endParaRPr>
          </a:p>
        </p:txBody>
      </p:sp>
      <p:grpSp>
        <p:nvGrpSpPr>
          <p:cNvPr id="2" name="Group 32"/>
          <p:cNvGrpSpPr>
            <a:grpSpLocks/>
          </p:cNvGrpSpPr>
          <p:nvPr/>
        </p:nvGrpSpPr>
        <p:grpSpPr bwMode="auto">
          <a:xfrm>
            <a:off x="5795963" y="1341438"/>
            <a:ext cx="3025775" cy="3887787"/>
            <a:chOff x="3107" y="1026"/>
            <a:chExt cx="2210" cy="2940"/>
          </a:xfrm>
        </p:grpSpPr>
        <p:pic>
          <p:nvPicPr>
            <p:cNvPr id="7177" name="Picture 33" descr="4808"/>
            <p:cNvPicPr>
              <a:picLocks noChangeAspect="1" noChangeArrowheads="1"/>
            </p:cNvPicPr>
            <p:nvPr/>
          </p:nvPicPr>
          <p:blipFill>
            <a:blip r:embed="rId6" cstate="email"/>
            <a:srcRect/>
            <a:stretch>
              <a:fillRect/>
            </a:stretch>
          </p:blipFill>
          <p:spPr bwMode="auto">
            <a:xfrm>
              <a:off x="3107" y="1026"/>
              <a:ext cx="2210" cy="2851"/>
            </a:xfrm>
            <a:prstGeom prst="rect">
              <a:avLst/>
            </a:prstGeom>
            <a:noFill/>
            <a:ln w="9525">
              <a:noFill/>
              <a:miter lim="800000"/>
              <a:headEnd/>
              <a:tailEnd/>
            </a:ln>
          </p:spPr>
        </p:pic>
        <p:pic>
          <p:nvPicPr>
            <p:cNvPr id="7178" name="Picture 34" descr="4808"/>
            <p:cNvPicPr>
              <a:picLocks noChangeAspect="1" noChangeArrowheads="1"/>
            </p:cNvPicPr>
            <p:nvPr/>
          </p:nvPicPr>
          <p:blipFill>
            <a:blip r:embed="rId7" cstate="email"/>
            <a:srcRect/>
            <a:stretch>
              <a:fillRect/>
            </a:stretch>
          </p:blipFill>
          <p:spPr bwMode="auto">
            <a:xfrm rot="10800000">
              <a:off x="3107" y="3884"/>
              <a:ext cx="2210" cy="82"/>
            </a:xfrm>
            <a:prstGeom prst="rect">
              <a:avLst/>
            </a:prstGeom>
            <a:noFill/>
            <a:ln w="9525">
              <a:noFill/>
              <a:miter lim="800000"/>
              <a:headEnd/>
              <a:tailEnd/>
            </a:ln>
          </p:spPr>
        </p:pic>
      </p:grpSp>
      <p:sp>
        <p:nvSpPr>
          <p:cNvPr id="12" name="Нижний колонтитул 11"/>
          <p:cNvSpPr>
            <a:spLocks noGrp="1"/>
          </p:cNvSpPr>
          <p:nvPr>
            <p:ph type="ftr" sz="quarter" idx="11"/>
          </p:nvPr>
        </p:nvSpPr>
        <p:spPr>
          <a:xfrm>
            <a:off x="2571736" y="6305550"/>
            <a:ext cx="6038864" cy="476250"/>
          </a:xfrm>
        </p:spPr>
        <p:txBody>
          <a:bodyPr/>
          <a:lstStyle/>
          <a:p>
            <a:pPr>
              <a:defRPr/>
            </a:pPr>
            <a:r>
              <a:rPr lang="ru-RU" dirty="0" smtClean="0"/>
              <a:t>МАОУ Суворовская СОШ "Оренбургский пуховый платок"</a:t>
            </a:r>
            <a:endParaRPr lang="ru-RU" dirty="0"/>
          </a:p>
        </p:txBody>
      </p:sp>
      <p:pic>
        <p:nvPicPr>
          <p:cNvPr id="13" name="119523130-f0d6693a5c01.mp3">
            <a:hlinkClick r:id="" action="ppaction://media"/>
          </p:cNvPr>
          <p:cNvPicPr>
            <a:picLocks noRot="1" noChangeAspect="1"/>
          </p:cNvPicPr>
          <p:nvPr>
            <a:audioFile r:link="rId1"/>
          </p:nvPr>
        </p:nvPicPr>
        <p:blipFill>
          <a:blip r:embed="rId8"/>
          <a:stretch>
            <a:fillRect/>
          </a:stretch>
        </p:blipFill>
        <p:spPr>
          <a:xfrm>
            <a:off x="500034" y="6357958"/>
            <a:ext cx="304800" cy="304800"/>
          </a:xfrm>
          <a:prstGeom prst="rect">
            <a:avLst/>
          </a:prstGeom>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57"/>
                                        </p:tgtEl>
                                        <p:attrNameLst>
                                          <p:attrName>style.visibility</p:attrName>
                                        </p:attrNameLst>
                                      </p:cBhvr>
                                      <p:to>
                                        <p:strVal val="visible"/>
                                      </p:to>
                                    </p:set>
                                    <p:animEffect transition="in" filter="fade">
                                      <p:cBhvr>
                                        <p:cTn id="7" dur="2000"/>
                                        <p:tgtEl>
                                          <p:spTgt spid="22557"/>
                                        </p:tgtEl>
                                      </p:cBhvr>
                                    </p:animEffect>
                                  </p:childTnLst>
                                </p:cTn>
                              </p:par>
                              <p:par>
                                <p:cTn id="8" presetID="10" presetClass="entr" presetSubtype="0" fill="hold" nodeType="withEffect">
                                  <p:stCondLst>
                                    <p:cond delay="0"/>
                                  </p:stCondLst>
                                  <p:childTnLst>
                                    <p:set>
                                      <p:cBhvr>
                                        <p:cTn id="9" dur="1" fill="hold">
                                          <p:stCondLst>
                                            <p:cond delay="0"/>
                                          </p:stCondLst>
                                        </p:cTn>
                                        <p:tgtEl>
                                          <p:spTgt spid="22558">
                                            <p:txEl>
                                              <p:pRg st="0" end="0"/>
                                            </p:txEl>
                                          </p:spTgt>
                                        </p:tgtEl>
                                        <p:attrNameLst>
                                          <p:attrName>style.visibility</p:attrName>
                                        </p:attrNameLst>
                                      </p:cBhvr>
                                      <p:to>
                                        <p:strVal val="visible"/>
                                      </p:to>
                                    </p:set>
                                    <p:animEffect transition="in" filter="fade">
                                      <p:cBhvr>
                                        <p:cTn id="10" dur="2000"/>
                                        <p:tgtEl>
                                          <p:spTgt spid="2255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559">
                                            <p:txEl>
                                              <p:pRg st="0" end="0"/>
                                            </p:txEl>
                                          </p:spTgt>
                                        </p:tgtEl>
                                        <p:attrNameLst>
                                          <p:attrName>style.visibility</p:attrName>
                                        </p:attrNameLst>
                                      </p:cBhvr>
                                      <p:to>
                                        <p:strVal val="visible"/>
                                      </p:to>
                                    </p:set>
                                    <p:animEffect transition="in" filter="fade">
                                      <p:cBhvr>
                                        <p:cTn id="15" dur="2000"/>
                                        <p:tgtEl>
                                          <p:spTgt spid="22559">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childTnLst>
                          </p:cTn>
                        </p:par>
                        <p:par>
                          <p:cTn id="19" fill="hold">
                            <p:stCondLst>
                              <p:cond delay="2000"/>
                            </p:stCondLst>
                            <p:childTnLst>
                              <p:par>
                                <p:cTn id="20" presetID="1" presetClass="mediacall" presetSubtype="0" fill="hold" nodeType="afterEffect">
                                  <p:stCondLst>
                                    <p:cond delay="0"/>
                                  </p:stCondLst>
                                  <p:childTnLst>
                                    <p:cmd type="call" cmd="playFrom(0.0)">
                                      <p:cBhvr>
                                        <p:cTn id="21" dur="268199"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Первые мастерицы…</a:t>
            </a:r>
            <a:endParaRPr lang="ru-RU" dirty="0"/>
          </a:p>
        </p:txBody>
      </p:sp>
      <p:pic>
        <p:nvPicPr>
          <p:cNvPr id="4" name="Рисунок 1" descr="566.jpeg"/>
          <p:cNvPicPr>
            <a:picLocks noGrp="1" noChangeAspect="1"/>
          </p:cNvPicPr>
          <p:nvPr>
            <p:ph idx="1"/>
          </p:nvPr>
        </p:nvPicPr>
        <p:blipFill>
          <a:blip r:embed="rId2"/>
          <a:srcRect/>
          <a:stretch>
            <a:fillRect/>
          </a:stretch>
        </p:blipFill>
        <p:spPr bwMode="auto">
          <a:xfrm>
            <a:off x="1714480" y="1857364"/>
            <a:ext cx="6233481" cy="4372740"/>
          </a:xfrm>
          <a:prstGeom prst="rect">
            <a:avLst/>
          </a:prstGeom>
          <a:noFill/>
          <a:ln w="9525">
            <a:noFill/>
            <a:miter lim="800000"/>
            <a:headEnd/>
            <a:tailEnd/>
          </a:ln>
        </p:spPr>
      </p:pic>
      <p:sp>
        <p:nvSpPr>
          <p:cNvPr id="5" name="Нижний колонтитул 4"/>
          <p:cNvSpPr>
            <a:spLocks noGrp="1"/>
          </p:cNvSpPr>
          <p:nvPr>
            <p:ph type="ftr" sz="quarter" idx="11"/>
          </p:nvPr>
        </p:nvSpPr>
        <p:spPr>
          <a:xfrm>
            <a:off x="2786050" y="6305550"/>
            <a:ext cx="5824550" cy="476250"/>
          </a:xfrm>
        </p:spPr>
        <p:txBody>
          <a:bodyPr/>
          <a:lstStyle/>
          <a:p>
            <a:r>
              <a:rPr lang="ru-RU" dirty="0" smtClean="0"/>
              <a:t>МАОУ Суворовская СОШ "Оренбургский пуховый платок"</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a:xfrm>
            <a:off x="1428727" y="549275"/>
            <a:ext cx="7269185" cy="1143000"/>
          </a:xfrm>
        </p:spPr>
        <p:txBody>
          <a:bodyPr/>
          <a:lstStyle/>
          <a:p>
            <a:pPr eaLnBrk="1" hangingPunct="1"/>
            <a:r>
              <a:rPr lang="ru-RU" sz="3600" dirty="0" smtClean="0"/>
              <a:t>Оренбургские узоры</a:t>
            </a:r>
          </a:p>
        </p:txBody>
      </p:sp>
      <p:sp>
        <p:nvSpPr>
          <p:cNvPr id="19465" name="Rectangle 6"/>
          <p:cNvSpPr>
            <a:spLocks noGrp="1" noChangeArrowheads="1"/>
          </p:cNvSpPr>
          <p:nvPr>
            <p:ph type="body" sz="half" idx="1"/>
          </p:nvPr>
        </p:nvSpPr>
        <p:spPr>
          <a:xfrm>
            <a:off x="250825" y="4941888"/>
            <a:ext cx="7416800" cy="1223962"/>
          </a:xfrm>
          <a:gradFill rotWithShape="1">
            <a:gsLst>
              <a:gs pos="0">
                <a:srgbClr val="A6CEDA">
                  <a:alpha val="57999"/>
                </a:srgbClr>
              </a:gs>
              <a:gs pos="100000">
                <a:schemeClr val="bg1">
                  <a:alpha val="57999"/>
                </a:schemeClr>
              </a:gs>
            </a:gsLst>
            <a:lin ang="5400000" scaled="1"/>
          </a:gradFill>
        </p:spPr>
        <p:txBody>
          <a:bodyPr/>
          <a:lstStyle/>
          <a:p>
            <a:pPr marL="0" indent="0" eaLnBrk="1" hangingPunct="1">
              <a:lnSpc>
                <a:spcPct val="90000"/>
              </a:lnSpc>
              <a:buFontTx/>
              <a:buNone/>
            </a:pPr>
            <a:r>
              <a:rPr lang="ru-RU" sz="1600" smtClean="0"/>
              <a:t>¼ часть схемы для машинного вязания оренбургского пухового платка</a:t>
            </a:r>
          </a:p>
          <a:p>
            <a:pPr marL="0" indent="0" eaLnBrk="1" hangingPunct="1">
              <a:lnSpc>
                <a:spcPct val="90000"/>
              </a:lnSpc>
              <a:buFontTx/>
              <a:buNone/>
            </a:pPr>
            <a:r>
              <a:rPr lang="ru-RU" sz="1600" smtClean="0">
                <a:hlinkClick r:id="rId3"/>
              </a:rPr>
              <a:t>http://www.cartalana.ru/Images/Mechknitting/083.jpg</a:t>
            </a:r>
            <a:endParaRPr lang="ru-RU" sz="1600" smtClean="0"/>
          </a:p>
          <a:p>
            <a:pPr marL="0" indent="0" eaLnBrk="1" hangingPunct="1">
              <a:lnSpc>
                <a:spcPct val="90000"/>
              </a:lnSpc>
              <a:buFontTx/>
              <a:buNone/>
            </a:pPr>
            <a:r>
              <a:rPr lang="ru-RU" sz="1600" smtClean="0"/>
              <a:t>Полное описание вязания платка можно посмотреть на сайте </a:t>
            </a:r>
            <a:r>
              <a:rPr lang="ru-RU" sz="1600" smtClean="0">
                <a:hlinkClick r:id="rId4"/>
              </a:rPr>
              <a:t>http://www.cartalana.ru/mechknitting-11.php</a:t>
            </a:r>
            <a:r>
              <a:rPr lang="ru-RU" sz="1600" smtClean="0"/>
              <a:t> </a:t>
            </a:r>
          </a:p>
        </p:txBody>
      </p:sp>
      <p:pic>
        <p:nvPicPr>
          <p:cNvPr id="19464" name="Picture 19" descr="083"/>
          <p:cNvPicPr>
            <a:picLocks noGrp="1" noChangeAspect="1" noChangeArrowheads="1"/>
          </p:cNvPicPr>
          <p:nvPr>
            <p:ph type="clipArt" sz="half" idx="2"/>
          </p:nvPr>
        </p:nvPicPr>
        <p:blipFill>
          <a:blip r:embed="rId5" cstate="email"/>
          <a:stretch>
            <a:fillRect/>
          </a:stretch>
        </p:blipFill>
        <p:spPr>
          <a:xfrm>
            <a:off x="4659313" y="1836018"/>
            <a:ext cx="4038600" cy="4111477"/>
          </a:xfrm>
          <a:noFill/>
        </p:spPr>
      </p:pic>
      <p:sp>
        <p:nvSpPr>
          <p:cNvPr id="19459" name="AutoShape 7" descr="Orenburgskii puhovyui uzo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9460" name="Rectangle 8"/>
          <p:cNvSpPr>
            <a:spLocks noChangeArrowheads="1"/>
          </p:cNvSpPr>
          <p:nvPr/>
        </p:nvSpPr>
        <p:spPr bwMode="auto">
          <a:xfrm>
            <a:off x="3779838" y="1700213"/>
            <a:ext cx="2087562" cy="4392612"/>
          </a:xfrm>
          <a:prstGeom prst="rect">
            <a:avLst/>
          </a:prstGeom>
          <a:noFill/>
          <a:ln w="9525">
            <a:noFill/>
            <a:miter lim="800000"/>
            <a:headEnd/>
            <a:tailEnd/>
          </a:ln>
        </p:spPr>
        <p:txBody>
          <a:bodyPr/>
          <a:lstStyle/>
          <a:p>
            <a:pPr>
              <a:spcBef>
                <a:spcPct val="20000"/>
              </a:spcBef>
            </a:pPr>
            <a:endParaRPr lang="ru-RU" sz="2000">
              <a:latin typeface="Comic Sans MS" pitchFamily="66" charset="0"/>
            </a:endParaRPr>
          </a:p>
        </p:txBody>
      </p:sp>
      <p:sp>
        <p:nvSpPr>
          <p:cNvPr id="19461" name="AutoShape 13" descr="083"/>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19462" name="AutoShape 15" descr="083"/>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9463" name="AutoShape 17" descr="083"/>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pic>
        <p:nvPicPr>
          <p:cNvPr id="123925" name="Picture 21"/>
          <p:cNvPicPr>
            <a:picLocks noChangeAspect="1" noChangeArrowheads="1"/>
          </p:cNvPicPr>
          <p:nvPr/>
        </p:nvPicPr>
        <p:blipFill>
          <a:blip r:embed="rId6" cstate="email"/>
          <a:srcRect/>
          <a:stretch>
            <a:fillRect/>
          </a:stretch>
        </p:blipFill>
        <p:spPr bwMode="auto">
          <a:xfrm>
            <a:off x="2268538" y="2636838"/>
            <a:ext cx="2411412" cy="1822450"/>
          </a:xfrm>
          <a:prstGeom prst="rect">
            <a:avLst/>
          </a:prstGeom>
          <a:noFill/>
          <a:ln w="38100">
            <a:solidFill>
              <a:srgbClr val="004D74"/>
            </a:solidFill>
            <a:miter lim="800000"/>
            <a:headEnd/>
            <a:tailEnd/>
          </a:ln>
          <a:effectLst>
            <a:outerShdw dist="107763" dir="2700000" algn="ctr" rotWithShape="0">
              <a:srgbClr val="808080">
                <a:alpha val="50000"/>
              </a:srgbClr>
            </a:outerShdw>
          </a:effectLst>
        </p:spPr>
      </p:pic>
      <p:pic>
        <p:nvPicPr>
          <p:cNvPr id="19467" name="Picture 20" descr="паутинка"/>
          <p:cNvPicPr>
            <a:picLocks noChangeAspect="1" noChangeArrowheads="1"/>
          </p:cNvPicPr>
          <p:nvPr/>
        </p:nvPicPr>
        <p:blipFill>
          <a:blip r:embed="rId7" cstate="email"/>
          <a:srcRect/>
          <a:stretch>
            <a:fillRect/>
          </a:stretch>
        </p:blipFill>
        <p:spPr bwMode="auto">
          <a:xfrm rot="-490327">
            <a:off x="457200" y="1789113"/>
            <a:ext cx="2159000" cy="1619250"/>
          </a:xfrm>
          <a:prstGeom prst="rect">
            <a:avLst/>
          </a:prstGeom>
          <a:noFill/>
          <a:ln w="38100">
            <a:solidFill>
              <a:srgbClr val="004D74"/>
            </a:solidFill>
            <a:miter lim="800000"/>
            <a:headEnd/>
            <a:tailEnd/>
          </a:ln>
          <a:effectLst>
            <a:prstShdw prst="shdw13" dist="53882" dir="13500000">
              <a:srgbClr val="808080">
                <a:alpha val="50000"/>
              </a:srgbClr>
            </a:prstShdw>
          </a:effectLst>
        </p:spPr>
      </p:pic>
      <p:sp>
        <p:nvSpPr>
          <p:cNvPr id="13" name="Нижний колонтитул 12"/>
          <p:cNvSpPr>
            <a:spLocks noGrp="1"/>
          </p:cNvSpPr>
          <p:nvPr>
            <p:ph type="ftr" sz="quarter" idx="11"/>
          </p:nvPr>
        </p:nvSpPr>
        <p:spPr>
          <a:xfrm>
            <a:off x="2143108" y="6305550"/>
            <a:ext cx="6467492" cy="476250"/>
          </a:xfrm>
        </p:spPr>
        <p:txBody>
          <a:bodyPr/>
          <a:lstStyle/>
          <a:p>
            <a:pPr>
              <a:defRPr/>
            </a:pPr>
            <a:r>
              <a:rPr lang="ru-RU" dirty="0" smtClean="0"/>
              <a:t>МАОУ Суворовская СОШ "Оренбургский пуховый платок"</a:t>
            </a:r>
            <a:endParaRPr lang="ru-RU" dirty="0"/>
          </a:p>
        </p:txBody>
      </p:sp>
      <p:pic>
        <p:nvPicPr>
          <p:cNvPr id="14" name="38r_folk.mp3">
            <a:hlinkClick r:id="" action="ppaction://media"/>
          </p:cNvPr>
          <p:cNvPicPr>
            <a:picLocks noRot="1" noChangeAspect="1"/>
          </p:cNvPicPr>
          <p:nvPr>
            <a:audioFile r:link="rId1"/>
          </p:nvPr>
        </p:nvPicPr>
        <p:blipFill>
          <a:blip r:embed="rId8"/>
          <a:stretch>
            <a:fillRect/>
          </a:stretch>
        </p:blipFill>
        <p:spPr>
          <a:xfrm>
            <a:off x="428596" y="6286520"/>
            <a:ext cx="304800" cy="304800"/>
          </a:xfrm>
          <a:prstGeom prst="rect">
            <a:avLst/>
          </a:prstGeom>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4946"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928661" y="2492375"/>
            <a:ext cx="7769251" cy="3662363"/>
          </a:xfrm>
        </p:spPr>
        <p:txBody>
          <a:bodyPr>
            <a:normAutofit fontScale="92500" lnSpcReduction="10000"/>
          </a:bodyPr>
          <a:lstStyle/>
          <a:p>
            <a:pPr eaLnBrk="1" hangingPunct="1">
              <a:lnSpc>
                <a:spcPct val="80000"/>
              </a:lnSpc>
            </a:pPr>
            <a:endParaRPr lang="ru-RU" sz="1800" dirty="0" smtClean="0"/>
          </a:p>
          <a:p>
            <a:pPr algn="just" eaLnBrk="1" hangingPunct="1">
              <a:lnSpc>
                <a:spcPct val="80000"/>
              </a:lnSpc>
            </a:pPr>
            <a:r>
              <a:rPr lang="ru-RU" sz="2000" dirty="0" smtClean="0">
                <a:latin typeface="Arial Unicode MS" pitchFamily="34" charset="-128"/>
                <a:ea typeface="Arial Unicode MS" pitchFamily="34" charset="-128"/>
                <a:cs typeface="Arial Unicode MS" pitchFamily="34" charset="-128"/>
              </a:rPr>
              <a:t>Цвет оренбургского пуха черный, серый и все его оттенки. </a:t>
            </a:r>
            <a:br>
              <a:rPr lang="ru-RU" sz="2000" dirty="0" smtClean="0">
                <a:latin typeface="Arial Unicode MS" pitchFamily="34" charset="-128"/>
                <a:ea typeface="Arial Unicode MS" pitchFamily="34" charset="-128"/>
                <a:cs typeface="Arial Unicode MS" pitchFamily="34" charset="-128"/>
              </a:rPr>
            </a:br>
            <a:r>
              <a:rPr lang="ru-RU" sz="2000" dirty="0" smtClean="0">
                <a:latin typeface="Arial Unicode MS" pitchFamily="34" charset="-128"/>
                <a:ea typeface="Arial Unicode MS" pitchFamily="34" charset="-128"/>
                <a:cs typeface="Arial Unicode MS" pitchFamily="34" charset="-128"/>
              </a:rPr>
              <a:t>Белые пуховые оренбургские козы - это новый тип коз оренбургской породы, который создан в совхозе "</a:t>
            </a:r>
            <a:r>
              <a:rPr lang="ru-RU" sz="2000" dirty="0" err="1" smtClean="0">
                <a:latin typeface="Arial Unicode MS" pitchFamily="34" charset="-128"/>
                <a:ea typeface="Arial Unicode MS" pitchFamily="34" charset="-128"/>
                <a:cs typeface="Arial Unicode MS" pitchFamily="34" charset="-128"/>
              </a:rPr>
              <a:t>Губерлинский</a:t>
            </a:r>
            <a:r>
              <a:rPr lang="ru-RU" sz="2000" dirty="0" smtClean="0">
                <a:latin typeface="Arial Unicode MS" pitchFamily="34" charset="-128"/>
                <a:ea typeface="Arial Unicode MS" pitchFamily="34" charset="-128"/>
                <a:cs typeface="Arial Unicode MS" pitchFamily="34" charset="-128"/>
              </a:rPr>
              <a:t>" Оренбургской области. Пух белого цвета, тонкий, люстровый.</a:t>
            </a:r>
          </a:p>
          <a:p>
            <a:pPr algn="just" eaLnBrk="1" hangingPunct="1">
              <a:lnSpc>
                <a:spcPct val="80000"/>
              </a:lnSpc>
            </a:pPr>
            <a:r>
              <a:rPr lang="ru-RU" sz="2000" b="1" dirty="0" smtClean="0">
                <a:latin typeface="Arial Unicode MS" pitchFamily="34" charset="-128"/>
                <a:ea typeface="Arial Unicode MS" pitchFamily="34" charset="-128"/>
                <a:cs typeface="Arial Unicode MS" pitchFamily="34" charset="-128"/>
              </a:rPr>
              <a:t>Оренбургский пух самый тонкий в мире пух - его длина 5-8 см., толщина 15-17 микрон, а у белого пуха - 17-18 микрон. </a:t>
            </a:r>
          </a:p>
          <a:p>
            <a:pPr algn="just" eaLnBrk="1" hangingPunct="1">
              <a:lnSpc>
                <a:spcPct val="80000"/>
              </a:lnSpc>
            </a:pPr>
            <a:r>
              <a:rPr lang="ru-RU" sz="2000" dirty="0" smtClean="0">
                <a:latin typeface="Arial Unicode MS" pitchFamily="34" charset="-128"/>
                <a:ea typeface="Arial Unicode MS" pitchFamily="34" charset="-128"/>
                <a:cs typeface="Arial Unicode MS" pitchFamily="34" charset="-128"/>
              </a:rPr>
              <a:t>Чем меньше микрон, тем пух нежнее, мягче, а изделие из такого пуха теплее. Связанный из оренбургского пуха платок имеет невысокий, но ровный застил (т.е. подъём пуха над вязаным полотном), гораздо более плотный, чем из любого другого пуха. Такой платок - нежный, лёгкий, воздушный и очень тёплый. Есть ещё одно замечательное свойство - пух на изделии не скатывается в комочки.</a:t>
            </a:r>
            <a:r>
              <a:rPr lang="ru-RU" sz="2000" dirty="0" smtClean="0"/>
              <a:t> </a:t>
            </a:r>
            <a:r>
              <a:rPr lang="ru-RU" sz="1800" dirty="0" smtClean="0"/>
              <a:t/>
            </a:r>
            <a:br>
              <a:rPr lang="ru-RU" sz="1800" dirty="0" smtClean="0"/>
            </a:br>
            <a:endParaRPr lang="ru-RU" sz="1800" dirty="0" smtClean="0"/>
          </a:p>
        </p:txBody>
      </p:sp>
      <p:pic>
        <p:nvPicPr>
          <p:cNvPr id="20484" name="Picture 4" descr="schals"/>
          <p:cNvPicPr>
            <a:picLocks noChangeAspect="1" noChangeArrowheads="1"/>
          </p:cNvPicPr>
          <p:nvPr/>
        </p:nvPicPr>
        <p:blipFill>
          <a:blip r:embed="rId2" cstate="email"/>
          <a:srcRect/>
          <a:stretch>
            <a:fillRect/>
          </a:stretch>
        </p:blipFill>
        <p:spPr bwMode="auto">
          <a:xfrm>
            <a:off x="1357290" y="500042"/>
            <a:ext cx="7229475" cy="1809750"/>
          </a:xfrm>
          <a:prstGeom prst="rect">
            <a:avLst/>
          </a:prstGeom>
          <a:noFill/>
          <a:ln w="9525">
            <a:noFill/>
            <a:miter lim="800000"/>
            <a:headEnd/>
            <a:tailEnd/>
          </a:ln>
        </p:spPr>
      </p:pic>
      <p:sp>
        <p:nvSpPr>
          <p:cNvPr id="6" name="Нижний колонтитул 5"/>
          <p:cNvSpPr>
            <a:spLocks noGrp="1"/>
          </p:cNvSpPr>
          <p:nvPr>
            <p:ph type="ftr" sz="quarter" idx="11"/>
          </p:nvPr>
        </p:nvSpPr>
        <p:spPr>
          <a:xfrm>
            <a:off x="2928926" y="6305550"/>
            <a:ext cx="5681674" cy="476250"/>
          </a:xfrm>
        </p:spPr>
        <p:txBody>
          <a:bodyPr/>
          <a:lstStyle/>
          <a:p>
            <a:r>
              <a:rPr lang="ru-RU" dirty="0" smtClean="0"/>
              <a:t>МАОУ Суворовская СОШ "Оренбургский пуховый платок"</a:t>
            </a:r>
            <a:endParaRPr lang="ru-RU"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Ческа на гребенке</a:t>
            </a:r>
            <a:endParaRPr lang="ru-RU" dirty="0"/>
          </a:p>
        </p:txBody>
      </p:sp>
      <p:pic>
        <p:nvPicPr>
          <p:cNvPr id="4" name="Picture 6" descr="60246c244d5c"/>
          <p:cNvPicPr>
            <a:picLocks noGrp="1" noChangeAspect="1" noChangeArrowheads="1"/>
          </p:cNvPicPr>
          <p:nvPr>
            <p:ph idx="1"/>
          </p:nvPr>
        </p:nvPicPr>
        <p:blipFill>
          <a:blip r:embed="rId2" cstate="email"/>
          <a:srcRect/>
          <a:stretch>
            <a:fillRect/>
          </a:stretch>
        </p:blipFill>
        <p:spPr bwMode="auto">
          <a:xfrm>
            <a:off x="4500562" y="1571612"/>
            <a:ext cx="4232529" cy="4800600"/>
          </a:xfrm>
          <a:prstGeom prst="rect">
            <a:avLst/>
          </a:prstGeom>
          <a:noFill/>
          <a:ln w="38100">
            <a:solidFill>
              <a:srgbClr val="0075B0"/>
            </a:solidFill>
            <a:miter lim="800000"/>
            <a:headEnd/>
            <a:tailEnd/>
          </a:ln>
          <a:effectLst>
            <a:outerShdw dist="107763" dir="8100000" algn="ctr" rotWithShape="0">
              <a:srgbClr val="808080">
                <a:alpha val="50000"/>
              </a:srgbClr>
            </a:outerShdw>
          </a:effectLst>
        </p:spPr>
      </p:pic>
      <p:sp>
        <p:nvSpPr>
          <p:cNvPr id="5" name="Прямоугольник 4"/>
          <p:cNvSpPr/>
          <p:nvPr/>
        </p:nvSpPr>
        <p:spPr>
          <a:xfrm>
            <a:off x="1285852" y="2786058"/>
            <a:ext cx="2428892" cy="2834622"/>
          </a:xfrm>
          <a:prstGeom prst="rect">
            <a:avLst/>
          </a:prstGeom>
        </p:spPr>
        <p:txBody>
          <a:bodyPr wrap="square">
            <a:spAutoFit/>
          </a:bodyPr>
          <a:lstStyle/>
          <a:p>
            <a:pPr>
              <a:lnSpc>
                <a:spcPct val="90000"/>
              </a:lnSpc>
            </a:pPr>
            <a:r>
              <a:rPr lang="ru-RU" dirty="0" smtClean="0"/>
              <a:t>Пух сначала перебирают, удаляют крупный сор. Потом стирают и сушат.</a:t>
            </a:r>
          </a:p>
          <a:p>
            <a:pPr>
              <a:lnSpc>
                <a:spcPct val="90000"/>
              </a:lnSpc>
            </a:pPr>
            <a:endParaRPr lang="ru-RU" dirty="0" smtClean="0"/>
          </a:p>
          <a:p>
            <a:pPr>
              <a:lnSpc>
                <a:spcPct val="90000"/>
              </a:lnSpc>
            </a:pPr>
            <a:r>
              <a:rPr lang="ru-RU" dirty="0" smtClean="0"/>
              <a:t>Затем пух чешут на </a:t>
            </a:r>
          </a:p>
          <a:p>
            <a:pPr>
              <a:lnSpc>
                <a:spcPct val="90000"/>
              </a:lnSpc>
            </a:pPr>
            <a:r>
              <a:rPr lang="ru-RU" dirty="0" smtClean="0"/>
              <a:t>треуголке (двойная гребенка). Таким образом удаляются остатки мусора и  «мякиш» из пуха. </a:t>
            </a:r>
          </a:p>
        </p:txBody>
      </p:sp>
      <p:sp>
        <p:nvSpPr>
          <p:cNvPr id="6" name="Нижний колонтитул 5"/>
          <p:cNvSpPr>
            <a:spLocks noGrp="1"/>
          </p:cNvSpPr>
          <p:nvPr>
            <p:ph type="ftr" sz="quarter" idx="11"/>
          </p:nvPr>
        </p:nvSpPr>
        <p:spPr>
          <a:xfrm>
            <a:off x="2285984" y="6305550"/>
            <a:ext cx="6324616" cy="476250"/>
          </a:xfrm>
        </p:spPr>
        <p:txBody>
          <a:bodyPr/>
          <a:lstStyle/>
          <a:p>
            <a:r>
              <a:rPr lang="ru-RU" dirty="0" smtClean="0"/>
              <a:t>МАОУ Суворовская СОШ "Оренбургский пуховый платок"</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134</TotalTime>
  <Words>691</Words>
  <Application>Microsoft Office PowerPoint</Application>
  <PresentationFormat>Экран (4:3)</PresentationFormat>
  <Paragraphs>103</Paragraphs>
  <Slides>25</Slides>
  <Notes>4</Notes>
  <HiddenSlides>0</HiddenSlides>
  <MMClips>3</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Солнцестояние</vt:lpstr>
      <vt:lpstr>Слайд 1</vt:lpstr>
      <vt:lpstr>270-летию Оренбургского края посвящается…</vt:lpstr>
      <vt:lpstr>Слайд 3</vt:lpstr>
      <vt:lpstr>Слайд 4</vt:lpstr>
      <vt:lpstr>Легенда</vt:lpstr>
      <vt:lpstr>Первые мастерицы…</vt:lpstr>
      <vt:lpstr>Оренбургские узоры</vt:lpstr>
      <vt:lpstr>Слайд 8</vt:lpstr>
      <vt:lpstr>Ческа на гребенке</vt:lpstr>
      <vt:lpstr>Ческа пуха на дралках</vt:lpstr>
      <vt:lpstr>Прядение веретеном</vt:lpstr>
      <vt:lpstr>Сучение пряжи</vt:lpstr>
      <vt:lpstr>Пора вязать…</vt:lpstr>
      <vt:lpstr>Мировая известность и признание</vt:lpstr>
      <vt:lpstr>Слайд 15</vt:lpstr>
      <vt:lpstr>Платок, шаль, паутинка и палантин  </vt:lpstr>
      <vt:lpstr>Платок, шаль, паутинка и палантин  </vt:lpstr>
      <vt:lpstr>Платок, шаль, паутинка и палантин  </vt:lpstr>
      <vt:lpstr>Платок, шаль, паутинка и палантин  </vt:lpstr>
      <vt:lpstr>Лечебные свойства пуха</vt:lpstr>
      <vt:lpstr>Лечебные свойства пуха</vt:lpstr>
      <vt:lpstr>Слайд 22</vt:lpstr>
      <vt:lpstr>Слайд 23</vt:lpstr>
      <vt:lpstr>Слайд 24</vt:lpstr>
      <vt:lpstr>Использованные ресурсы</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Вова</cp:lastModifiedBy>
  <cp:revision>14</cp:revision>
  <dcterms:created xsi:type="dcterms:W3CDTF">2013-04-09T08:35:07Z</dcterms:created>
  <dcterms:modified xsi:type="dcterms:W3CDTF">2013-04-12T18:16:33Z</dcterms:modified>
</cp:coreProperties>
</file>