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4" r:id="rId2"/>
    <p:sldId id="260" r:id="rId3"/>
    <p:sldId id="261" r:id="rId4"/>
    <p:sldId id="280" r:id="rId5"/>
    <p:sldId id="263" r:id="rId6"/>
    <p:sldId id="264" r:id="rId7"/>
    <p:sldId id="279" r:id="rId8"/>
    <p:sldId id="266" r:id="rId9"/>
    <p:sldId id="275" r:id="rId10"/>
    <p:sldId id="267" r:id="rId11"/>
    <p:sldId id="276" r:id="rId12"/>
    <p:sldId id="271" r:id="rId13"/>
    <p:sldId id="272" r:id="rId14"/>
    <p:sldId id="270" r:id="rId15"/>
    <p:sldId id="273" r:id="rId16"/>
    <p:sldId id="306" r:id="rId17"/>
    <p:sldId id="307" r:id="rId18"/>
    <p:sldId id="28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FF"/>
    <a:srgbClr val="E1E1FF"/>
    <a:srgbClr val="0000FF"/>
    <a:srgbClr val="C7099E"/>
    <a:srgbClr val="0D131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413" autoAdjust="0"/>
    <p:restoredTop sz="93827" autoAdjust="0"/>
  </p:normalViewPr>
  <p:slideViewPr>
    <p:cSldViewPr>
      <p:cViewPr>
        <p:scale>
          <a:sx n="60" d="100"/>
          <a:sy n="60" d="100"/>
        </p:scale>
        <p:origin x="-86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3D2C8-8D26-479E-A06B-F4D15E894380}" type="datetimeFigureOut">
              <a:rPr lang="ru-RU" smtClean="0"/>
              <a:pPr/>
              <a:t>04.10.2010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D6D27-5D6B-4240-990D-10F049191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9AF0A41-4D50-422A-A84F-E646E0A158A0}" type="datetimeFigureOut">
              <a:rPr lang="ru-RU"/>
              <a:pPr>
                <a:defRPr/>
              </a:pPr>
              <a:t>04.10.2010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2C5BF3-564A-4260-8F13-C252AA03B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C5BF3-564A-4260-8F13-C252AA03BBB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5B51FD-F2DB-4562-8C97-D6079F9DA92C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16DBDB-0580-4579-A0D5-36024AF0633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37042-91EA-4A17-8276-D79099D750C3}" type="datetime1">
              <a:rPr lang="ru-RU"/>
              <a:pPr>
                <a:defRPr/>
              </a:pPr>
              <a:t>04.10.2010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Бортникова Г.В.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86291-D6A0-454C-B01D-573FE6F40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0D5AF-5548-4DE2-AD61-21F7BAEF80BB}" type="datetime1">
              <a:rPr lang="ru-RU"/>
              <a:pPr>
                <a:defRPr/>
              </a:pPr>
              <a:t>04.10.2010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Бортникова Г.В.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45748-F81E-441E-A5FA-39743AF2E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0DFB6-9051-46FC-8A06-CEA648678921}" type="datetime1">
              <a:rPr lang="ru-RU"/>
              <a:pPr>
                <a:defRPr/>
              </a:pPr>
              <a:t>04.10.2010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Бортникова Г.В.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2B27A-9748-4621-B523-5A3E3B923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31AC1-9F32-4AD2-9A12-48468250C844}" type="datetime1">
              <a:rPr lang="ru-RU"/>
              <a:pPr>
                <a:defRPr/>
              </a:pPr>
              <a:t>04.10.2010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Бортникова Г.В.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292FC-42CD-4398-85EF-0F1AC7C97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0E97E-B459-4C17-B11F-898ECC441FBD}" type="datetime1">
              <a:rPr lang="ru-RU"/>
              <a:pPr>
                <a:defRPr/>
              </a:pPr>
              <a:t>04.10.2010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Бортникова Г.В.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1CD1B-1946-4551-B2F4-1A6D7BCED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81221-6CB9-4A32-A1D3-58F8B9BBBE60}" type="datetime1">
              <a:rPr lang="ru-RU"/>
              <a:pPr>
                <a:defRPr/>
              </a:pPr>
              <a:t>04.10.2010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Бортникова Г.В.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EA26D-BD31-4C84-BBF1-5BAB63CA2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2D33D-3500-4ECE-9199-120E523E086B}" type="datetime1">
              <a:rPr lang="ru-RU"/>
              <a:pPr>
                <a:defRPr/>
              </a:pPr>
              <a:t>04.10.2010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Бортникова Г.В.</a:t>
            </a: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9D3D2-5BFF-4EA3-BB83-300C6888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EA2C6-0631-450E-9D18-C15BA5CAEAA3}" type="datetime1">
              <a:rPr lang="ru-RU"/>
              <a:pPr>
                <a:defRPr/>
              </a:pPr>
              <a:t>04.10.2010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Бортникова Г.В.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3D20F-0479-4BE2-98EA-91397F8FF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0188-0790-4FD1-8C6E-31DC4C9DAE5E}" type="datetime1">
              <a:rPr lang="ru-RU"/>
              <a:pPr>
                <a:defRPr/>
              </a:pPr>
              <a:t>04.10.2010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Бортникова Г.В.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EC928-33B5-4D3A-89DC-BFE771B0D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551A2-0E41-4B8F-9FF5-BB5F250EE66B}" type="datetime1">
              <a:rPr lang="ru-RU"/>
              <a:pPr>
                <a:defRPr/>
              </a:pPr>
              <a:t>04.10.2010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Бортникова Г.В.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4EF9C-66EB-4F32-9E79-F8F436C55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04206-F05E-40A4-A4DF-A11AF922BB3E}" type="datetime1">
              <a:rPr lang="ru-RU"/>
              <a:pPr>
                <a:defRPr/>
              </a:pPr>
              <a:t>04.10.2010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Бортникова Г.В.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9F9B1-5EEA-49F5-8B27-04331FAB6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fld id="{677DDD97-124C-4786-A7DF-EF2EB9B33EE7}" type="datetime1">
              <a:rPr lang="ru-RU"/>
              <a:pPr>
                <a:defRPr/>
              </a:pPr>
              <a:t>04.10.2010</a:t>
            </a:fld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r>
              <a:rPr lang="ru-RU"/>
              <a:t>Бортникова Г.В.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C8638236-7047-4430-96A0-45F5AE545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wip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87;&#1086;&#1083;&#1100;&#1079;&#1086;&#1074;&#1072;&#1090;&#1077;&#1083;&#1100;.00CECE5F46E5456\&#1056;&#1072;&#1073;&#1086;&#1095;&#1080;&#1081;%20&#1089;&#1090;&#1086;&#1083;\&#1041;&#1086;&#1088;&#1090;&#1085;&#1080;&#1082;&#1086;&#1074;&#1072;_&#1059;&#1088;&#1086;&#1082;\B8-10.avi" TargetMode="Externa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41;&#1086;&#1088;&#1090;&#1085;&#1080;&#1082;&#1086;&#1074;&#1072;_&#1059;&#1088;&#1086;&#1082;\&#1086;&#1083;&#1086;&#1074;&#1103;&#1085;&#1085;&#1099;&#1081;%20&#1077;&#1078;&#1080;&#1082;%20(&#1094;&#1080;&#1085;&#1082;%20&#1089;%20&#1093;&#1083;&#1086;&#1088;&#1080;&#1076;&#1086;&#1084;%20&#1086;&#1083;&#1086;&#1074;&#1072;).wmv" TargetMode="Externa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slide" Target="slide5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file:///N:\&#1091;&#1088;&#1086;&#1082;%20&#1061;&#1048;&#1052;&#1048;&#1063;&#1045;&#1057;&#1050;&#1048;&#1045;%20&#1057;&#1042;&#1054;&#1049;&#1057;&#1058;&#1042;&#1040;%20&#1052;&#1045;&#1058;&#1040;&#1051;&#1051;&#1054;&#1042;\&#1090;&#1077;&#1089;&#1090;%20&#1084;&#1077;&#1090;&#1072;&#1083;&#1083;&#1099;.swf" TargetMode="External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1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41;&#1086;&#1088;&#1090;&#1085;&#1080;&#1082;&#1086;&#1074;&#1072;_&#1059;&#1088;&#1086;&#1082;\&#1078;&#1077;&#1083;&#1077;&#1079;&#1086;%20&#1089;%20&#1082;&#1080;&#1089;&#1083;&#1086;&#1088;&#1086;&#1076;&#1086;&#1084;.wmv" TargetMode="Externa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89;&#1077;&#1088;&#1072;%20&#1089;%20&#1085;&#1072;&#1090;&#1088;&#1080;&#1077;&#1084;.avi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57313"/>
          </a:xfrm>
        </p:spPr>
        <p:txBody>
          <a:bodyPr/>
          <a:lstStyle/>
          <a:p>
            <a:pPr algn="ctr"/>
            <a:r>
              <a:rPr lang="ru-RU" sz="6600" smtClean="0">
                <a:solidFill>
                  <a:schemeClr val="tx1"/>
                </a:solidFill>
              </a:rPr>
              <a:t>Урок</a:t>
            </a:r>
            <a:br>
              <a:rPr lang="ru-RU" sz="6600" smtClean="0">
                <a:solidFill>
                  <a:schemeClr val="tx1"/>
                </a:solidFill>
              </a:rPr>
            </a:br>
            <a:endParaRPr lang="ru-RU" sz="5400" smtClean="0">
              <a:solidFill>
                <a:schemeClr val="tx1"/>
              </a:solidFill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4143375"/>
            <a:ext cx="6400800" cy="1714500"/>
          </a:xfrm>
        </p:spPr>
        <p:txBody>
          <a:bodyPr/>
          <a:lstStyle/>
          <a:p>
            <a:pPr algn="l"/>
            <a:r>
              <a:rPr lang="ru-RU" sz="2000" b="1" smtClean="0"/>
              <a:t>Автор: Бортникова Галина Васильевна</a:t>
            </a:r>
          </a:p>
          <a:p>
            <a:pPr algn="l"/>
            <a:r>
              <a:rPr lang="ru-RU" sz="2000" smtClean="0"/>
              <a:t>учитель химии муниципального общеобразовательного учреждения «Средняя общеобразовательная школа №4 п. Чернянка Белгородской области»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7" y="1571612"/>
            <a:ext cx="814393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C709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Химические свойства </a:t>
            </a:r>
          </a:p>
          <a:p>
            <a:pPr algn="ctr">
              <a:defRPr/>
            </a:pPr>
            <a:r>
              <a:rPr lang="ru-RU" sz="5400" b="1" dirty="0">
                <a:ln w="1905"/>
                <a:solidFill>
                  <a:srgbClr val="C7099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металлов</a:t>
            </a:r>
            <a:endParaRPr lang="ru-RU" sz="6600" b="1" dirty="0">
              <a:ln w="1905"/>
              <a:solidFill>
                <a:srgbClr val="C7099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Равнобедренный треугольник 8">
            <a:hlinkClick r:id="" action="ppaction://hlinkshowjump?jump=nextslide" tooltip="вперед"/>
          </p:cNvPr>
          <p:cNvSpPr/>
          <p:nvPr/>
        </p:nvSpPr>
        <p:spPr bwMode="auto">
          <a:xfrm rot="5400000">
            <a:off x="8251057" y="6250801"/>
            <a:ext cx="357190" cy="428628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 bwMode="auto">
          <a:xfrm>
            <a:off x="8572528" y="214290"/>
            <a:ext cx="500066" cy="42862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Взаимодействие с хлором</a:t>
            </a:r>
          </a:p>
        </p:txBody>
      </p:sp>
      <p:pic>
        <p:nvPicPr>
          <p:cNvPr id="4" name="B8-10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28" y="1428750"/>
            <a:ext cx="6286525" cy="4714894"/>
          </a:xfrm>
        </p:spPr>
      </p:pic>
      <p:sp>
        <p:nvSpPr>
          <p:cNvPr id="11269" name="Дата 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9E5E3365-4046-44F9-9176-31F2A73A137D}" type="datetime1">
              <a:rPr lang="ru-RU"/>
              <a:pPr/>
              <a:t>04.10.2010</a:t>
            </a:fld>
            <a:endParaRPr lang="en-US"/>
          </a:p>
        </p:txBody>
      </p:sp>
      <p:sp>
        <p:nvSpPr>
          <p:cNvPr id="11268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Бортникова Г.В.</a:t>
            </a:r>
            <a:endParaRPr lang="en-US"/>
          </a:p>
        </p:txBody>
      </p:sp>
      <p:sp>
        <p:nvSpPr>
          <p:cNvPr id="11270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01182C-8058-451D-8C68-823F5E0F16B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3" name="Блок-схема: процесс 12">
            <a:hlinkClick r:id="rId4" action="ppaction://hlinksldjump" tooltip="план "/>
          </p:cNvPr>
          <p:cNvSpPr/>
          <p:nvPr/>
        </p:nvSpPr>
        <p:spPr bwMode="auto">
          <a:xfrm>
            <a:off x="7572396" y="6286520"/>
            <a:ext cx="428628" cy="3571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4" name="Равнобедренный треугольник 13">
            <a:hlinkClick r:id="" action="ppaction://hlinkshowjump?jump=nextslide" tooltip="вперед"/>
          </p:cNvPr>
          <p:cNvSpPr/>
          <p:nvPr/>
        </p:nvSpPr>
        <p:spPr bwMode="auto">
          <a:xfrm rot="5400000">
            <a:off x="8036743" y="6250801"/>
            <a:ext cx="357190" cy="428628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5" name="Равнобедренный треугольник 14">
            <a:hlinkClick r:id="" action="ppaction://hlinkshowjump?jump=previousslide" tooltip="назад"/>
          </p:cNvPr>
          <p:cNvSpPr/>
          <p:nvPr/>
        </p:nvSpPr>
        <p:spPr bwMode="auto">
          <a:xfrm rot="16200000">
            <a:off x="7143769" y="6250801"/>
            <a:ext cx="428628" cy="428627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hlinkshowjump?jump=endshow" highlightClick="1"/>
          </p:cNvPr>
          <p:cNvSpPr/>
          <p:nvPr/>
        </p:nvSpPr>
        <p:spPr bwMode="auto">
          <a:xfrm>
            <a:off x="8572528" y="214290"/>
            <a:ext cx="500066" cy="42862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Взаимодействие с хлором</a:t>
            </a:r>
          </a:p>
        </p:txBody>
      </p:sp>
      <p:sp>
        <p:nvSpPr>
          <p:cNvPr id="12294" name="Дата 8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4D81AF5C-762F-4C8D-BD98-CF2F589664B9}" type="datetime1">
              <a:rPr lang="ru-RU"/>
              <a:pPr/>
              <a:t>04.10.2010</a:t>
            </a:fld>
            <a:endParaRPr lang="en-US"/>
          </a:p>
        </p:txBody>
      </p:sp>
      <p:sp>
        <p:nvSpPr>
          <p:cNvPr id="12293" name="Нижний колонтитул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Бортникова Г.В.</a:t>
            </a:r>
            <a:endParaRPr lang="en-US"/>
          </a:p>
        </p:txBody>
      </p:sp>
      <p:sp>
        <p:nvSpPr>
          <p:cNvPr id="12295" name="Номер слайда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7499EA-A5C5-4E9F-91C0-E1E01832202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1643063"/>
            <a:ext cx="5114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200" b="1"/>
              <a:t>Металл + хлор = хлорид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 l="34424" t="20508" r="19434" b="28711"/>
          <a:stretch>
            <a:fillRect/>
          </a:stretch>
        </p:blipFill>
        <p:spPr bwMode="auto">
          <a:xfrm>
            <a:off x="5786438" y="1785938"/>
            <a:ext cx="27701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Блок-схема: процесс 13">
            <a:hlinkClick r:id="rId3" action="ppaction://hlinksldjump" tooltip="план "/>
          </p:cNvPr>
          <p:cNvSpPr/>
          <p:nvPr/>
        </p:nvSpPr>
        <p:spPr bwMode="auto">
          <a:xfrm>
            <a:off x="7572396" y="6286520"/>
            <a:ext cx="428628" cy="3571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5" name="Равнобедренный треугольник 14">
            <a:hlinkClick r:id="" action="ppaction://hlinkshowjump?jump=nextslide" tooltip="вперед"/>
          </p:cNvPr>
          <p:cNvSpPr/>
          <p:nvPr/>
        </p:nvSpPr>
        <p:spPr bwMode="auto">
          <a:xfrm rot="5400000">
            <a:off x="8036743" y="6250801"/>
            <a:ext cx="357190" cy="428628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6" name="Равнобедренный треугольник 15">
            <a:hlinkClick r:id="" action="ppaction://hlinkshowjump?jump=previousslide" tooltip="назад"/>
          </p:cNvPr>
          <p:cNvSpPr/>
          <p:nvPr/>
        </p:nvSpPr>
        <p:spPr bwMode="auto">
          <a:xfrm rot="16200000">
            <a:off x="7143769" y="6250801"/>
            <a:ext cx="428628" cy="428627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hlinkshowjump?jump=endshow" highlightClick="1"/>
          </p:cNvPr>
          <p:cNvSpPr/>
          <p:nvPr/>
        </p:nvSpPr>
        <p:spPr bwMode="auto">
          <a:xfrm>
            <a:off x="8572528" y="214290"/>
            <a:ext cx="500066" cy="42862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 с водой</a:t>
            </a:r>
          </a:p>
        </p:txBody>
      </p:sp>
      <p:sp>
        <p:nvSpPr>
          <p:cNvPr id="13330" name="Дата 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7AD667E4-DF2C-494A-AB13-79A9B951CBFA}" type="datetime1">
              <a:rPr lang="ru-RU"/>
              <a:pPr/>
              <a:t>04.10.2010</a:t>
            </a:fld>
            <a:endParaRPr lang="en-US"/>
          </a:p>
        </p:txBody>
      </p:sp>
      <p:sp>
        <p:nvSpPr>
          <p:cNvPr id="13329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Бортникова Г.В.</a:t>
            </a:r>
            <a:endParaRPr lang="en-US"/>
          </a:p>
        </p:txBody>
      </p:sp>
      <p:sp>
        <p:nvSpPr>
          <p:cNvPr id="13331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FD926F-590D-46F1-9D9F-9A088186F68D}" type="slidenum">
              <a:rPr lang="en-US" smtClean="0"/>
              <a:pPr/>
              <a:t>12</a:t>
            </a:fld>
            <a:endParaRPr lang="en-US" smtClean="0"/>
          </a:p>
        </p:txBody>
      </p:sp>
      <p:graphicFrame>
        <p:nvGraphicFramePr>
          <p:cNvPr id="4" name="Group 32"/>
          <p:cNvGraphicFramePr>
            <a:graphicFrameLocks noGrp="1"/>
          </p:cNvGraphicFramePr>
          <p:nvPr/>
        </p:nvGraphicFramePr>
        <p:xfrm>
          <a:off x="357188" y="1643063"/>
          <a:ext cx="8250232" cy="3286135"/>
        </p:xfrm>
        <a:graphic>
          <a:graphicData uri="http://schemas.openxmlformats.org/drawingml/2006/table">
            <a:tbl>
              <a:tblPr/>
              <a:tblGrid>
                <a:gridCol w="2428862"/>
                <a:gridCol w="3643368"/>
                <a:gridCol w="2178002"/>
              </a:tblGrid>
              <a:tr h="1051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Mg Al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Zn Cr Fe Ni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Pb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(H</a:t>
                      </a:r>
                      <a:r>
                        <a:rPr kumimoji="0" lang="en-US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Cu Hg Ag Pt Au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 обычных условиях</a:t>
                      </a:r>
                      <a:endParaRPr kumimoji="0" lang="ru-RU" sz="2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 + H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+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основание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 нагревании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M+H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→H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оксид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 + H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≠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Блок-схема: процесс 12">
            <a:hlinkClick r:id="rId2" action="ppaction://hlinksldjump" tooltip="план "/>
          </p:cNvPr>
          <p:cNvSpPr/>
          <p:nvPr/>
        </p:nvSpPr>
        <p:spPr bwMode="auto">
          <a:xfrm>
            <a:off x="7572396" y="6286520"/>
            <a:ext cx="428628" cy="3571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4" name="Равнобедренный треугольник 13">
            <a:hlinkClick r:id="" action="ppaction://hlinkshowjump?jump=nextslide" tooltip="вперед"/>
          </p:cNvPr>
          <p:cNvSpPr/>
          <p:nvPr/>
        </p:nvSpPr>
        <p:spPr bwMode="auto">
          <a:xfrm rot="5400000">
            <a:off x="8036743" y="6250801"/>
            <a:ext cx="357190" cy="428628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5" name="Равнобедренный треугольник 14">
            <a:hlinkClick r:id="" action="ppaction://hlinkshowjump?jump=previousslide" tooltip="назад"/>
          </p:cNvPr>
          <p:cNvSpPr/>
          <p:nvPr/>
        </p:nvSpPr>
        <p:spPr bwMode="auto">
          <a:xfrm rot="16200000">
            <a:off x="7143769" y="6250801"/>
            <a:ext cx="428628" cy="428627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hlinkshowjump?jump=endshow" highlightClick="1"/>
          </p:cNvPr>
          <p:cNvSpPr/>
          <p:nvPr/>
        </p:nvSpPr>
        <p:spPr bwMode="auto">
          <a:xfrm>
            <a:off x="8572528" y="214290"/>
            <a:ext cx="500066" cy="42862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234362" cy="914400"/>
          </a:xfrm>
        </p:spPr>
        <p:txBody>
          <a:bodyPr/>
          <a:lstStyle/>
          <a:p>
            <a:r>
              <a:rPr lang="ru-RU" sz="3600" smtClean="0"/>
              <a:t>Взаимодействие  растворами кислот</a:t>
            </a:r>
          </a:p>
        </p:txBody>
      </p:sp>
      <p:sp>
        <p:nvSpPr>
          <p:cNvPr id="14350" name="Дата 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603824D-C08D-4A87-8809-97B3AEFF0DD8}" type="datetime1">
              <a:rPr lang="ru-RU"/>
              <a:pPr/>
              <a:t>04.10.2010</a:t>
            </a:fld>
            <a:endParaRPr lang="en-US"/>
          </a:p>
        </p:txBody>
      </p:sp>
      <p:sp>
        <p:nvSpPr>
          <p:cNvPr id="14349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Бортникова Г.В.</a:t>
            </a:r>
            <a:endParaRPr lang="en-US"/>
          </a:p>
        </p:txBody>
      </p:sp>
      <p:sp>
        <p:nvSpPr>
          <p:cNvPr id="14351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EFAB4F-0656-4EA9-BD83-73BD8C8B89B7}" type="slidenum">
              <a:rPr lang="en-US" smtClean="0"/>
              <a:pPr/>
              <a:t>13</a:t>
            </a:fld>
            <a:endParaRPr lang="en-US" smtClean="0"/>
          </a:p>
        </p:txBody>
      </p:sp>
      <p:graphicFrame>
        <p:nvGraphicFramePr>
          <p:cNvPr id="4" name="Group 23"/>
          <p:cNvGraphicFramePr>
            <a:graphicFrameLocks noGrp="1"/>
          </p:cNvGraphicFramePr>
          <p:nvPr/>
        </p:nvGraphicFramePr>
        <p:xfrm>
          <a:off x="428625" y="1500188"/>
          <a:ext cx="8215370" cy="2447608"/>
        </p:xfrm>
        <a:graphic>
          <a:graphicData uri="http://schemas.openxmlformats.org/drawingml/2006/table">
            <a:tbl>
              <a:tblPr/>
              <a:tblGrid>
                <a:gridCol w="5476418"/>
                <a:gridCol w="2738952"/>
              </a:tblGrid>
              <a:tr h="6492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 K Ca Na Mg Al |Zn Cr Fe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Pb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Cu Hg Ag Pt Au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Вытесняют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↑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 растворов кислот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 вытесняют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↑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 растворов кислот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Блок-схема: процесс 12">
            <a:hlinkClick r:id="rId2" action="ppaction://hlinksldjump" tooltip="план "/>
          </p:cNvPr>
          <p:cNvSpPr/>
          <p:nvPr/>
        </p:nvSpPr>
        <p:spPr bwMode="auto">
          <a:xfrm>
            <a:off x="7572396" y="6286520"/>
            <a:ext cx="428628" cy="3571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4" name="Равнобедренный треугольник 13">
            <a:hlinkClick r:id="" action="ppaction://hlinkshowjump?jump=nextslide" tooltip="вперед"/>
          </p:cNvPr>
          <p:cNvSpPr/>
          <p:nvPr/>
        </p:nvSpPr>
        <p:spPr bwMode="auto">
          <a:xfrm rot="5400000">
            <a:off x="8036743" y="6250801"/>
            <a:ext cx="357190" cy="428628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5" name="Равнобедренный треугольник 14">
            <a:hlinkClick r:id="" action="ppaction://hlinkshowjump?jump=previousslide" tooltip="назад"/>
          </p:cNvPr>
          <p:cNvSpPr/>
          <p:nvPr/>
        </p:nvSpPr>
        <p:spPr bwMode="auto">
          <a:xfrm rot="16200000">
            <a:off x="7143769" y="6250801"/>
            <a:ext cx="428628" cy="428627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hlinkshowjump?jump=endshow" highlightClick="1"/>
          </p:cNvPr>
          <p:cNvSpPr/>
          <p:nvPr/>
        </p:nvSpPr>
        <p:spPr bwMode="auto">
          <a:xfrm>
            <a:off x="8572528" y="214290"/>
            <a:ext cx="500066" cy="42862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Дата 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F9EA220-2268-4C30-B964-F3F7C16BA2B5}" type="datetime1">
              <a:rPr lang="ru-RU"/>
              <a:pPr/>
              <a:t>04.10.2010</a:t>
            </a:fld>
            <a:endParaRPr lang="en-US"/>
          </a:p>
        </p:txBody>
      </p:sp>
      <p:sp>
        <p:nvSpPr>
          <p:cNvPr id="15363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Бортникова Г.В.</a:t>
            </a:r>
            <a:endParaRPr lang="en-US"/>
          </a:p>
        </p:txBody>
      </p:sp>
      <p:sp>
        <p:nvSpPr>
          <p:cNvPr id="15365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ABC476-2D2B-482D-BF22-BB37D45D864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214313" y="285750"/>
            <a:ext cx="8088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bg1"/>
                </a:solidFill>
              </a:rPr>
              <a:t>Взаимодействие  растворами  солей</a:t>
            </a:r>
          </a:p>
        </p:txBody>
      </p:sp>
      <p:sp>
        <p:nvSpPr>
          <p:cNvPr id="14" name="Блок-схема: процесс 13">
            <a:hlinkClick r:id="rId3" action="ppaction://hlinksldjump" tooltip="план "/>
          </p:cNvPr>
          <p:cNvSpPr/>
          <p:nvPr/>
        </p:nvSpPr>
        <p:spPr bwMode="auto">
          <a:xfrm>
            <a:off x="7572396" y="6286520"/>
            <a:ext cx="428628" cy="3571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5" name="Равнобедренный треугольник 14">
            <a:hlinkClick r:id="" action="ppaction://hlinkshowjump?jump=nextslide" tooltip="вперед"/>
          </p:cNvPr>
          <p:cNvSpPr/>
          <p:nvPr/>
        </p:nvSpPr>
        <p:spPr bwMode="auto">
          <a:xfrm rot="5400000">
            <a:off x="8036743" y="6250801"/>
            <a:ext cx="357190" cy="428628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6" name="Равнобедренный треугольник 15">
            <a:hlinkClick r:id="" action="ppaction://hlinkshowjump?jump=previousslide" tooltip="назад"/>
          </p:cNvPr>
          <p:cNvSpPr/>
          <p:nvPr/>
        </p:nvSpPr>
        <p:spPr bwMode="auto">
          <a:xfrm rot="16200000">
            <a:off x="7143769" y="6250801"/>
            <a:ext cx="428628" cy="428627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hlinkshowjump?jump=endshow" highlightClick="1"/>
          </p:cNvPr>
          <p:cNvSpPr/>
          <p:nvPr/>
        </p:nvSpPr>
        <p:spPr bwMode="auto">
          <a:xfrm>
            <a:off x="8572528" y="214290"/>
            <a:ext cx="500066" cy="42862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pic>
        <p:nvPicPr>
          <p:cNvPr id="12" name="оловянный ежик (цинк с хлоридом олова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524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786813" cy="914400"/>
          </a:xfrm>
        </p:spPr>
        <p:txBody>
          <a:bodyPr/>
          <a:lstStyle/>
          <a:p>
            <a:r>
              <a:rPr lang="ru-RU" sz="3200" smtClean="0"/>
              <a:t>Какие  реакции практически осуществимы?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7962930" cy="4403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7888"/>
                <a:gridCol w="1143008"/>
                <a:gridCol w="1143008"/>
                <a:gridCol w="1214446"/>
                <a:gridCol w="1143008"/>
                <a:gridCol w="1071572"/>
              </a:tblGrid>
              <a:tr h="119607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Реагирующие вещества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80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</a:t>
                      </a:r>
                      <a:r>
                        <a:rPr lang="ru-RU" sz="16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</a:tr>
              <a:tr h="598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Н</a:t>
                      </a:r>
                      <a:r>
                        <a:rPr lang="ru-RU" sz="1600" dirty="0" smtClean="0"/>
                        <a:t>2</a:t>
                      </a:r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</a:tr>
              <a:tr h="598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HCl</a:t>
                      </a:r>
                      <a:r>
                        <a:rPr lang="en-US" sz="2400" dirty="0" smtClean="0"/>
                        <a:t> </a:t>
                      </a:r>
                      <a:endParaRPr lang="ru-RU" sz="2400" dirty="0" smtClean="0"/>
                    </a:p>
                    <a:p>
                      <a:pPr algn="ctr"/>
                      <a:r>
                        <a:rPr lang="en-US" sz="2400" dirty="0" smtClean="0"/>
                        <a:t>(</a:t>
                      </a:r>
                      <a:r>
                        <a:rPr lang="ru-RU" sz="2400" dirty="0" smtClean="0"/>
                        <a:t>раствор)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</a:tr>
              <a:tr h="598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Pb</a:t>
                      </a:r>
                      <a:r>
                        <a:rPr lang="en-US" sz="2400" dirty="0" smtClean="0"/>
                        <a:t>(NO</a:t>
                      </a:r>
                      <a:r>
                        <a:rPr lang="en-US" sz="1600" dirty="0" smtClean="0"/>
                        <a:t>3</a:t>
                      </a:r>
                      <a:r>
                        <a:rPr lang="en-US" sz="2400" dirty="0" smtClean="0"/>
                        <a:t>)</a:t>
                      </a:r>
                      <a:r>
                        <a:rPr lang="en-US" sz="1600" dirty="0" smtClean="0"/>
                        <a:t>2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ru-RU" sz="2400" dirty="0" smtClean="0"/>
                        <a:t>раствор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36" name="Дата 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E0429FF-9888-44D2-A2B8-C0FD28EA5B62}" type="datetime1">
              <a:rPr lang="ru-RU"/>
              <a:pPr/>
              <a:t>04.10.2010</a:t>
            </a:fld>
            <a:endParaRPr lang="en-US"/>
          </a:p>
        </p:txBody>
      </p:sp>
      <p:sp>
        <p:nvSpPr>
          <p:cNvPr id="16435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Бортникова Г.В.</a:t>
            </a:r>
            <a:endParaRPr lang="en-US"/>
          </a:p>
        </p:txBody>
      </p:sp>
      <p:sp>
        <p:nvSpPr>
          <p:cNvPr id="16437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6EDA84-4CE1-4D0C-8621-6A12EA2F1AE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3" name="Блок-схема: процесс 12">
            <a:hlinkClick r:id="rId2" action="ppaction://hlinksldjump" tooltip="план "/>
          </p:cNvPr>
          <p:cNvSpPr/>
          <p:nvPr/>
        </p:nvSpPr>
        <p:spPr bwMode="auto">
          <a:xfrm>
            <a:off x="7572396" y="6286520"/>
            <a:ext cx="428628" cy="3571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4" name="Равнобедренный треугольник 13">
            <a:hlinkClick r:id="" action="ppaction://hlinkshowjump?jump=nextslide" tooltip="вперед"/>
          </p:cNvPr>
          <p:cNvSpPr/>
          <p:nvPr/>
        </p:nvSpPr>
        <p:spPr bwMode="auto">
          <a:xfrm rot="5400000">
            <a:off x="8036743" y="6250801"/>
            <a:ext cx="357190" cy="428628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5" name="Равнобедренный треугольник 14">
            <a:hlinkClick r:id="" action="ppaction://hlinkshowjump?jump=previousslide" tooltip="назад"/>
          </p:cNvPr>
          <p:cNvSpPr/>
          <p:nvPr/>
        </p:nvSpPr>
        <p:spPr bwMode="auto">
          <a:xfrm rot="16200000">
            <a:off x="7143769" y="6250801"/>
            <a:ext cx="428628" cy="428627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hlinkshowjump?jump=endshow" highlightClick="1"/>
          </p:cNvPr>
          <p:cNvSpPr/>
          <p:nvPr/>
        </p:nvSpPr>
        <p:spPr bwMode="auto">
          <a:xfrm>
            <a:off x="8572528" y="214290"/>
            <a:ext cx="500066" cy="42862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609598" y="1596944"/>
          <a:ext cx="7962930" cy="4403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7888"/>
                <a:gridCol w="1143008"/>
                <a:gridCol w="1143008"/>
                <a:gridCol w="1214446"/>
                <a:gridCol w="1143008"/>
                <a:gridCol w="1071572"/>
              </a:tblGrid>
              <a:tr h="119607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Реагирующие вещества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Fe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Cu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Au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980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</a:t>
                      </a:r>
                      <a:r>
                        <a:rPr lang="ru-RU" sz="16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</a:tr>
              <a:tr h="5980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Н</a:t>
                      </a:r>
                      <a:r>
                        <a:rPr lang="ru-RU" sz="1600" dirty="0" smtClean="0"/>
                        <a:t>2</a:t>
                      </a:r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</a:tr>
              <a:tr h="598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HCl</a:t>
                      </a:r>
                      <a:r>
                        <a:rPr lang="en-US" sz="2400" dirty="0" smtClean="0"/>
                        <a:t> </a:t>
                      </a:r>
                      <a:endParaRPr lang="ru-RU" sz="2400" dirty="0" smtClean="0"/>
                    </a:p>
                    <a:p>
                      <a:pPr algn="ctr"/>
                      <a:r>
                        <a:rPr lang="en-US" sz="2400" dirty="0" smtClean="0"/>
                        <a:t>(</a:t>
                      </a:r>
                      <a:r>
                        <a:rPr lang="ru-RU" sz="2400" dirty="0" smtClean="0"/>
                        <a:t>раствор)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</a:tr>
              <a:tr h="598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Pb</a:t>
                      </a:r>
                      <a:r>
                        <a:rPr lang="en-US" sz="2400" dirty="0" smtClean="0"/>
                        <a:t>(NO</a:t>
                      </a:r>
                      <a:r>
                        <a:rPr lang="en-US" sz="1600" dirty="0" smtClean="0"/>
                        <a:t>3</a:t>
                      </a:r>
                      <a:r>
                        <a:rPr lang="en-US" sz="2400" dirty="0" smtClean="0"/>
                        <a:t>)</a:t>
                      </a:r>
                      <a:r>
                        <a:rPr lang="en-US" sz="1600" dirty="0" smtClean="0"/>
                        <a:t>2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ru-RU" sz="2400" dirty="0" smtClean="0"/>
                        <a:t>раствор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+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-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-2"/>
          <a:ext cx="9144000" cy="685800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97460"/>
                <a:gridCol w="1761635"/>
                <a:gridCol w="1761635"/>
                <a:gridCol w="1761635"/>
                <a:gridCol w="1761635"/>
              </a:tblGrid>
              <a:tr h="650946"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393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МОЛОДЕЦ!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ошибка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ошибка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ошибка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ошибка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ошибка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МОЛОДЕЦ!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ошибка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939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ошибка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МОЛОДЕЦ!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ошибка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ошибка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ошибка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ошибка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МОЛОДЕЦ!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ошибка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223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МОЛОДЕЦ!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ошибка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ошибка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МОЛОДЕЦ!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ошибка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МОЛОДЕЦ!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МОЛОДЕЦ!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МОЛОДЕЦ!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223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ошибка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ошибка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ошибка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ошибка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МОЛОДЕЦ!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ошибка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ошибка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ошибка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5" name="Прямоугольник 54"/>
          <p:cNvSpPr/>
          <p:nvPr/>
        </p:nvSpPr>
        <p:spPr bwMode="auto">
          <a:xfrm>
            <a:off x="-32" y="642918"/>
            <a:ext cx="2071702" cy="142876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С водой не </a:t>
            </a:r>
            <a:r>
              <a:rPr lang="ru-RU" sz="2400" b="1" dirty="0" err="1" smtClean="0"/>
              <a:t>взаимодей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ствуют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Прямоугольник 55"/>
          <p:cNvSpPr/>
          <p:nvPr/>
        </p:nvSpPr>
        <p:spPr bwMode="auto">
          <a:xfrm>
            <a:off x="0" y="0"/>
            <a:ext cx="2071670" cy="64291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/>
              <a:t>Свойства</a:t>
            </a:r>
            <a:endParaRPr lang="ru-RU" sz="2800" b="1" dirty="0"/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0" y="2071678"/>
            <a:ext cx="2071670" cy="150019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000" b="1" dirty="0" smtClean="0"/>
              <a:t>В реакции с водой </a:t>
            </a:r>
            <a:r>
              <a:rPr lang="ru-RU" sz="2000" b="1" dirty="0" err="1" smtClean="0"/>
              <a:t>образу-ют</a:t>
            </a:r>
            <a:r>
              <a:rPr lang="ru-RU" sz="2000" b="1" dirty="0" smtClean="0"/>
              <a:t> щелочь и водород</a:t>
            </a:r>
            <a:endParaRPr lang="ru-RU" sz="2000" b="1" dirty="0"/>
          </a:p>
        </p:txBody>
      </p:sp>
      <p:sp>
        <p:nvSpPr>
          <p:cNvPr id="58" name="Прямоугольник 57"/>
          <p:cNvSpPr/>
          <p:nvPr/>
        </p:nvSpPr>
        <p:spPr bwMode="auto">
          <a:xfrm>
            <a:off x="-32" y="3571876"/>
            <a:ext cx="2071670" cy="157163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/>
              <a:t>Вытесняют водород из растворов кислот</a:t>
            </a:r>
            <a:endParaRPr lang="ru-RU" sz="2400" b="1" dirty="0"/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0" y="5214950"/>
            <a:ext cx="2071670" cy="16430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/>
              <a:t>С </a:t>
            </a:r>
            <a:r>
              <a:rPr lang="ru-RU" sz="2400" b="1" dirty="0" err="1" smtClean="0"/>
              <a:t>кислоро-дом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взаимодей-ствуют</a:t>
            </a:r>
            <a:endParaRPr lang="ru-RU" sz="2400" b="1" dirty="0"/>
          </a:p>
        </p:txBody>
      </p:sp>
      <p:sp>
        <p:nvSpPr>
          <p:cNvPr id="60" name="Блок-схема: процесс 59">
            <a:hlinkClick r:id="rId2" action="ppaction://hlinksldjump" tooltip="план "/>
          </p:cNvPr>
          <p:cNvSpPr/>
          <p:nvPr/>
        </p:nvSpPr>
        <p:spPr bwMode="auto">
          <a:xfrm>
            <a:off x="8286744" y="214290"/>
            <a:ext cx="428628" cy="3571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61" name="Равнобедренный треугольник 60">
            <a:hlinkClick r:id="" action="ppaction://hlinkshowjump?jump=previousslide" tooltip="назад"/>
          </p:cNvPr>
          <p:cNvSpPr/>
          <p:nvPr/>
        </p:nvSpPr>
        <p:spPr bwMode="auto">
          <a:xfrm rot="16200000">
            <a:off x="7858117" y="178571"/>
            <a:ext cx="428628" cy="428627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62" name="Равнобедренный треугольник 61">
            <a:hlinkClick r:id="" action="ppaction://hlinkshowjump?jump=nextslide" tooltip="вперед"/>
          </p:cNvPr>
          <p:cNvSpPr/>
          <p:nvPr/>
        </p:nvSpPr>
        <p:spPr bwMode="auto">
          <a:xfrm rot="5400000">
            <a:off x="8751091" y="178571"/>
            <a:ext cx="357190" cy="428628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2071670" y="0"/>
            <a:ext cx="5786478" cy="64291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/>
              <a:t>Металл</a:t>
            </a:r>
            <a:endParaRPr lang="ru-RU" sz="3600" b="1" dirty="0"/>
          </a:p>
        </p:txBody>
      </p:sp>
      <p:grpSp>
        <p:nvGrpSpPr>
          <p:cNvPr id="64" name="Группа 48"/>
          <p:cNvGrpSpPr/>
          <p:nvPr/>
        </p:nvGrpSpPr>
        <p:grpSpPr>
          <a:xfrm>
            <a:off x="7358114" y="5143512"/>
            <a:ext cx="1785918" cy="785818"/>
            <a:chOff x="6860664" y="4869054"/>
            <a:chExt cx="2660301" cy="726884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65" name="Прямоугольник с двумя скругленными противолежащими углами 64"/>
            <p:cNvSpPr/>
            <p:nvPr/>
          </p:nvSpPr>
          <p:spPr>
            <a:xfrm>
              <a:off x="6860664" y="4869054"/>
              <a:ext cx="2660301" cy="723765"/>
            </a:xfrm>
            <a:prstGeom prst="round2DiagRect">
              <a:avLst/>
            </a:prstGeom>
            <a:grpFill/>
            <a:ln>
              <a:solidFill>
                <a:schemeClr val="bg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605562" y="5000646"/>
              <a:ext cx="1383334" cy="59529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K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Группа 49"/>
          <p:cNvGrpSpPr/>
          <p:nvPr/>
        </p:nvGrpSpPr>
        <p:grpSpPr>
          <a:xfrm>
            <a:off x="7358081" y="5933753"/>
            <a:ext cx="1785919" cy="924247"/>
            <a:chOff x="6862614" y="5289777"/>
            <a:chExt cx="1785918" cy="714369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68" name="Прямоугольник с двумя скругленными противолежащими углами 67"/>
            <p:cNvSpPr/>
            <p:nvPr/>
          </p:nvSpPr>
          <p:spPr>
            <a:xfrm>
              <a:off x="6862614" y="5289777"/>
              <a:ext cx="1785918" cy="714356"/>
            </a:xfrm>
            <a:prstGeom prst="round2DiagRect">
              <a:avLst/>
            </a:prstGeom>
            <a:grpFill/>
            <a:ln>
              <a:solidFill>
                <a:schemeClr val="bg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862615" y="5357816"/>
              <a:ext cx="1748305" cy="64633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Ni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Группа 54"/>
          <p:cNvGrpSpPr/>
          <p:nvPr/>
        </p:nvGrpSpPr>
        <p:grpSpPr>
          <a:xfrm>
            <a:off x="2071670" y="5143512"/>
            <a:ext cx="1643074" cy="785818"/>
            <a:chOff x="1802194" y="4792818"/>
            <a:chExt cx="1532427" cy="571504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71" name="Прямоугольник с двумя скругленными противолежащими углами 70"/>
            <p:cNvSpPr/>
            <p:nvPr/>
          </p:nvSpPr>
          <p:spPr>
            <a:xfrm>
              <a:off x="1802194" y="4792818"/>
              <a:ext cx="1531082" cy="571504"/>
            </a:xfrm>
            <a:prstGeom prst="round2Diag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Zn</a:t>
              </a:r>
              <a:endParaRPr lang="ru-RU" sz="36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63885" y="4896726"/>
              <a:ext cx="1470736" cy="268605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Группа 51"/>
          <p:cNvGrpSpPr/>
          <p:nvPr/>
        </p:nvGrpSpPr>
        <p:grpSpPr>
          <a:xfrm>
            <a:off x="5572132" y="6000766"/>
            <a:ext cx="1785950" cy="857234"/>
            <a:chOff x="5572131" y="5657864"/>
            <a:chExt cx="1714511" cy="628656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74" name="Прямоугольник с двумя скругленными противолежащими углами 73"/>
            <p:cNvSpPr/>
            <p:nvPr/>
          </p:nvSpPr>
          <p:spPr>
            <a:xfrm>
              <a:off x="5572131" y="5715016"/>
              <a:ext cx="1714511" cy="571504"/>
            </a:xfrm>
            <a:prstGeom prst="round2Diag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643569" y="5657864"/>
              <a:ext cx="1603991" cy="517082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Mg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Группа 53"/>
          <p:cNvGrpSpPr/>
          <p:nvPr/>
        </p:nvGrpSpPr>
        <p:grpSpPr>
          <a:xfrm>
            <a:off x="3786182" y="5997377"/>
            <a:ext cx="1785950" cy="860647"/>
            <a:chOff x="4000496" y="5715016"/>
            <a:chExt cx="1531082" cy="574540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77" name="Прямоугольник с двумя скругленными противолежащими углами 76"/>
            <p:cNvSpPr/>
            <p:nvPr/>
          </p:nvSpPr>
          <p:spPr>
            <a:xfrm>
              <a:off x="4000496" y="5715016"/>
              <a:ext cx="1531082" cy="571504"/>
            </a:xfrm>
            <a:prstGeom prst="round2Diag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096736" y="5715018"/>
              <a:ext cx="1312356" cy="574538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</a:rPr>
                <a:t>С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u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Группа 55"/>
          <p:cNvGrpSpPr/>
          <p:nvPr/>
        </p:nvGrpSpPr>
        <p:grpSpPr>
          <a:xfrm>
            <a:off x="2071670" y="6000763"/>
            <a:ext cx="1643074" cy="789205"/>
            <a:chOff x="2357422" y="5665497"/>
            <a:chExt cx="1531082" cy="574538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80" name="Прямоугольник с двумя скругленными противолежащими углами 79"/>
            <p:cNvSpPr/>
            <p:nvPr/>
          </p:nvSpPr>
          <p:spPr>
            <a:xfrm>
              <a:off x="2357422" y="5665497"/>
              <a:ext cx="1531082" cy="571504"/>
            </a:xfrm>
            <a:prstGeom prst="round2Diag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602395" y="5665497"/>
              <a:ext cx="1093630" cy="574538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Pt 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3" name="Прямоугольник с двумя скругленными противолежащими углами 82"/>
          <p:cNvSpPr/>
          <p:nvPr/>
        </p:nvSpPr>
        <p:spPr>
          <a:xfrm>
            <a:off x="3786182" y="3571876"/>
            <a:ext cx="1785950" cy="785818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smtClean="0"/>
              <a:t>Au</a:t>
            </a:r>
            <a:endParaRPr lang="ru-RU" b="1" dirty="0" smtClean="0"/>
          </a:p>
          <a:p>
            <a:pPr algn="ctr"/>
            <a:endParaRPr lang="ru-RU" dirty="0"/>
          </a:p>
        </p:txBody>
      </p:sp>
      <p:sp>
        <p:nvSpPr>
          <p:cNvPr id="84" name="Прямоугольник с двумя скругленными противолежащими углами 83"/>
          <p:cNvSpPr/>
          <p:nvPr/>
        </p:nvSpPr>
        <p:spPr>
          <a:xfrm>
            <a:off x="7286644" y="3571876"/>
            <a:ext cx="1857356" cy="7143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smtClean="0"/>
              <a:t>Zn</a:t>
            </a:r>
            <a:endParaRPr lang="ru-RU" sz="3600" b="1" dirty="0" smtClean="0"/>
          </a:p>
          <a:p>
            <a:pPr algn="ctr"/>
            <a:endParaRPr lang="ru-RU" dirty="0"/>
          </a:p>
        </p:txBody>
      </p:sp>
      <p:sp>
        <p:nvSpPr>
          <p:cNvPr id="85" name="Прямоугольник с двумя скругленными противолежащими углами 84"/>
          <p:cNvSpPr/>
          <p:nvPr/>
        </p:nvSpPr>
        <p:spPr>
          <a:xfrm>
            <a:off x="7286644" y="4286256"/>
            <a:ext cx="1857356" cy="857256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err="1" smtClean="0"/>
              <a:t>Pb</a:t>
            </a:r>
            <a:endParaRPr lang="ru-RU" sz="3600" b="1" dirty="0" smtClean="0"/>
          </a:p>
          <a:p>
            <a:pPr algn="ctr"/>
            <a:endParaRPr lang="ru-RU" dirty="0"/>
          </a:p>
        </p:txBody>
      </p:sp>
      <p:sp>
        <p:nvSpPr>
          <p:cNvPr id="86" name="Прямоугольник с двумя скругленными противолежащими углами 85"/>
          <p:cNvSpPr/>
          <p:nvPr/>
        </p:nvSpPr>
        <p:spPr>
          <a:xfrm>
            <a:off x="3786182" y="4357694"/>
            <a:ext cx="1785950" cy="785818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smtClean="0"/>
              <a:t>Cu</a:t>
            </a:r>
            <a:endParaRPr lang="ru-RU" sz="3600" b="1" dirty="0" smtClean="0"/>
          </a:p>
          <a:p>
            <a:pPr algn="ctr"/>
            <a:endParaRPr lang="ru-RU" dirty="0"/>
          </a:p>
        </p:txBody>
      </p:sp>
      <p:sp>
        <p:nvSpPr>
          <p:cNvPr id="87" name="Прямоугольник с двумя скругленными противолежащими углами 86"/>
          <p:cNvSpPr/>
          <p:nvPr/>
        </p:nvSpPr>
        <p:spPr>
          <a:xfrm>
            <a:off x="2071670" y="4357694"/>
            <a:ext cx="1714512" cy="7143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smtClean="0"/>
              <a:t>Ag</a:t>
            </a:r>
            <a:endParaRPr lang="ru-RU" sz="3600" b="1" dirty="0" smtClean="0"/>
          </a:p>
          <a:p>
            <a:pPr algn="ctr"/>
            <a:endParaRPr lang="ru-RU" dirty="0"/>
          </a:p>
        </p:txBody>
      </p:sp>
      <p:sp>
        <p:nvSpPr>
          <p:cNvPr id="88" name="Прямоугольник с двумя скругленными противолежащими углами 87"/>
          <p:cNvSpPr/>
          <p:nvPr/>
        </p:nvSpPr>
        <p:spPr>
          <a:xfrm>
            <a:off x="5572132" y="4357694"/>
            <a:ext cx="1714512" cy="785818"/>
          </a:xfrm>
          <a:prstGeom prst="round2DiagRect">
            <a:avLst>
              <a:gd name="adj1" fmla="val 18874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err="1" smtClean="0"/>
              <a:t>Sn</a:t>
            </a:r>
            <a:endParaRPr lang="ru-RU" sz="3600" b="1" baseline="-25000" dirty="0" smtClean="0"/>
          </a:p>
          <a:p>
            <a:pPr algn="ctr"/>
            <a:endParaRPr lang="ru-RU" dirty="0"/>
          </a:p>
        </p:txBody>
      </p:sp>
      <p:sp>
        <p:nvSpPr>
          <p:cNvPr id="89" name="Прямоугольник с двумя скругленными противолежащими углами 88"/>
          <p:cNvSpPr/>
          <p:nvPr/>
        </p:nvSpPr>
        <p:spPr>
          <a:xfrm>
            <a:off x="5572132" y="3571876"/>
            <a:ext cx="1714512" cy="785818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smtClean="0"/>
              <a:t>Fe</a:t>
            </a:r>
            <a:endParaRPr lang="ru-RU" sz="3600" b="1" dirty="0" smtClean="0"/>
          </a:p>
          <a:p>
            <a:pPr algn="ctr"/>
            <a:endParaRPr lang="ru-RU" dirty="0"/>
          </a:p>
        </p:txBody>
      </p:sp>
      <p:sp>
        <p:nvSpPr>
          <p:cNvPr id="90" name="Прямоугольник с двумя скругленными противолежащими углами 89"/>
          <p:cNvSpPr/>
          <p:nvPr/>
        </p:nvSpPr>
        <p:spPr>
          <a:xfrm>
            <a:off x="3786182" y="2071678"/>
            <a:ext cx="1785950" cy="7143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smtClean="0"/>
              <a:t>K</a:t>
            </a:r>
            <a:endParaRPr lang="ru-RU" sz="3600" b="1" baseline="-25000" dirty="0" smtClean="0"/>
          </a:p>
          <a:p>
            <a:pPr algn="ctr"/>
            <a:endParaRPr lang="ru-RU" dirty="0"/>
          </a:p>
        </p:txBody>
      </p:sp>
      <p:sp>
        <p:nvSpPr>
          <p:cNvPr id="91" name="Прямоугольник с двумя скругленными противолежащими углами 90"/>
          <p:cNvSpPr/>
          <p:nvPr/>
        </p:nvSpPr>
        <p:spPr>
          <a:xfrm>
            <a:off x="5572132" y="2786058"/>
            <a:ext cx="1714512" cy="785818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smtClean="0"/>
              <a:t>Na</a:t>
            </a:r>
            <a:endParaRPr lang="ru-RU" sz="3600" b="1" baseline="-25000" dirty="0" smtClean="0"/>
          </a:p>
          <a:p>
            <a:pPr algn="ctr"/>
            <a:endParaRPr lang="ru-RU" dirty="0"/>
          </a:p>
        </p:txBody>
      </p:sp>
      <p:sp>
        <p:nvSpPr>
          <p:cNvPr id="92" name="Прямоугольник с двумя скругленными противолежащими углами 91"/>
          <p:cNvSpPr/>
          <p:nvPr/>
        </p:nvSpPr>
        <p:spPr>
          <a:xfrm>
            <a:off x="5572132" y="2071678"/>
            <a:ext cx="1714512" cy="7143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err="1" smtClean="0"/>
              <a:t>Pb</a:t>
            </a:r>
            <a:endParaRPr lang="ru-RU" sz="3600" b="1" baseline="-25000" dirty="0" smtClean="0"/>
          </a:p>
          <a:p>
            <a:pPr algn="ctr"/>
            <a:endParaRPr lang="ru-RU" dirty="0"/>
          </a:p>
        </p:txBody>
      </p:sp>
      <p:sp>
        <p:nvSpPr>
          <p:cNvPr id="93" name="Прямоугольник с двумя скругленными противолежащими углами 92"/>
          <p:cNvSpPr/>
          <p:nvPr/>
        </p:nvSpPr>
        <p:spPr>
          <a:xfrm>
            <a:off x="7286644" y="2786058"/>
            <a:ext cx="1857356" cy="785818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smtClean="0"/>
              <a:t>Fe</a:t>
            </a:r>
            <a:endParaRPr lang="ru-RU" sz="3600" b="1" baseline="-25000" dirty="0" smtClean="0"/>
          </a:p>
          <a:p>
            <a:pPr algn="ctr"/>
            <a:endParaRPr lang="ru-RU" dirty="0"/>
          </a:p>
        </p:txBody>
      </p:sp>
      <p:sp>
        <p:nvSpPr>
          <p:cNvPr id="94" name="Прямоугольник с двумя скругленными противолежащими углами 93"/>
          <p:cNvSpPr/>
          <p:nvPr/>
        </p:nvSpPr>
        <p:spPr>
          <a:xfrm>
            <a:off x="7286644" y="2071678"/>
            <a:ext cx="1857356" cy="7143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smtClean="0"/>
              <a:t>Cu</a:t>
            </a:r>
            <a:endParaRPr lang="ru-RU" sz="3600" b="1" baseline="-25000" dirty="0" smtClean="0"/>
          </a:p>
          <a:p>
            <a:pPr algn="ctr"/>
            <a:endParaRPr lang="ru-RU" dirty="0"/>
          </a:p>
        </p:txBody>
      </p:sp>
      <p:sp>
        <p:nvSpPr>
          <p:cNvPr id="95" name="Прямоугольник с двумя скругленными противолежащими углами 94"/>
          <p:cNvSpPr/>
          <p:nvPr/>
        </p:nvSpPr>
        <p:spPr>
          <a:xfrm>
            <a:off x="2071670" y="2071678"/>
            <a:ext cx="1714512" cy="7143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err="1" smtClean="0"/>
              <a:t>Pb</a:t>
            </a:r>
            <a:endParaRPr lang="ru-RU" sz="3600" b="1" baseline="-25000" dirty="0" smtClean="0"/>
          </a:p>
          <a:p>
            <a:pPr algn="ctr"/>
            <a:endParaRPr lang="ru-RU" dirty="0"/>
          </a:p>
        </p:txBody>
      </p:sp>
      <p:sp>
        <p:nvSpPr>
          <p:cNvPr id="96" name="Прямоугольник с двумя скругленными противолежащими углами 95"/>
          <p:cNvSpPr/>
          <p:nvPr/>
        </p:nvSpPr>
        <p:spPr>
          <a:xfrm>
            <a:off x="2071670" y="2786058"/>
            <a:ext cx="1714512" cy="785818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smtClean="0"/>
              <a:t>Ag</a:t>
            </a:r>
            <a:endParaRPr lang="ru-RU" sz="3600" b="1" baseline="-25000" dirty="0" smtClean="0"/>
          </a:p>
          <a:p>
            <a:pPr algn="ctr"/>
            <a:endParaRPr lang="ru-RU" dirty="0"/>
          </a:p>
        </p:txBody>
      </p:sp>
      <p:sp>
        <p:nvSpPr>
          <p:cNvPr id="97" name="Прямоугольник с двумя скругленными противолежащими углами 96"/>
          <p:cNvSpPr/>
          <p:nvPr/>
        </p:nvSpPr>
        <p:spPr>
          <a:xfrm>
            <a:off x="3786182" y="2786058"/>
            <a:ext cx="1785950" cy="785818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/>
              <a:t>M</a:t>
            </a:r>
            <a:r>
              <a:rPr lang="en-US" sz="3600" b="1" dirty="0" smtClean="0"/>
              <a:t>n</a:t>
            </a:r>
            <a:endParaRPr lang="ru-RU" sz="3600" b="1" baseline="-25000" dirty="0" smtClean="0"/>
          </a:p>
          <a:p>
            <a:pPr algn="ctr"/>
            <a:endParaRPr lang="ru-RU" dirty="0"/>
          </a:p>
        </p:txBody>
      </p:sp>
      <p:sp>
        <p:nvSpPr>
          <p:cNvPr id="98" name="Прямоугольник с двумя скругленными противолежащими углами 97"/>
          <p:cNvSpPr/>
          <p:nvPr/>
        </p:nvSpPr>
        <p:spPr>
          <a:xfrm>
            <a:off x="5572132" y="1357298"/>
            <a:ext cx="1714512" cy="7143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smtClean="0"/>
              <a:t>Cu</a:t>
            </a:r>
            <a:endParaRPr lang="ru-RU" sz="3600" b="1" baseline="-25000" dirty="0" smtClean="0"/>
          </a:p>
          <a:p>
            <a:pPr algn="ctr"/>
            <a:endParaRPr lang="ru-RU" dirty="0"/>
          </a:p>
        </p:txBody>
      </p:sp>
      <p:sp>
        <p:nvSpPr>
          <p:cNvPr id="99" name="Прямоугольник с двумя скругленными противолежащими углами 98"/>
          <p:cNvSpPr/>
          <p:nvPr/>
        </p:nvSpPr>
        <p:spPr>
          <a:xfrm>
            <a:off x="2071670" y="642918"/>
            <a:ext cx="1714512" cy="7143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smtClean="0"/>
              <a:t>Hg</a:t>
            </a:r>
            <a:endParaRPr lang="ru-RU" sz="3600" b="1" baseline="-25000" dirty="0" smtClean="0"/>
          </a:p>
          <a:p>
            <a:pPr algn="ctr"/>
            <a:endParaRPr lang="ru-RU" dirty="0"/>
          </a:p>
        </p:txBody>
      </p:sp>
      <p:sp>
        <p:nvSpPr>
          <p:cNvPr id="100" name="Прямоугольник с двумя скругленными противолежащими углами 99"/>
          <p:cNvSpPr/>
          <p:nvPr/>
        </p:nvSpPr>
        <p:spPr>
          <a:xfrm>
            <a:off x="2071670" y="1357298"/>
            <a:ext cx="1714512" cy="7143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smtClean="0"/>
              <a:t>K</a:t>
            </a:r>
            <a:endParaRPr lang="ru-RU" sz="3600" b="1" baseline="-25000" dirty="0" smtClean="0"/>
          </a:p>
          <a:p>
            <a:pPr algn="ctr"/>
            <a:endParaRPr lang="ru-RU" dirty="0"/>
          </a:p>
        </p:txBody>
      </p:sp>
      <p:sp>
        <p:nvSpPr>
          <p:cNvPr id="101" name="Прямоугольник с двумя скругленными противолежащими углами 100"/>
          <p:cNvSpPr/>
          <p:nvPr/>
        </p:nvSpPr>
        <p:spPr>
          <a:xfrm>
            <a:off x="3786182" y="1357298"/>
            <a:ext cx="1785950" cy="7143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smtClean="0"/>
              <a:t>Mg</a:t>
            </a:r>
            <a:endParaRPr lang="ru-RU" sz="3600" b="1" baseline="-25000" dirty="0" smtClean="0"/>
          </a:p>
          <a:p>
            <a:pPr algn="ctr"/>
            <a:endParaRPr lang="ru-RU" dirty="0"/>
          </a:p>
        </p:txBody>
      </p:sp>
      <p:sp>
        <p:nvSpPr>
          <p:cNvPr id="102" name="Прямоугольник с двумя скругленными противолежащими углами 101"/>
          <p:cNvSpPr/>
          <p:nvPr/>
        </p:nvSpPr>
        <p:spPr>
          <a:xfrm>
            <a:off x="3786182" y="642918"/>
            <a:ext cx="1785950" cy="7143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smtClean="0"/>
              <a:t>Li</a:t>
            </a:r>
            <a:endParaRPr lang="ru-RU" sz="3600" b="1" baseline="-25000" dirty="0" smtClean="0"/>
          </a:p>
          <a:p>
            <a:pPr algn="ctr"/>
            <a:endParaRPr lang="ru-RU" dirty="0"/>
          </a:p>
        </p:txBody>
      </p:sp>
      <p:sp>
        <p:nvSpPr>
          <p:cNvPr id="103" name="Прямоугольник с двумя скругленными противолежащими углами 102"/>
          <p:cNvSpPr/>
          <p:nvPr/>
        </p:nvSpPr>
        <p:spPr>
          <a:xfrm>
            <a:off x="5572132" y="642918"/>
            <a:ext cx="1714512" cy="7143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smtClean="0"/>
              <a:t>Ca</a:t>
            </a:r>
            <a:endParaRPr lang="ru-RU" sz="3600" b="1" baseline="-25000" dirty="0" smtClean="0"/>
          </a:p>
          <a:p>
            <a:pPr algn="ctr"/>
            <a:endParaRPr lang="ru-RU" dirty="0"/>
          </a:p>
        </p:txBody>
      </p:sp>
      <p:sp>
        <p:nvSpPr>
          <p:cNvPr id="104" name="Прямоугольник с двумя скругленными противолежащими углами 103"/>
          <p:cNvSpPr/>
          <p:nvPr/>
        </p:nvSpPr>
        <p:spPr>
          <a:xfrm>
            <a:off x="7286644" y="642918"/>
            <a:ext cx="1857356" cy="714380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smtClean="0"/>
              <a:t>Fe</a:t>
            </a:r>
            <a:endParaRPr lang="ru-RU" sz="3600" b="1" baseline="-25000" dirty="0" smtClean="0"/>
          </a:p>
          <a:p>
            <a:pPr algn="ctr"/>
            <a:endParaRPr lang="ru-RU" sz="2000" dirty="0"/>
          </a:p>
        </p:txBody>
      </p:sp>
      <p:sp>
        <p:nvSpPr>
          <p:cNvPr id="105" name="Прямоугольник с двумя скругленными противолежащими углами 104"/>
          <p:cNvSpPr/>
          <p:nvPr/>
        </p:nvSpPr>
        <p:spPr>
          <a:xfrm>
            <a:off x="7286644" y="1357298"/>
            <a:ext cx="1857356" cy="71438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b="1" dirty="0" smtClean="0"/>
              <a:t>Na</a:t>
            </a:r>
            <a:endParaRPr lang="ru-RU" sz="3600" b="1" baseline="-25000" dirty="0" smtClean="0"/>
          </a:p>
          <a:p>
            <a:pPr algn="ctr"/>
            <a:endParaRPr lang="ru-RU" dirty="0"/>
          </a:p>
        </p:txBody>
      </p:sp>
      <p:sp>
        <p:nvSpPr>
          <p:cNvPr id="106" name="Прямоугольник с двумя скругленными противолежащими углами 105"/>
          <p:cNvSpPr/>
          <p:nvPr/>
        </p:nvSpPr>
        <p:spPr>
          <a:xfrm>
            <a:off x="2071670" y="3571876"/>
            <a:ext cx="1714512" cy="785818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Mg</a:t>
            </a:r>
            <a:endParaRPr lang="ru-RU" sz="3600" b="1" dirty="0"/>
          </a:p>
        </p:txBody>
      </p:sp>
      <p:grpSp>
        <p:nvGrpSpPr>
          <p:cNvPr id="110" name="Группа 48"/>
          <p:cNvGrpSpPr/>
          <p:nvPr/>
        </p:nvGrpSpPr>
        <p:grpSpPr>
          <a:xfrm>
            <a:off x="3786182" y="5143512"/>
            <a:ext cx="1785918" cy="785818"/>
            <a:chOff x="6860664" y="4869054"/>
            <a:chExt cx="2660301" cy="726884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11" name="Прямоугольник с двумя скругленными противолежащими углами 110"/>
            <p:cNvSpPr/>
            <p:nvPr/>
          </p:nvSpPr>
          <p:spPr>
            <a:xfrm>
              <a:off x="6860664" y="4869054"/>
              <a:ext cx="2660301" cy="723765"/>
            </a:xfrm>
            <a:prstGeom prst="round2DiagRect">
              <a:avLst/>
            </a:prstGeom>
            <a:grpFill/>
            <a:ln>
              <a:solidFill>
                <a:schemeClr val="bg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605562" y="5000646"/>
              <a:ext cx="1383334" cy="59529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Ca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3" name="Группа 48"/>
          <p:cNvGrpSpPr/>
          <p:nvPr/>
        </p:nvGrpSpPr>
        <p:grpSpPr>
          <a:xfrm>
            <a:off x="5572132" y="5143512"/>
            <a:ext cx="1785918" cy="785818"/>
            <a:chOff x="6860664" y="4869054"/>
            <a:chExt cx="2660301" cy="726884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14" name="Прямоугольник с двумя скругленными противолежащими углами 113"/>
            <p:cNvSpPr/>
            <p:nvPr/>
          </p:nvSpPr>
          <p:spPr>
            <a:xfrm>
              <a:off x="6860664" y="4869054"/>
              <a:ext cx="2660301" cy="723765"/>
            </a:xfrm>
            <a:prstGeom prst="round2DiagRect">
              <a:avLst/>
            </a:prstGeom>
            <a:grpFill/>
            <a:ln>
              <a:solidFill>
                <a:schemeClr val="bg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605562" y="5000646"/>
              <a:ext cx="1383334" cy="59529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Cr</a:t>
              </a:r>
              <a:endParaRPr lang="ru-RU" sz="3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32" y="1357298"/>
          <a:ext cx="9144032" cy="550070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1524005"/>
                <a:gridCol w="7620027"/>
              </a:tblGrid>
              <a:tr h="13751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</a:tr>
              <a:tr h="13751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751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51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11150" y="1357313"/>
            <a:ext cx="1214438" cy="107156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/>
                </a:solidFill>
              </a:rPr>
              <a:t>Li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00232" y="1428736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ru-RU" sz="2600" b="1" dirty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2000240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ru-RU" sz="2600" b="1" dirty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7686" y="1428736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ru-RU" sz="2600" b="1" dirty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15140" y="1428736"/>
            <a:ext cx="1857388" cy="428628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1430">
                  <a:solidFill>
                    <a:srgbClr val="008E40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57686" y="2000240"/>
            <a:ext cx="1857388" cy="428628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1430">
                  <a:solidFill>
                    <a:srgbClr val="008E40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15140" y="2000240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ru-RU" sz="2600" b="1" dirty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00232" y="2786058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ru-RU" sz="2600" b="1" dirty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00232" y="3357562"/>
            <a:ext cx="1857388" cy="428628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1430">
                  <a:solidFill>
                    <a:srgbClr val="008E40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57686" y="2786058"/>
            <a:ext cx="1857388" cy="428628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1430">
                  <a:solidFill>
                    <a:srgbClr val="008E40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57686" y="3357562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ru-RU" sz="2600" b="1" dirty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15140" y="2786058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ru-RU" sz="2600" b="1" dirty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15140" y="3357562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ru-RU" sz="2600" b="1" dirty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00232" y="4143380"/>
            <a:ext cx="1857388" cy="428628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1430">
                  <a:solidFill>
                    <a:srgbClr val="008E40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00232" y="4714884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ru-RU" sz="2600" b="1" dirty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57686" y="4143380"/>
            <a:ext cx="1857388" cy="428628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1430">
                  <a:solidFill>
                    <a:srgbClr val="008E40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57686" y="4714884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ru-RU" sz="2600" b="1" dirty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715140" y="4143380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ru-RU" sz="2600" b="1" dirty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5140" y="4714884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ru-RU" sz="2600" b="1" dirty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0232" y="5500702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1430">
                  <a:solidFill>
                    <a:srgbClr val="008E40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ошибка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357686" y="5500702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ru-RU" sz="2600" b="1" dirty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715140" y="5500702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ru-RU" sz="2600" b="1" dirty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000232" y="6072206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ru-RU" sz="2600" b="1" dirty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357686" y="6072206"/>
            <a:ext cx="1857388" cy="4286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ru-RU" sz="2600" b="1" dirty="0">
                <a:ln>
                  <a:solidFill>
                    <a:srgbClr val="008E40"/>
                  </a:solidFill>
                </a:ln>
                <a:solidFill>
                  <a:srgbClr val="FF0066"/>
                </a:solidFill>
              </a:rPr>
              <a:t>ошибка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715140" y="6072206"/>
            <a:ext cx="1857388" cy="428628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n w="11430">
                  <a:solidFill>
                    <a:srgbClr val="008E40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000250" y="1989138"/>
            <a:ext cx="1857375" cy="428625"/>
          </a:xfrm>
          <a:prstGeom prst="roundRect">
            <a:avLst/>
          </a:prstGeom>
          <a:solidFill>
            <a:srgbClr val="E1E1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600" b="1" dirty="0" err="1">
                <a:solidFill>
                  <a:srgbClr val="C00000"/>
                </a:solidFill>
              </a:rPr>
              <a:t>NaCl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(</a:t>
            </a:r>
            <a:r>
              <a:rPr lang="ru-RU" sz="2000" b="1" dirty="0" err="1">
                <a:solidFill>
                  <a:srgbClr val="C00000"/>
                </a:solidFill>
              </a:rPr>
              <a:t>р-р</a:t>
            </a:r>
            <a:r>
              <a:rPr lang="ru-RU" sz="2000" b="1" dirty="0">
                <a:solidFill>
                  <a:srgbClr val="C00000"/>
                </a:solidFill>
              </a:rPr>
              <a:t>)</a:t>
            </a:r>
            <a:endParaRPr lang="ru-RU" sz="2000" b="1" baseline="-25000" dirty="0">
              <a:solidFill>
                <a:srgbClr val="C000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357688" y="1428750"/>
            <a:ext cx="1857375" cy="428625"/>
          </a:xfrm>
          <a:prstGeom prst="roundRect">
            <a:avLst/>
          </a:prstGeom>
          <a:solidFill>
            <a:srgbClr val="E1E1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600" b="1" dirty="0">
                <a:solidFill>
                  <a:srgbClr val="C00000"/>
                </a:solidFill>
              </a:rPr>
              <a:t>K</a:t>
            </a:r>
            <a:r>
              <a:rPr lang="en-US" sz="2600" b="1" baseline="-25000" dirty="0">
                <a:solidFill>
                  <a:srgbClr val="C00000"/>
                </a:solidFill>
              </a:rPr>
              <a:t>2</a:t>
            </a:r>
            <a:r>
              <a:rPr lang="en-US" sz="2600" b="1" dirty="0">
                <a:solidFill>
                  <a:srgbClr val="C00000"/>
                </a:solidFill>
              </a:rPr>
              <a:t>O</a:t>
            </a:r>
            <a:endParaRPr lang="ru-RU" sz="2600" b="1" baseline="-25000" dirty="0">
              <a:solidFill>
                <a:srgbClr val="C0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715125" y="1428750"/>
            <a:ext cx="1857375" cy="428625"/>
          </a:xfrm>
          <a:prstGeom prst="roundRect">
            <a:avLst/>
          </a:prstGeom>
          <a:solidFill>
            <a:srgbClr val="E1E1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600" b="1" dirty="0">
                <a:solidFill>
                  <a:srgbClr val="C00000"/>
                </a:solidFill>
              </a:rPr>
              <a:t>H</a:t>
            </a:r>
            <a:r>
              <a:rPr lang="en-US" sz="2600" b="1" baseline="-25000" dirty="0">
                <a:solidFill>
                  <a:srgbClr val="C00000"/>
                </a:solidFill>
              </a:rPr>
              <a:t>2</a:t>
            </a:r>
            <a:r>
              <a:rPr lang="en-US" sz="2600" b="1" dirty="0">
                <a:solidFill>
                  <a:srgbClr val="C00000"/>
                </a:solidFill>
              </a:rPr>
              <a:t>O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000250" y="1428750"/>
            <a:ext cx="1857375" cy="428625"/>
          </a:xfrm>
          <a:prstGeom prst="roundRect">
            <a:avLst/>
          </a:prstGeom>
          <a:solidFill>
            <a:srgbClr val="E1E1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600" b="1" dirty="0">
                <a:solidFill>
                  <a:srgbClr val="C00000"/>
                </a:solidFill>
              </a:rPr>
              <a:t>K</a:t>
            </a:r>
            <a:r>
              <a:rPr lang="en-US" sz="2600" b="1" baseline="-25000" dirty="0">
                <a:solidFill>
                  <a:srgbClr val="C00000"/>
                </a:solidFill>
              </a:rPr>
              <a:t>2</a:t>
            </a:r>
            <a:r>
              <a:rPr lang="en-US" sz="2600" b="1" dirty="0">
                <a:solidFill>
                  <a:srgbClr val="C00000"/>
                </a:solidFill>
              </a:rPr>
              <a:t>SO</a:t>
            </a:r>
            <a:r>
              <a:rPr lang="en-US" sz="2600" b="1" baseline="-25000" dirty="0">
                <a:solidFill>
                  <a:srgbClr val="C00000"/>
                </a:solidFill>
              </a:rPr>
              <a:t>4</a:t>
            </a:r>
            <a:r>
              <a:rPr lang="ru-RU" sz="2000" b="1" dirty="0">
                <a:solidFill>
                  <a:srgbClr val="C00000"/>
                </a:solidFill>
              </a:rPr>
              <a:t>(</a:t>
            </a:r>
            <a:r>
              <a:rPr lang="ru-RU" sz="2000" b="1" dirty="0" err="1">
                <a:solidFill>
                  <a:srgbClr val="C00000"/>
                </a:solidFill>
              </a:rPr>
              <a:t>р-р</a:t>
            </a:r>
            <a:r>
              <a:rPr lang="ru-RU" sz="2000" b="1" dirty="0">
                <a:solidFill>
                  <a:srgbClr val="C00000"/>
                </a:solidFill>
              </a:rPr>
              <a:t>)</a:t>
            </a:r>
            <a:r>
              <a:rPr lang="ru-RU" sz="2600" b="1" baseline="-250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357688" y="2000250"/>
            <a:ext cx="1857375" cy="428625"/>
          </a:xfrm>
          <a:prstGeom prst="roundRect">
            <a:avLst/>
          </a:prstGeom>
          <a:solidFill>
            <a:srgbClr val="E1E1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600" b="1" dirty="0">
                <a:solidFill>
                  <a:srgbClr val="C00000"/>
                </a:solidFill>
              </a:rPr>
              <a:t>O</a:t>
            </a:r>
            <a:r>
              <a:rPr lang="en-US" sz="2600" b="1" baseline="-25000" dirty="0">
                <a:solidFill>
                  <a:srgbClr val="C00000"/>
                </a:solidFill>
              </a:rPr>
              <a:t>2</a:t>
            </a:r>
            <a:endParaRPr lang="ru-RU" sz="2600" b="1" baseline="-25000" dirty="0">
              <a:solidFill>
                <a:srgbClr val="C0000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715125" y="2000250"/>
            <a:ext cx="1857375" cy="428625"/>
          </a:xfrm>
          <a:prstGeom prst="roundRect">
            <a:avLst/>
          </a:prstGeom>
          <a:solidFill>
            <a:srgbClr val="E1E1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600" b="1" dirty="0">
                <a:solidFill>
                  <a:srgbClr val="C00000"/>
                </a:solidFill>
              </a:rPr>
              <a:t>SO</a:t>
            </a:r>
            <a:r>
              <a:rPr lang="en-US" sz="2600" b="1" baseline="-25000" dirty="0">
                <a:solidFill>
                  <a:srgbClr val="C00000"/>
                </a:solidFill>
              </a:rPr>
              <a:t>2</a:t>
            </a:r>
            <a:endParaRPr lang="ru-RU" sz="2600" b="1" baseline="-25000" dirty="0">
              <a:solidFill>
                <a:srgbClr val="C0000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000250" y="2786063"/>
            <a:ext cx="1857375" cy="428625"/>
          </a:xfrm>
          <a:prstGeom prst="roundRect">
            <a:avLst/>
          </a:prstGeom>
          <a:solidFill>
            <a:srgbClr val="E1E1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600" b="1" dirty="0">
                <a:solidFill>
                  <a:srgbClr val="C00000"/>
                </a:solidFill>
              </a:rPr>
              <a:t>Na</a:t>
            </a:r>
            <a:r>
              <a:rPr lang="en-US" sz="2600" b="1" baseline="-25000" dirty="0">
                <a:solidFill>
                  <a:srgbClr val="C00000"/>
                </a:solidFill>
              </a:rPr>
              <a:t>2</a:t>
            </a:r>
            <a:r>
              <a:rPr lang="en-US" sz="2600" b="1" dirty="0">
                <a:solidFill>
                  <a:srgbClr val="C00000"/>
                </a:solidFill>
              </a:rPr>
              <a:t>SO</a:t>
            </a:r>
            <a:r>
              <a:rPr lang="en-US" sz="2600" b="1" baseline="-25000" dirty="0">
                <a:solidFill>
                  <a:srgbClr val="C00000"/>
                </a:solidFill>
              </a:rPr>
              <a:t>4</a:t>
            </a:r>
            <a:endParaRPr lang="ru-RU" sz="2600" b="1" baseline="-25000" dirty="0">
              <a:solidFill>
                <a:srgbClr val="C0000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357688" y="2786063"/>
            <a:ext cx="1857375" cy="428625"/>
          </a:xfrm>
          <a:prstGeom prst="roundRect">
            <a:avLst/>
          </a:prstGeom>
          <a:solidFill>
            <a:srgbClr val="E1E1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600" b="1" dirty="0">
                <a:solidFill>
                  <a:srgbClr val="C00000"/>
                </a:solidFill>
              </a:rPr>
              <a:t>FeSO</a:t>
            </a:r>
            <a:r>
              <a:rPr lang="en-US" sz="2600" b="1" baseline="-25000" dirty="0">
                <a:solidFill>
                  <a:srgbClr val="C00000"/>
                </a:solidFill>
              </a:rPr>
              <a:t>4</a:t>
            </a:r>
            <a:r>
              <a:rPr lang="ru-RU" sz="2000" b="1" dirty="0">
                <a:solidFill>
                  <a:srgbClr val="C00000"/>
                </a:solidFill>
              </a:rPr>
              <a:t>(</a:t>
            </a:r>
            <a:r>
              <a:rPr lang="ru-RU" sz="2000" b="1" dirty="0" err="1">
                <a:solidFill>
                  <a:srgbClr val="C00000"/>
                </a:solidFill>
              </a:rPr>
              <a:t>р-р</a:t>
            </a:r>
            <a:r>
              <a:rPr lang="ru-RU" sz="2000" b="1" dirty="0">
                <a:solidFill>
                  <a:srgbClr val="C00000"/>
                </a:solidFill>
              </a:rPr>
              <a:t>)</a:t>
            </a:r>
            <a:endParaRPr lang="ru-RU" sz="2000" b="1" baseline="-25000" dirty="0">
              <a:solidFill>
                <a:srgbClr val="C0000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715125" y="2786063"/>
            <a:ext cx="1857375" cy="428625"/>
          </a:xfrm>
          <a:prstGeom prst="roundRect">
            <a:avLst/>
          </a:prstGeom>
          <a:solidFill>
            <a:srgbClr val="E1E1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600" b="1" dirty="0">
                <a:solidFill>
                  <a:srgbClr val="C00000"/>
                </a:solidFill>
              </a:rPr>
              <a:t>SO</a:t>
            </a:r>
            <a:r>
              <a:rPr lang="en-US" sz="2600" b="1" baseline="-25000" dirty="0">
                <a:solidFill>
                  <a:srgbClr val="C00000"/>
                </a:solidFill>
              </a:rPr>
              <a:t>3</a:t>
            </a:r>
            <a:endParaRPr lang="ru-RU" sz="2600" b="1" baseline="-25000" dirty="0">
              <a:solidFill>
                <a:srgbClr val="C0000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000250" y="3357563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H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2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SO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4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(</a:t>
            </a:r>
            <a:r>
              <a:rPr lang="ru-RU" sz="2000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р-р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)</a:t>
            </a:r>
            <a:endParaRPr lang="ru-RU" sz="2400" b="1" baseline="-25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357688" y="3357563"/>
            <a:ext cx="1857375" cy="428625"/>
          </a:xfrm>
          <a:prstGeom prst="roundRect">
            <a:avLst/>
          </a:prstGeom>
          <a:solidFill>
            <a:srgbClr val="E1E1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600" b="1" dirty="0">
                <a:solidFill>
                  <a:srgbClr val="C00000"/>
                </a:solidFill>
              </a:rPr>
              <a:t>Ca</a:t>
            </a:r>
            <a:endParaRPr lang="ru-RU" sz="2600" b="1" dirty="0">
              <a:solidFill>
                <a:srgbClr val="C0000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715125" y="3357563"/>
            <a:ext cx="1857375" cy="428625"/>
          </a:xfrm>
          <a:prstGeom prst="roundRect">
            <a:avLst/>
          </a:prstGeom>
          <a:solidFill>
            <a:srgbClr val="E1E1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600" b="1" dirty="0" err="1">
                <a:solidFill>
                  <a:srgbClr val="C00000"/>
                </a:solidFill>
              </a:rPr>
              <a:t>NaOH</a:t>
            </a:r>
            <a:r>
              <a:rPr lang="ru-RU" sz="2600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(</a:t>
            </a:r>
            <a:r>
              <a:rPr lang="ru-RU" sz="2000" b="1" dirty="0" err="1">
                <a:solidFill>
                  <a:srgbClr val="C00000"/>
                </a:solidFill>
              </a:rPr>
              <a:t>р-р</a:t>
            </a:r>
            <a:r>
              <a:rPr lang="ru-RU" sz="2000" b="1" dirty="0">
                <a:solidFill>
                  <a:srgbClr val="C00000"/>
                </a:solidFill>
              </a:rPr>
              <a:t>)</a:t>
            </a:r>
            <a:endParaRPr lang="ru-RU" sz="2000" b="1" baseline="-25000" dirty="0">
              <a:solidFill>
                <a:srgbClr val="C0000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000250" y="4143375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FeCl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2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(</a:t>
            </a:r>
            <a:r>
              <a:rPr lang="ru-RU" sz="2400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р-р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)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357688" y="4143375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HCl</a:t>
            </a:r>
            <a:endParaRPr lang="ru-RU" sz="2400" b="1" baseline="-25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715125" y="4143375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Al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2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(SO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4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)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3</a:t>
            </a:r>
            <a:r>
              <a:rPr lang="ru-RU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000250" y="4714875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Al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2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S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3</a:t>
            </a:r>
            <a:endParaRPr lang="ru-RU" sz="2400" b="1" baseline="-25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357688" y="4714875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H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2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O</a:t>
            </a:r>
            <a:endParaRPr lang="ru-RU" sz="2400" b="1" baseline="-25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715125" y="4714875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SO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2</a:t>
            </a:r>
            <a:endParaRPr lang="ru-RU" sz="2400" b="1" baseline="-25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000250" y="5500688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H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2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O</a:t>
            </a:r>
            <a:endParaRPr lang="ru-RU" sz="2400" b="1" baseline="-25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357688" y="5500688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HCl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715125" y="5500688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CaO</a:t>
            </a:r>
            <a:endParaRPr lang="ru-RU" sz="2400" b="1" baseline="-25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000250" y="6072188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O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2</a:t>
            </a:r>
            <a:endParaRPr lang="ru-RU" sz="2400" b="1" baseline="-25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357688" y="6072188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P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2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O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5</a:t>
            </a:r>
            <a:endParaRPr lang="ru-RU" sz="2400" b="1" baseline="-25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715125" y="6072188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AgNO</a:t>
            </a:r>
            <a:r>
              <a:rPr lang="ru-RU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3</a:t>
            </a: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(</a:t>
            </a:r>
            <a:r>
              <a:rPr lang="ru-RU" sz="2000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р-р</a:t>
            </a:r>
            <a:r>
              <a:rPr lang="ru-RU" sz="20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)</a:t>
            </a:r>
            <a:endParaRPr lang="ru-RU" sz="2400" b="1" baseline="-25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27025" y="2714625"/>
            <a:ext cx="1214438" cy="107156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/>
                </a:solidFill>
              </a:rPr>
              <a:t>Mg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01625" y="4071938"/>
            <a:ext cx="1214438" cy="107156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/>
                </a:solidFill>
              </a:rPr>
              <a:t>Zn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11150" y="5429250"/>
            <a:ext cx="1214438" cy="107156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/>
                </a:solidFill>
              </a:rPr>
              <a:t>Cu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87" name="Блок-схема: процесс 86">
            <a:hlinkClick r:id="rId3" action="ppaction://hlinksldjump" tooltip="план "/>
          </p:cNvPr>
          <p:cNvSpPr/>
          <p:nvPr/>
        </p:nvSpPr>
        <p:spPr bwMode="auto">
          <a:xfrm>
            <a:off x="8286744" y="464323"/>
            <a:ext cx="428628" cy="3571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88" name="Равнобедренный треугольник 87">
            <a:hlinkClick r:id="" action="ppaction://hlinkshowjump?jump=previousslide" tooltip="назад"/>
          </p:cNvPr>
          <p:cNvSpPr/>
          <p:nvPr/>
        </p:nvSpPr>
        <p:spPr bwMode="auto">
          <a:xfrm rot="16200000">
            <a:off x="7858117" y="428604"/>
            <a:ext cx="428628" cy="428627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89" name="Равнобедренный треугольник 88">
            <a:hlinkClick r:id="" action="ppaction://hlinkshowjump?jump=nextslide" tooltip="вперед"/>
          </p:cNvPr>
          <p:cNvSpPr/>
          <p:nvPr/>
        </p:nvSpPr>
        <p:spPr bwMode="auto">
          <a:xfrm rot="5400000">
            <a:off x="8751091" y="428604"/>
            <a:ext cx="357190" cy="428628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0" y="214290"/>
            <a:ext cx="83582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chemeClr val="bg1"/>
                </a:solidFill>
                <a:latin typeface="+mj-lt"/>
              </a:rPr>
              <a:t>С какими веществами реагируют  данные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chemeClr val="bg1"/>
                </a:solidFill>
                <a:latin typeface="+mj-lt"/>
              </a:rPr>
              <a:t>металлы при нормальных условиях?</a:t>
            </a:r>
            <a:endParaRPr lang="ru-RU" sz="2400" b="1" dirty="0">
              <a:ln w="1905"/>
              <a:solidFill>
                <a:schemeClr val="bg1"/>
              </a:solidFill>
              <a:latin typeface="+mj-lt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000232" y="1989137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NaCl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(</a:t>
            </a:r>
            <a:r>
              <a:rPr lang="ru-RU" sz="2400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р-р</a:t>
            </a: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)</a:t>
            </a:r>
            <a:endParaRPr lang="ru-RU" sz="2400" b="1" baseline="-25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4357686" y="1428749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K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2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O</a:t>
            </a:r>
            <a:endParaRPr lang="ru-RU" sz="2400" b="1" baseline="-25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6715140" y="1428749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H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2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O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2000232" y="1428749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K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2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SO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4</a:t>
            </a: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(</a:t>
            </a:r>
            <a:r>
              <a:rPr lang="ru-RU" sz="2400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р-р</a:t>
            </a: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)</a:t>
            </a:r>
            <a:r>
              <a:rPr lang="ru-RU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357686" y="2000249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O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2</a:t>
            </a:r>
            <a:endParaRPr lang="ru-RU" sz="2400" b="1" baseline="-25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6715140" y="2000249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SO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2</a:t>
            </a:r>
            <a:endParaRPr lang="ru-RU" sz="2400" b="1" baseline="-25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2000232" y="2786062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Na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2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SO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4</a:t>
            </a:r>
            <a:endParaRPr lang="ru-RU" sz="2400" b="1" baseline="-25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357686" y="2786062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FeSO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4</a:t>
            </a: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(</a:t>
            </a:r>
            <a:r>
              <a:rPr lang="ru-RU" sz="2400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р-р</a:t>
            </a: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)</a:t>
            </a:r>
            <a:endParaRPr lang="ru-RU" sz="2400" b="1" baseline="-25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6715140" y="2786062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SO</a:t>
            </a:r>
            <a:r>
              <a:rPr lang="en-US" sz="2400" b="1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3</a:t>
            </a:r>
            <a:endParaRPr lang="ru-RU" sz="2400" b="1" baseline="-25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357686" y="3357562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Ca</a:t>
            </a:r>
            <a:endParaRPr lang="ru-RU" sz="2400" b="1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6715140" y="3357562"/>
            <a:ext cx="1857375" cy="428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B3B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714375" algn="l"/>
              </a:tabLst>
              <a:defRPr/>
            </a:pP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NaOH</a:t>
            </a: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(</a:t>
            </a:r>
            <a:r>
              <a:rPr lang="ru-RU" sz="2400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р-р</a:t>
            </a: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)</a:t>
            </a:r>
            <a:endParaRPr lang="ru-RU" sz="2400" b="1" baseline="-25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r>
              <a:rPr lang="ru-RU" smtClean="0"/>
              <a:t>Стр. 120 задание №11 </a:t>
            </a:r>
          </a:p>
          <a:p>
            <a:pPr>
              <a:buFont typeface="Wingdings" pitchFamily="2" charset="2"/>
              <a:buNone/>
            </a:pPr>
            <a:r>
              <a:rPr lang="ru-RU" smtClean="0"/>
              <a:t>(дополнить таблицу уравнениями химических реакций)</a:t>
            </a:r>
          </a:p>
        </p:txBody>
      </p:sp>
      <p:sp>
        <p:nvSpPr>
          <p:cNvPr id="17413" name="Дата 6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B2FDF3E-0D5D-4B2A-B622-FB8F2AE684CD}" type="datetime1">
              <a:rPr lang="ru-RU"/>
              <a:pPr/>
              <a:t>04.10.2010</a:t>
            </a:fld>
            <a:endParaRPr lang="en-US"/>
          </a:p>
        </p:txBody>
      </p:sp>
      <p:sp>
        <p:nvSpPr>
          <p:cNvPr id="17412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Бортникова Г.В.</a:t>
            </a:r>
            <a:endParaRPr lang="en-US"/>
          </a:p>
        </p:txBody>
      </p:sp>
      <p:sp>
        <p:nvSpPr>
          <p:cNvPr id="17414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AC0575-01F4-4673-843B-F5E3EB7C776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2" name="Блок-схема: процесс 11">
            <a:hlinkClick r:id="rId2" action="ppaction://hlinksldjump" tooltip="план "/>
          </p:cNvPr>
          <p:cNvSpPr/>
          <p:nvPr/>
        </p:nvSpPr>
        <p:spPr bwMode="auto">
          <a:xfrm>
            <a:off x="7572396" y="6286520"/>
            <a:ext cx="428628" cy="3571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4" name="Равнобедренный треугольник 13">
            <a:hlinkClick r:id="" action="ppaction://hlinkshowjump?jump=previousslide" tooltip="назад"/>
          </p:cNvPr>
          <p:cNvSpPr/>
          <p:nvPr/>
        </p:nvSpPr>
        <p:spPr bwMode="auto">
          <a:xfrm rot="16200000">
            <a:off x="7143769" y="6250801"/>
            <a:ext cx="428628" cy="428627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hlinkshowjump?jump=endshow" highlightClick="1"/>
          </p:cNvPr>
          <p:cNvSpPr/>
          <p:nvPr/>
        </p:nvSpPr>
        <p:spPr bwMode="auto">
          <a:xfrm>
            <a:off x="8572528" y="214290"/>
            <a:ext cx="500066" cy="42862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714750"/>
            <a:ext cx="1114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0" name="Дата 20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EC0C27C-9757-4FE6-BC52-C51B664917E6}" type="datetime1">
              <a:rPr lang="ru-RU"/>
              <a:pPr/>
              <a:t>04.10.2010</a:t>
            </a:fld>
            <a:endParaRPr lang="en-US"/>
          </a:p>
        </p:txBody>
      </p:sp>
      <p:sp>
        <p:nvSpPr>
          <p:cNvPr id="3089" name="Нижний колонтитул 1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Бортникова Г.В.</a:t>
            </a:r>
            <a:endParaRPr lang="en-US"/>
          </a:p>
        </p:txBody>
      </p:sp>
      <p:sp>
        <p:nvSpPr>
          <p:cNvPr id="3091" name="Номер слайда 2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6DA659-23C7-4220-A626-E18314D5F93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pPr eaLnBrk="1" hangingPunct="1"/>
            <a:r>
              <a:rPr lang="ru-RU" sz="4000" b="1" smtClean="0"/>
              <a:t>Металлы</a:t>
            </a:r>
            <a:r>
              <a:rPr lang="ru-RU" sz="4000" smtClean="0"/>
              <a:t> </a:t>
            </a:r>
            <a:endParaRPr lang="en-US" sz="4000" smtClean="0"/>
          </a:p>
        </p:txBody>
      </p:sp>
      <p:pic>
        <p:nvPicPr>
          <p:cNvPr id="3076" name="Picture 7" descr="D:\Галина\1\урок ХИМИЧЕСКИЕ СВОЙСТВА МЕТАЛЛОВ\ртуть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63" y="4286250"/>
            <a:ext cx="19065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4286250"/>
            <a:ext cx="20002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71750" y="1857375"/>
            <a:ext cx="16192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2786063"/>
            <a:ext cx="1714500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3" y="1500188"/>
            <a:ext cx="1643062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>
            <a:lum/>
          </a:blip>
          <a:srcRect/>
          <a:stretch>
            <a:fillRect/>
          </a:stretch>
        </p:blipFill>
        <p:spPr bwMode="auto">
          <a:xfrm>
            <a:off x="2571736" y="1785926"/>
            <a:ext cx="1643076" cy="128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3" y="1500188"/>
            <a:ext cx="1643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00563" y="2786063"/>
            <a:ext cx="17145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43688" y="1571625"/>
            <a:ext cx="12477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72250" y="1785938"/>
            <a:ext cx="14287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357563" y="45720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14688" y="4572000"/>
            <a:ext cx="1643062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214438" y="3571875"/>
            <a:ext cx="11430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Блок-схема: процесс 22">
            <a:hlinkClick r:id="rId17" action="ppaction://hlinksldjump" tooltip="план"/>
          </p:cNvPr>
          <p:cNvSpPr/>
          <p:nvPr/>
        </p:nvSpPr>
        <p:spPr bwMode="auto">
          <a:xfrm>
            <a:off x="7572396" y="6286520"/>
            <a:ext cx="428628" cy="3571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4" name="Равнобедренный треугольник 23">
            <a:hlinkClick r:id="" action="ppaction://hlinkshowjump?jump=nextslide" tooltip="вперед"/>
          </p:cNvPr>
          <p:cNvSpPr/>
          <p:nvPr/>
        </p:nvSpPr>
        <p:spPr bwMode="auto">
          <a:xfrm rot="5400000">
            <a:off x="8036743" y="6250801"/>
            <a:ext cx="357190" cy="428628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5" name="Равнобедренный треугольник 24">
            <a:hlinkClick r:id="" action="ppaction://hlinkshowjump?jump=previousslide" tooltip="назад"/>
          </p:cNvPr>
          <p:cNvSpPr/>
          <p:nvPr/>
        </p:nvSpPr>
        <p:spPr bwMode="auto">
          <a:xfrm rot="16200000">
            <a:off x="7143769" y="6250801"/>
            <a:ext cx="428628" cy="428627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hlinkshowjump?jump=endshow" highlightClick="1"/>
          </p:cNvPr>
          <p:cNvSpPr/>
          <p:nvPr/>
        </p:nvSpPr>
        <p:spPr bwMode="auto">
          <a:xfrm>
            <a:off x="8572528" y="214290"/>
            <a:ext cx="500066" cy="42862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D:\Галина\1\урок ХИМИЧЕСКИЕ СВОЙСТВА МЕТАЛЛОВ\ртут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00750" y="1928813"/>
            <a:ext cx="23336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214313" y="571500"/>
            <a:ext cx="785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200" b="1">
                <a:solidFill>
                  <a:schemeClr val="bg1"/>
                </a:solidFill>
              </a:rPr>
              <a:t>Физические свойства металлов</a:t>
            </a:r>
          </a:p>
        </p:txBody>
      </p:sp>
      <p:pic>
        <p:nvPicPr>
          <p:cNvPr id="14341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928813"/>
            <a:ext cx="22002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4357688"/>
            <a:ext cx="1857375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4143375"/>
            <a:ext cx="1857375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63" y="2071688"/>
            <a:ext cx="23479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75" y="4071938"/>
            <a:ext cx="1785938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Дата 1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8D5BF7B-10BA-4670-A0F6-83A47E464EB5}" type="datetime1">
              <a:rPr lang="ru-RU"/>
              <a:pPr/>
              <a:t>04.10.2010</a:t>
            </a:fld>
            <a:endParaRPr lang="en-US"/>
          </a:p>
        </p:txBody>
      </p:sp>
      <p:sp>
        <p:nvSpPr>
          <p:cNvPr id="4105" name="Нижний колонтитул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Бортникова Г.В.</a:t>
            </a:r>
            <a:endParaRPr lang="en-US"/>
          </a:p>
        </p:txBody>
      </p:sp>
      <p:sp>
        <p:nvSpPr>
          <p:cNvPr id="4107" name="Номер слайда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649A11-6EE7-4634-9165-B476301766B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" name="Блок-схема: процесс 17">
            <a:hlinkClick r:id="rId9" action="ppaction://hlinksldjump" tooltip="план "/>
          </p:cNvPr>
          <p:cNvSpPr/>
          <p:nvPr/>
        </p:nvSpPr>
        <p:spPr bwMode="auto">
          <a:xfrm>
            <a:off x="7572396" y="6286520"/>
            <a:ext cx="428628" cy="3571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9" name="Равнобедренный треугольник 18">
            <a:hlinkClick r:id="" action="ppaction://hlinkshowjump?jump=nextslide" tooltip="вперед"/>
          </p:cNvPr>
          <p:cNvSpPr/>
          <p:nvPr/>
        </p:nvSpPr>
        <p:spPr bwMode="auto">
          <a:xfrm rot="5400000">
            <a:off x="8036743" y="6250801"/>
            <a:ext cx="357190" cy="428628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0" name="Равнобедренный треугольник 19">
            <a:hlinkClick r:id="" action="ppaction://hlinkshowjump?jump=previousslide" tooltip="назад"/>
          </p:cNvPr>
          <p:cNvSpPr/>
          <p:nvPr/>
        </p:nvSpPr>
        <p:spPr bwMode="auto">
          <a:xfrm rot="16200000">
            <a:off x="7143769" y="6250801"/>
            <a:ext cx="428628" cy="428627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hlinkshowjump?jump=endshow" highlightClick="1"/>
          </p:cNvPr>
          <p:cNvSpPr/>
          <p:nvPr/>
        </p:nvSpPr>
        <p:spPr bwMode="auto">
          <a:xfrm>
            <a:off x="8572528" y="214290"/>
            <a:ext cx="500066" cy="42862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Химические свойства металлов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569" y="4000504"/>
            <a:ext cx="2722581" cy="2000264"/>
          </a:xfrm>
        </p:spPr>
      </p:pic>
      <p:sp>
        <p:nvSpPr>
          <p:cNvPr id="5128" name="Дата 10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D3410EA0-6EFF-475E-9627-C2D05D8DACF3}" type="datetime1">
              <a:rPr lang="ru-RU"/>
              <a:pPr/>
              <a:t>04.10.2010</a:t>
            </a:fld>
            <a:endParaRPr lang="en-US"/>
          </a:p>
        </p:txBody>
      </p:sp>
      <p:sp>
        <p:nvSpPr>
          <p:cNvPr id="5127" name="Нижний колонтитул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Бортникова Г.В.</a:t>
            </a:r>
            <a:endParaRPr lang="en-US"/>
          </a:p>
        </p:txBody>
      </p:sp>
      <p:sp>
        <p:nvSpPr>
          <p:cNvPr id="5129" name="Номер слайда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2EBF6D-E141-4778-A61F-15141619B6F9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3816350"/>
            <a:ext cx="3071813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1500188"/>
            <a:ext cx="2428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1500188"/>
            <a:ext cx="17859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Блок-схема: процесс 15">
            <a:hlinkClick r:id="rId6" action="ppaction://hlinksldjump" tooltip="план "/>
          </p:cNvPr>
          <p:cNvSpPr/>
          <p:nvPr/>
        </p:nvSpPr>
        <p:spPr bwMode="auto">
          <a:xfrm>
            <a:off x="7572396" y="6286520"/>
            <a:ext cx="428628" cy="3571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7" name="Равнобедренный треугольник 16">
            <a:hlinkClick r:id="" action="ppaction://hlinkshowjump?jump=nextslide" tooltip="вперед"/>
          </p:cNvPr>
          <p:cNvSpPr/>
          <p:nvPr/>
        </p:nvSpPr>
        <p:spPr bwMode="auto">
          <a:xfrm rot="5400000">
            <a:off x="8036743" y="6250801"/>
            <a:ext cx="357190" cy="428628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8" name="Равнобедренный треугольник 17">
            <a:hlinkClick r:id="" action="ppaction://hlinkshowjump?jump=previousslide" tooltip="назад"/>
          </p:cNvPr>
          <p:cNvSpPr/>
          <p:nvPr/>
        </p:nvSpPr>
        <p:spPr bwMode="auto">
          <a:xfrm rot="16200000">
            <a:off x="7143769" y="6250801"/>
            <a:ext cx="428628" cy="428627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hlinkshowjump?jump=endshow" highlightClick="1"/>
          </p:cNvPr>
          <p:cNvSpPr/>
          <p:nvPr/>
        </p:nvSpPr>
        <p:spPr bwMode="auto">
          <a:xfrm>
            <a:off x="8572528" y="214290"/>
            <a:ext cx="500066" cy="42862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Химические свойства металлов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28625" y="1357313"/>
            <a:ext cx="8429625" cy="4662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u="sng" smtClean="0"/>
              <a:t>Взаимодействие с неметаллами:</a:t>
            </a:r>
          </a:p>
          <a:p>
            <a:r>
              <a:rPr lang="ru-RU" smtClean="0">
                <a:hlinkClick r:id="rId2" action="ppaction://hlinksldjump"/>
              </a:rPr>
              <a:t>с кислородом</a:t>
            </a:r>
            <a:endParaRPr lang="ru-RU" smtClean="0"/>
          </a:p>
          <a:p>
            <a:r>
              <a:rPr lang="ru-RU" smtClean="0">
                <a:hlinkClick r:id="rId3" action="ppaction://hlinksldjump"/>
              </a:rPr>
              <a:t>с серой</a:t>
            </a:r>
            <a:endParaRPr lang="ru-RU" smtClean="0"/>
          </a:p>
          <a:p>
            <a:r>
              <a:rPr lang="ru-RU" smtClean="0">
                <a:hlinkClick r:id="rId4" action="ppaction://hlinksldjump"/>
              </a:rPr>
              <a:t>с галогенами</a:t>
            </a:r>
            <a:endParaRPr lang="ru-RU" smtClean="0"/>
          </a:p>
          <a:p>
            <a:pPr>
              <a:buFont typeface="Wingdings" pitchFamily="2" charset="2"/>
              <a:buNone/>
            </a:pPr>
            <a:r>
              <a:rPr lang="ru-RU" sz="2800" u="sng" smtClean="0"/>
              <a:t>Взаимодействие со сложными  веществами</a:t>
            </a:r>
            <a:r>
              <a:rPr lang="ru-RU" u="sng" smtClean="0"/>
              <a:t>:</a:t>
            </a:r>
          </a:p>
          <a:p>
            <a:r>
              <a:rPr lang="ru-RU" u="sng" smtClean="0">
                <a:hlinkClick r:id="rId5" action="ppaction://hlinksldjump"/>
              </a:rPr>
              <a:t>с водой</a:t>
            </a:r>
            <a:endParaRPr lang="ru-RU" u="sng" smtClean="0"/>
          </a:p>
          <a:p>
            <a:r>
              <a:rPr lang="ru-RU" u="sng" smtClean="0">
                <a:hlinkClick r:id="rId6" action="ppaction://hlinksldjump"/>
              </a:rPr>
              <a:t>с растворами кислот</a:t>
            </a:r>
            <a:endParaRPr lang="ru-RU" u="sng" smtClean="0"/>
          </a:p>
          <a:p>
            <a:r>
              <a:rPr lang="ru-RU" u="sng" smtClean="0">
                <a:hlinkClick r:id="rId7" action="ppaction://hlinksldjump"/>
              </a:rPr>
              <a:t>с растворами солей</a:t>
            </a:r>
            <a:endParaRPr lang="ru-RU" u="sng" smtClean="0"/>
          </a:p>
          <a:p>
            <a:endParaRPr lang="ru-RU" smtClean="0"/>
          </a:p>
        </p:txBody>
      </p:sp>
      <p:sp>
        <p:nvSpPr>
          <p:cNvPr id="6149" name="Дата 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B8EA8FFC-C337-4EFF-8EE8-78A354E1F1CE}" type="datetime1">
              <a:rPr lang="ru-RU"/>
              <a:pPr/>
              <a:t>04.10.2010</a:t>
            </a:fld>
            <a:endParaRPr lang="en-US"/>
          </a:p>
        </p:txBody>
      </p:sp>
      <p:sp>
        <p:nvSpPr>
          <p:cNvPr id="6148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Бортникова Г.В.</a:t>
            </a:r>
            <a:endParaRPr lang="en-US"/>
          </a:p>
        </p:txBody>
      </p:sp>
      <p:sp>
        <p:nvSpPr>
          <p:cNvPr id="6150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9400A8-0C3B-43E2-892B-381CD6C3386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" name="Блок-схема: процесс 12">
            <a:hlinkClick r:id="rId8" action="ppaction://hlinksldjump" tooltip="план "/>
          </p:cNvPr>
          <p:cNvSpPr/>
          <p:nvPr/>
        </p:nvSpPr>
        <p:spPr bwMode="auto">
          <a:xfrm>
            <a:off x="7572396" y="6286520"/>
            <a:ext cx="428628" cy="3571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4" name="Равнобедренный треугольник 13">
            <a:hlinkClick r:id="" action="ppaction://hlinkshowjump?jump=nextslide" tooltip="вперед"/>
          </p:cNvPr>
          <p:cNvSpPr/>
          <p:nvPr/>
        </p:nvSpPr>
        <p:spPr bwMode="auto">
          <a:xfrm rot="5400000">
            <a:off x="8036743" y="6250801"/>
            <a:ext cx="357190" cy="428628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5" name="Равнобедренный треугольник 14">
            <a:hlinkClick r:id="" action="ppaction://hlinkshowjump?jump=previousslide" tooltip="назад"/>
          </p:cNvPr>
          <p:cNvSpPr/>
          <p:nvPr/>
        </p:nvSpPr>
        <p:spPr bwMode="auto">
          <a:xfrm rot="16200000">
            <a:off x="7143769" y="6250801"/>
            <a:ext cx="428628" cy="428627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hlinkshowjump?jump=endshow" highlightClick="1"/>
          </p:cNvPr>
          <p:cNvSpPr/>
          <p:nvPr/>
        </p:nvSpPr>
        <p:spPr bwMode="auto">
          <a:xfrm>
            <a:off x="8572528" y="214290"/>
            <a:ext cx="500066" cy="42862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Взаимодействие с кислородом</a:t>
            </a:r>
          </a:p>
        </p:txBody>
      </p:sp>
      <p:sp>
        <p:nvSpPr>
          <p:cNvPr id="7173" name="Дата 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07592AD7-704B-4DC7-9DD1-574E94BA24B4}" type="datetime1">
              <a:rPr lang="ru-RU"/>
              <a:pPr/>
              <a:t>04.10.2010</a:t>
            </a:fld>
            <a:endParaRPr lang="en-US"/>
          </a:p>
        </p:txBody>
      </p:sp>
      <p:sp>
        <p:nvSpPr>
          <p:cNvPr id="7172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Бортникова Г.В.</a:t>
            </a:r>
            <a:endParaRPr lang="en-US"/>
          </a:p>
        </p:txBody>
      </p:sp>
      <p:sp>
        <p:nvSpPr>
          <p:cNvPr id="7174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668202-95D7-4B1C-8B87-08CF3982DD6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1" name="Блок-схема: процесс 20">
            <a:hlinkClick r:id="rId3" action="ppaction://hlinksldjump" tooltip="план "/>
          </p:cNvPr>
          <p:cNvSpPr/>
          <p:nvPr/>
        </p:nvSpPr>
        <p:spPr bwMode="auto">
          <a:xfrm>
            <a:off x="7572396" y="6286520"/>
            <a:ext cx="428628" cy="3571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2" name="Равнобедренный треугольник 21">
            <a:hlinkClick r:id="" action="ppaction://hlinkshowjump?jump=nextslide" tooltip="вперед"/>
          </p:cNvPr>
          <p:cNvSpPr/>
          <p:nvPr/>
        </p:nvSpPr>
        <p:spPr bwMode="auto">
          <a:xfrm rot="5400000">
            <a:off x="8036743" y="6250801"/>
            <a:ext cx="357190" cy="428628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3" name="Равнобедренный треугольник 22">
            <a:hlinkClick r:id="" action="ppaction://hlinkshowjump?jump=previousslide" tooltip="назад"/>
          </p:cNvPr>
          <p:cNvSpPr/>
          <p:nvPr/>
        </p:nvSpPr>
        <p:spPr bwMode="auto">
          <a:xfrm rot="16200000">
            <a:off x="7143769" y="6250801"/>
            <a:ext cx="428628" cy="428627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hlinkshowjump?jump=endshow" highlightClick="1"/>
          </p:cNvPr>
          <p:cNvSpPr/>
          <p:nvPr/>
        </p:nvSpPr>
        <p:spPr bwMode="auto">
          <a:xfrm>
            <a:off x="8572528" y="214290"/>
            <a:ext cx="500066" cy="42862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pic>
        <p:nvPicPr>
          <p:cNvPr id="13" name="железо с кислородо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7290" y="1357298"/>
            <a:ext cx="6072206" cy="4857765"/>
          </a:xfrm>
          <a:prstGeom prst="rect">
            <a:avLst/>
          </a:prstGeom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Взаимодействие с кислородом</a:t>
            </a:r>
          </a:p>
        </p:txBody>
      </p:sp>
      <p:sp>
        <p:nvSpPr>
          <p:cNvPr id="8212" name="Дата 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436E1433-BF35-406C-99FC-644C5DC987E5}" type="datetime1">
              <a:rPr lang="ru-RU"/>
              <a:pPr/>
              <a:t>04.10.2010</a:t>
            </a:fld>
            <a:endParaRPr lang="en-US"/>
          </a:p>
        </p:txBody>
      </p:sp>
      <p:sp>
        <p:nvSpPr>
          <p:cNvPr id="8211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Бортникова Г.В.</a:t>
            </a:r>
            <a:endParaRPr lang="en-US"/>
          </a:p>
        </p:txBody>
      </p:sp>
      <p:sp>
        <p:nvSpPr>
          <p:cNvPr id="8213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87A835-51F8-4E03-980B-F5F753695755}" type="slidenum">
              <a:rPr lang="en-US" smtClean="0"/>
              <a:pPr/>
              <a:t>7</a:t>
            </a:fld>
            <a:endParaRPr lang="en-US" smtClean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28625" y="1643063"/>
          <a:ext cx="8250232" cy="3153381"/>
        </p:xfrm>
        <a:graphic>
          <a:graphicData uri="http://schemas.openxmlformats.org/drawingml/2006/table">
            <a:tbl>
              <a:tblPr/>
              <a:tblGrid>
                <a:gridCol w="2428862"/>
                <a:gridCol w="4286281"/>
                <a:gridCol w="1535089"/>
              </a:tblGrid>
              <a:tr h="14287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4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Mg Al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Zn Cr Fe Ni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Pb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Cu Hg Ag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4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 обычных условиях</a:t>
                      </a:r>
                      <a:endParaRPr kumimoji="0" lang="ru-RU" sz="2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 +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оксид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Медленно или  при нагревании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оксид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 + 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≠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Блок-схема: процесс 12">
            <a:hlinkClick r:id="rId2" action="ppaction://hlinksldjump" tooltip="план "/>
          </p:cNvPr>
          <p:cNvSpPr/>
          <p:nvPr/>
        </p:nvSpPr>
        <p:spPr bwMode="auto">
          <a:xfrm>
            <a:off x="7572396" y="6286520"/>
            <a:ext cx="428628" cy="3571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4" name="Равнобедренный треугольник 13">
            <a:hlinkClick r:id="" action="ppaction://hlinkshowjump?jump=nextslide" tooltip="вперед"/>
          </p:cNvPr>
          <p:cNvSpPr/>
          <p:nvPr/>
        </p:nvSpPr>
        <p:spPr bwMode="auto">
          <a:xfrm rot="5400000">
            <a:off x="8036743" y="6250801"/>
            <a:ext cx="357190" cy="428628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5" name="Равнобедренный треугольник 14">
            <a:hlinkClick r:id="" action="ppaction://hlinkshowjump?jump=previousslide" tooltip="назад"/>
          </p:cNvPr>
          <p:cNvSpPr/>
          <p:nvPr/>
        </p:nvSpPr>
        <p:spPr bwMode="auto">
          <a:xfrm rot="16200000">
            <a:off x="7143769" y="6250801"/>
            <a:ext cx="428628" cy="428627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hlinkshowjump?jump=endshow" highlightClick="1"/>
          </p:cNvPr>
          <p:cNvSpPr/>
          <p:nvPr/>
        </p:nvSpPr>
        <p:spPr bwMode="auto">
          <a:xfrm>
            <a:off x="8572528" y="214290"/>
            <a:ext cx="500066" cy="42862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Взаимодействие с серой</a:t>
            </a:r>
          </a:p>
        </p:txBody>
      </p:sp>
      <p:sp>
        <p:nvSpPr>
          <p:cNvPr id="9221" name="Дата 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6B9A372-648A-443B-B10A-5546C6519B3C}" type="datetime1">
              <a:rPr lang="ru-RU"/>
              <a:pPr/>
              <a:t>04.10.2010</a:t>
            </a:fld>
            <a:endParaRPr lang="en-US"/>
          </a:p>
        </p:txBody>
      </p:sp>
      <p:sp>
        <p:nvSpPr>
          <p:cNvPr id="9220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Бортникова Г.В.</a:t>
            </a:r>
            <a:endParaRPr lang="en-US"/>
          </a:p>
        </p:txBody>
      </p:sp>
      <p:sp>
        <p:nvSpPr>
          <p:cNvPr id="9222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AC6538-F308-4E84-9D70-EC16A61C9C9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" name="Блок-схема: процесс 12">
            <a:hlinkClick r:id="rId2" action="ppaction://hlinksldjump" tooltip="план "/>
          </p:cNvPr>
          <p:cNvSpPr/>
          <p:nvPr/>
        </p:nvSpPr>
        <p:spPr bwMode="auto">
          <a:xfrm>
            <a:off x="7572396" y="6286520"/>
            <a:ext cx="428628" cy="3571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4" name="Равнобедренный треугольник 13">
            <a:hlinkClick r:id="" action="ppaction://hlinkshowjump?jump=nextslide" tooltip="вперед"/>
          </p:cNvPr>
          <p:cNvSpPr/>
          <p:nvPr/>
        </p:nvSpPr>
        <p:spPr bwMode="auto">
          <a:xfrm rot="5400000">
            <a:off x="8036743" y="6250801"/>
            <a:ext cx="357190" cy="428628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5" name="Равнобедренный треугольник 14">
            <a:hlinkClick r:id="" action="ppaction://hlinkshowjump?jump=previousslide" tooltip="назад"/>
          </p:cNvPr>
          <p:cNvSpPr/>
          <p:nvPr/>
        </p:nvSpPr>
        <p:spPr bwMode="auto">
          <a:xfrm rot="16200000">
            <a:off x="7143769" y="6250801"/>
            <a:ext cx="428628" cy="428627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hlinkshowjump?jump=endshow" highlightClick="1"/>
          </p:cNvPr>
          <p:cNvSpPr/>
          <p:nvPr/>
        </p:nvSpPr>
        <p:spPr bwMode="auto">
          <a:xfrm>
            <a:off x="8572528" y="214290"/>
            <a:ext cx="500066" cy="42862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pic>
        <p:nvPicPr>
          <p:cNvPr id="23" name="Содержимое 22" descr="Рисунок2.png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85852" y="1383985"/>
            <a:ext cx="6500857" cy="4799289"/>
          </a:xfrm>
        </p:spPr>
      </p:pic>
    </p:spTree>
  </p:cSld>
  <p:clrMapOvr>
    <a:masterClrMapping/>
  </p:clrMapOvr>
  <p:transition advClick="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Взаимодействие с серой</a:t>
            </a:r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1643063"/>
            <a:ext cx="2625725" cy="1928812"/>
          </a:xfrm>
        </p:spPr>
      </p:pic>
      <p:sp>
        <p:nvSpPr>
          <p:cNvPr id="10246" name="Дата 8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85E5D11-65F3-4D24-BF7E-ADAB0C867520}" type="datetime1">
              <a:rPr lang="ru-RU"/>
              <a:pPr/>
              <a:t>04.10.2010</a:t>
            </a:fld>
            <a:endParaRPr lang="en-US"/>
          </a:p>
        </p:txBody>
      </p:sp>
      <p:sp>
        <p:nvSpPr>
          <p:cNvPr id="10245" name="Нижний колонтитул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Бортникова Г.В.</a:t>
            </a:r>
            <a:endParaRPr lang="en-US"/>
          </a:p>
        </p:txBody>
      </p:sp>
      <p:sp>
        <p:nvSpPr>
          <p:cNvPr id="10247" name="Номер слайда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38A404-ACD4-4E7E-9B5F-9DB0569FF56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71500" y="1500188"/>
            <a:ext cx="4757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800" b="1"/>
              <a:t>Металл + сера = сульфид</a:t>
            </a:r>
          </a:p>
        </p:txBody>
      </p:sp>
      <p:sp>
        <p:nvSpPr>
          <p:cNvPr id="14" name="Блок-схема: процесс 13">
            <a:hlinkClick r:id="rId3" action="ppaction://hlinksldjump" tooltip="план "/>
          </p:cNvPr>
          <p:cNvSpPr/>
          <p:nvPr/>
        </p:nvSpPr>
        <p:spPr bwMode="auto">
          <a:xfrm>
            <a:off x="7572396" y="6286520"/>
            <a:ext cx="428628" cy="357190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5" name="Равнобедренный треугольник 14">
            <a:hlinkClick r:id="" action="ppaction://hlinkshowjump?jump=nextslide" tooltip="вперед"/>
          </p:cNvPr>
          <p:cNvSpPr/>
          <p:nvPr/>
        </p:nvSpPr>
        <p:spPr bwMode="auto">
          <a:xfrm rot="5400000">
            <a:off x="8036743" y="6250801"/>
            <a:ext cx="357190" cy="428628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6" name="Равнобедренный треугольник 15">
            <a:hlinkClick r:id="" action="ppaction://hlinkshowjump?jump=previousslide" tooltip="назад"/>
          </p:cNvPr>
          <p:cNvSpPr/>
          <p:nvPr/>
        </p:nvSpPr>
        <p:spPr bwMode="auto">
          <a:xfrm rot="16200000">
            <a:off x="7143769" y="6250801"/>
            <a:ext cx="428628" cy="428627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hlinkshowjump?jump=endshow" highlightClick="1"/>
          </p:cNvPr>
          <p:cNvSpPr/>
          <p:nvPr/>
        </p:nvSpPr>
        <p:spPr bwMode="auto">
          <a:xfrm>
            <a:off x="8572528" y="214290"/>
            <a:ext cx="500066" cy="428628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557</Words>
  <Application>Microsoft PowerPoint</Application>
  <PresentationFormat>Экран (4:3)</PresentationFormat>
  <Paragraphs>315</Paragraphs>
  <Slides>18</Slides>
  <Notes>3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Скругленный</vt:lpstr>
      <vt:lpstr>Урок </vt:lpstr>
      <vt:lpstr>Металлы </vt:lpstr>
      <vt:lpstr>Слайд 3</vt:lpstr>
      <vt:lpstr>Химические свойства металлов</vt:lpstr>
      <vt:lpstr>Химические свойства металлов</vt:lpstr>
      <vt:lpstr>Взаимодействие с кислородом</vt:lpstr>
      <vt:lpstr>Взаимодействие с кислородом</vt:lpstr>
      <vt:lpstr>Взаимодействие с серой</vt:lpstr>
      <vt:lpstr>Взаимодействие с серой</vt:lpstr>
      <vt:lpstr>Взаимодействие с хлором</vt:lpstr>
      <vt:lpstr>Взаимодействие с хлором</vt:lpstr>
      <vt:lpstr>Взаимодействие с водой</vt:lpstr>
      <vt:lpstr>Взаимодействие  растворами кислот</vt:lpstr>
      <vt:lpstr>Слайд 14</vt:lpstr>
      <vt:lpstr>Какие  реакции практически осуществимы?</vt:lpstr>
      <vt:lpstr>Слайд 16</vt:lpstr>
      <vt:lpstr>Слайд 17</vt:lpstr>
      <vt:lpstr>Домашнее задание</vt:lpstr>
    </vt:vector>
  </TitlesOfParts>
  <Company>SkyNet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НАЦИОНАЛЬНЫЙ ПРОЕКТ «Образование»</dc:title>
  <dc:creator>Smyvin</dc:creator>
  <cp:lastModifiedBy>Бортникова Г.В.</cp:lastModifiedBy>
  <cp:revision>311</cp:revision>
  <dcterms:created xsi:type="dcterms:W3CDTF">2008-01-07T12:15:59Z</dcterms:created>
  <dcterms:modified xsi:type="dcterms:W3CDTF">2010-10-04T07:22:14Z</dcterms:modified>
</cp:coreProperties>
</file>