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2" r:id="rId26"/>
    <p:sldId id="280" r:id="rId27"/>
    <p:sldId id="293" r:id="rId28"/>
    <p:sldId id="291" r:id="rId29"/>
    <p:sldId id="281" r:id="rId30"/>
    <p:sldId id="294" r:id="rId31"/>
    <p:sldId id="282" r:id="rId32"/>
    <p:sldId id="283" r:id="rId33"/>
    <p:sldId id="284" r:id="rId34"/>
    <p:sldId id="285" r:id="rId35"/>
    <p:sldId id="286" r:id="rId36"/>
    <p:sldId id="290" r:id="rId37"/>
    <p:sldId id="287" r:id="rId38"/>
    <p:sldId id="288" r:id="rId39"/>
    <p:sldId id="289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hkolazhizni.ru/img/content/i63/63337.gi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img_url=http://ruskline.ru/images/2010/17342.jpg&amp;iorient=&amp;ih=&amp;icolor=&amp;site=&amp;text=%D1%8F.%D0%B8.%D1%80%D0%BE%D1%81%D1%82%D0%BE%D0%B2%D1%86%D0%B5%D0%B2&amp;iw=&amp;wp=&amp;pos=2&amp;recent=&amp;type=&amp;isize=&amp;rpt=simage&amp;itype=&amp;noj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images.yandex.ru/yandsearch?img_url=http://www.peoples.ru/state/statesmen/nikolaj_milutin/milutin-11152008222759KmS_s.jpg&amp;iorient=&amp;ih=&amp;icolor=&amp;site=&amp;text=%D0%BD%D0%B8%D0%BA%D0%BE%D0%BB%D0%B0%D0%B9%20%D0%B0%D0%BB%D0%B5%D0%BA%D1%81%D0%B5%D0%B5%D0%B2%D0%B8%D1%87%20%D0%BC%D0%B8%D0%BB%D1%8E%D1%82%D0%B8%D0%BD&amp;iw=&amp;wp=&amp;pos=5&amp;recent=&amp;type=&amp;isize=&amp;rpt=simage&amp;itype=&amp;nojs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dooi.com.ua/wp-content/uploads/2011/02/clip_image0191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images.yandex.ru/yandsearch?img_url=http://www.cirota.ru/forum/images/16/16015.gif&amp;iorient=&amp;ih=&amp;icolor=&amp;p=4&amp;site=&amp;text=%D0%BA%D1%80%D0%B5%D1%81%D1%82%D1%8C%D1%8F%D0%BD%D0%B5%20%D0%BF%D0%BE%D1%81%D0%BB%D0%B5%20%D0%BE%D1%82%D0%BC%D0%B5%D0%BD%D1%8B%20%D0%BA%D1%80%D0%B5%D0%BF%D0%BE%D1%81%D1%82%D0%BD%D0%BE%D0%B3%D0%BE%20%D0%BF%D1%80%D0%B0%D0%B2%D0%B0&amp;iw=&amp;wp=&amp;pos=131&amp;recent=&amp;type=&amp;isize=&amp;rpt=simage&amp;itype=&amp;nojs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img_url=http://img11.nnm.ru/4/3/e/6/5/a98e52aa9d82e43165eaf34e640.jpg&amp;iorient=&amp;ih=&amp;icolor=&amp;site=&amp;text=%D0%BA%D1%80%D0%B5%D1%81%D1%82%D1%8C%D1%8F%D0%BD%D1%81%D0%BA%D0%B0%D1%8F%20%D1%80%D0%B5%D1%84%D0%BE%D1%80%D0%BC%D0%B0%201861&amp;iw=&amp;wp=&amp;pos=0&amp;recent=&amp;type=&amp;isize=&amp;rpt=simage&amp;itype=&amp;noj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images.yandex.ru/yandsearch?img_url=http://newzz.in.ua/uploads/posts/2012-02/thumbs/1329728462_19966.jpg&amp;iorient=&amp;ih=&amp;icolor=&amp;site=&amp;text=%D0%BA%D1%80%D0%B5%D1%81%D1%82%D1%8C%D1%8F%D0%BD%D1%81%D0%BA%D0%B0%D1%8F%20%D1%80%D0%B5%D1%84%D0%BE%D1%80%D0%BC%D0%B0%201861&amp;iw=&amp;wp=&amp;pos=10&amp;recent=&amp;type=&amp;isize=&amp;rpt=simage&amp;itype=&amp;nojs=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ru/yandsearch?img_url=http://cs421527.userapi.com/v421527823/1895/krNYBdyKemM.jpg&amp;iorient=&amp;ih=&amp;icolor=&amp;site=&amp;text=%D0%BA%D1%80%D0%B5%D1%81%D1%82%D1%8C%D1%8F%D0%BD%D1%81%D0%BA%D0%B0%D1%8F%20%D1%80%D0%B5%D1%84%D0%BE%D1%80%D0%BC%D0%B0%201861&amp;iw=&amp;wp=&amp;pos=21&amp;recent=&amp;type=&amp;isize=&amp;rpt=simage&amp;itype=&amp;noj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images.yandex.ru/yandsearch?img_url=http://content.podarki.ru/goods-images/a498ef36-7323-414a-b26e-5808c7c40e3e.jpg&amp;iorient=&amp;ih=&amp;icolor=&amp;site=&amp;text=%D0%BA%D1%80%D0%B5%D1%81%D1%82%D1%8C%D1%8F%D0%BD%D1%81%D0%BA%D0%B0%D1%8F%20%D1%80%D0%B5%D1%84%D0%BE%D1%80%D0%BC%D0%B0%201861&amp;iw=&amp;wp=&amp;pos=5&amp;recent=&amp;type=&amp;isize=&amp;rpt=simage&amp;itype=&amp;nojs=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ru/yandsearch?img_url=http://www.memorial.krsk.ru/Work/konkurs/8/Kmita/08.jpg&amp;iorient=&amp;ih=&amp;icolor=&amp;site=&amp;text=%D1%87%D0%B5%D1%80%D0%B5%D1%81%D0%BF%D0%BE%D0%BB%D0%BE%D1%81%D0%B8%D1%86%D0%B0&amp;iw=&amp;wp=&amp;pos=0&amp;recent=&amp;type=&amp;isize=&amp;rpt=simage&amp;itype=&amp;noj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images.yandex.ru/yandsearch?img_url=http://kraeved.dyub.org/wp-content/uploads/2008/09/krest_volnenia_1861.jpg&amp;iorient=&amp;ih=&amp;icolor=&amp;site=&amp;text=%D0%BA%D1%80%D0%B5%D1%81%D1%82%D1%8C%D1%8F%D0%BD%D1%81%D0%BA%D0%B0%D1%8F%20%D1%80%D0%B5%D1%84%D0%BE%D1%80%D0%BC%D0%B0%201861&amp;iw=&amp;wp=&amp;pos=1&amp;recent=&amp;type=&amp;isize=&amp;rpt=simage&amp;itype=&amp;nojs=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yandex.ru/yandsearch?img_url=http://img11.nnm.ru/d/0/4/e/2/b26c446a629e4457adfcf9de754.jpg&amp;iorient=&amp;ih=&amp;icolor=&amp;site=&amp;text=%D0%BA%D1%80%D0%B5%D1%81%D1%82%D1%8C%D1%8F%D0%BD%D0%B5%20%D0%BF%D0%BE%D1%81%D0%BB%D0%B5%20%D0%BE%D1%82%D0%BC%D0%B5%D0%BD%D1%8B%20%D0%BA%D1%80%D0%B5%D0%BF%D0%BE%D1%81%D1%82%D0%BD%D0%BE%D0%B3%D0%BE%20%D0%BF%D1%80%D0%B0%D0%B2%D0%B0&amp;iw=&amp;wp=&amp;pos=5&amp;recent=&amp;type=&amp;isize=&amp;rpt=simage&amp;itype=&amp;noj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images.yandex.ru/yandsearch?img_url=http://www.ancient-image.ru/images/modules/catalog/medium/7_-_piter.jpg&amp;iorient=&amp;ih=&amp;icolor=&amp;site=&amp;text=%D0%BA%D1%80%D0%B5%D1%81%D1%82%D1%8C%D1%8F%D0%BD%D0%B5%20%D0%BF%D0%BE%D1%81%D0%BB%D0%B5%20%D0%BE%D1%82%D0%BC%D0%B5%D0%BD%D1%8B%20%D0%BA%D1%80%D0%B5%D0%BF%D0%BE%D1%81%D1%82%D0%BD%D0%BE%D0%B3%D0%BE%20%D0%BF%D1%80%D0%B0%D0%B2%D0%B0&amp;iw=&amp;wp=&amp;pos=0&amp;recent=&amp;type=&amp;isize=&amp;rpt=simage&amp;itype=&amp;nojs=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yandex.ru/yandsearch?img_url=http://rubsev.ru/wp-content/uploads/2013/02/image71.jpg&amp;iorient=&amp;ih=&amp;icolor=&amp;p=1&amp;site=&amp;text=%D0%BA%D1%80%D0%B5%D1%81%D1%82%D1%8C%D1%8F%D0%BD%D0%B5%20%D0%BF%D0%BE%D1%81%D0%BB%D0%B5%20%D0%BE%D1%82%D0%BC%D0%B5%D0%BD%D1%8B%20%D0%BA%D1%80%D0%B5%D0%BF%D0%BE%D1%81%D1%82%D0%BD%D0%BE%D0%B3%D0%BE%20%D0%BF%D1%80%D0%B0%D0%B2%D0%B0&amp;iw=&amp;wp=&amp;pos=54&amp;recent=&amp;type=&amp;isize=&amp;rpt=simage&amp;itype=&amp;nojs=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yandex.ru/yandsearch?img_url=http://s007.radikal.ru/i301/1103/d5/a60f0a84099a.jpg&amp;iorient=&amp;ih=&amp;icolor=&amp;p=1&amp;site=&amp;text=%D0%BA%D1%80%D0%B5%D1%81%D1%82%D1%8C%D1%8F%D0%BD%D0%B5%20%D0%BF%D0%BE%D1%81%D0%BB%D0%B5%20%D0%BE%D1%82%D0%BC%D0%B5%D0%BD%D1%8B%20%D0%BA%D1%80%D0%B5%D0%BF%D0%BE%D1%81%D1%82%D0%BD%D0%BE%D0%B3%D0%BE%20%D0%BF%D1%80%D0%B0%D0%B2%D0%B0&amp;iw=&amp;wp=&amp;pos=55&amp;recent=&amp;type=&amp;isize=&amp;rpt=simage&amp;itype=&amp;noj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images.yandex.ru/yandsearch?img_url=http://rubsev.ru/wp-content/uploads/2013/02/image71.jpg&amp;iorient=&amp;ih=&amp;icolor=&amp;p=1&amp;site=&amp;text=%D0%BA%D1%80%D0%B5%D1%81%D1%82%D1%8C%D1%8F%D0%BD%D0%B5%20%D0%BF%D0%BE%D1%81%D0%BB%D0%B5%20%D0%BE%D1%82%D0%BC%D0%B5%D0%BD%D1%8B%20%D0%BA%D1%80%D0%B5%D0%BF%D0%BE%D1%81%D1%82%D0%BD%D0%BE%D0%B3%D0%BE%20%D0%BF%D1%80%D0%B0%D0%B2%D0%B0&amp;iw=&amp;wp=&amp;pos=54&amp;recent=&amp;type=&amp;isize=&amp;rpt=simage&amp;itype=&amp;nojs=1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b/bd/Tsar_Alexander_II_-4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yandex.ru/yandsearch?img_url=http://www.artrussia.ru/pic_m/m102_400.jpg&amp;iorient=&amp;ih=&amp;icolor=&amp;site=&amp;text=%D0%B7%D0%B5%D0%BC%D1%81%D1%82%D0%B2%D0%B0&amp;iw=&amp;wp=&amp;pos=0&amp;recent=&amp;type=&amp;isize=&amp;rpt=simage&amp;itype=&amp;noj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forexaw.com/TERMs/State/Eurasia/Russia/img117025_2-8_Zemskoe_sobranie_v_provintsii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ages.yandex.ru/yandsearch?img_url=http://www.heraldicum.ru/ukraine/towns/images/kerch6.gif&amp;iorient=&amp;ih=&amp;icolor=&amp;site=&amp;text=%D0%B3%D0%BE%D1%80%D0%BE%D0%B4%D1%81%D0%BA%D0%BE%D0%B9%20%D0%B3%D0%BE%D0%BB%D0%BE%D0%B2%D0%B0%20%D0%B2%2019%20%D0%B2%D0%B5%D0%BA%D0%B5&amp;iw=&amp;wp=&amp;pos=0&amp;recent=&amp;type=&amp;isize=&amp;rpt=simage&amp;itype=&amp;nojs=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yandex.ru/yandsearch?img_url=http://enoth.narod.ru/enc/2/13.files/image052.jpg&amp;iorient=&amp;ih=&amp;icolor=&amp;site=&amp;text=%D1%81%D1%83%D0%B4%20%D0%BF%D1%80%D0%B8%D1%81%D1%8F%D0%B6%D0%BD%D1%8B%D1%85%20%D0%B7%D0%B0%D1%81%D0%B5%D0%B4%D0%B0%D1%82%D0%B5%D0%BB%D0%B5%D0%B9%201864&amp;iw=&amp;wp=&amp;pos=0&amp;recent=&amp;type=&amp;isize=&amp;rpt=simage&amp;itype=&amp;nojs=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yandex.ru/yandsearch?img_url=http://enoth.narod.ru/enc/2/13.files/image052.jpg&amp;iorient=&amp;ih=&amp;icolor=&amp;site=&amp;text=%D1%81%D1%83%D0%B4%20%D0%BF%D1%80%D0%B8%D1%81%D1%8F%D0%B6%D0%BD%D1%8B%D1%85%20%D0%B7%D0%B0%D1%81%D0%B5%D0%B4%D0%B0%D1%82%D0%B5%D0%BB%D0%B5%D0%B9%201864&amp;iw=&amp;wp=&amp;pos=0&amp;recent=&amp;type=&amp;isize=&amp;rpt=simage&amp;itype=&amp;nojs=1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mages.yandex.ru/yandsearch?img_url=http://www.nkj.ru/upload/iblock/77213b8f2e6c97f82100d8352126d6b9.jpg&amp;iorient=&amp;ih=&amp;icolor=&amp;site=&amp;text=%D1%81%D1%83%D0%B4%20%D0%BF%D1%80%D0%B8%D1%81%D1%8F%D0%B6%D0%BD%D1%8B%D1%85%20%D0%B7%D0%B0%D1%81%D0%B5%D0%B4%D0%B0%D1%82%D0%B5%D0%BB%D0%B5%D0%B9%201864&amp;iw=&amp;wp=&amp;pos=12&amp;recent=&amp;type=&amp;isize=&amp;rpt=simage&amp;itype=&amp;nojs=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tunnel.ru/userfiles/ck/images/59/AleksandrII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images.yandex.ru/yandsearch?img_url=http://www.peoples.ru/military/general/milutin/milutin_1_s.jpg&amp;iorient=&amp;ih=&amp;icolor=&amp;site=&amp;text=%D0%B4%D0%BC%D0%B8%D1%82%D1%80%D0%B8%D0%B9%20%D0%B0%D0%BB%D0%B5%D0%BA%D1%81%D0%B5%D0%B5%D0%B2%D0%B8%D1%87%20%D0%BC%D0%B8%D0%BB%D1%8E%D1%82%D0%B8%D0%BD&amp;iw=&amp;wp=&amp;pos=0&amp;recent=&amp;type=&amp;isize=&amp;rpt=simage&amp;itype=&amp;nojs=1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images.yandex.ru/yandsearch?img_url=http://veresh.ru/img/turkestan/bitva.jpg&amp;iorient=&amp;ih=&amp;icolor=&amp;site=&amp;text=%D1%80%D1%83%D1%81%D1%81%D0%BA%D0%B8%D0%B9%20%D1%81%D0%BE%D0%BB%D0%B4%D0%B0%D1%82%201870%20%D0%B3&amp;iw=&amp;wp=&amp;pos=3&amp;recent=&amp;type=&amp;isize=&amp;rpt=simage&amp;itype=&amp;nojs=1" TargetMode="Externa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6.jpeg"/><Relationship Id="rId2" Type="http://schemas.openxmlformats.org/officeDocument/2006/relationships/hyperlink" Target="http://images.yandex.ru/yandsearch?img_url=http%3A%2F%2Fwww.stoletie.ru%2Fupload%2Fiblock%2F78c%2F13-01-2009_15_sovremennik.jpg&amp;iorient=&amp;ih=&amp;icolor=&amp;site=&amp;text=%D0%B6%D1%83%D1%80%D0%BD%D0%B0%D0%BB%20%D1%81%D0%BE%D0%B2%D1%80%D0%B5%D0%BC%D0%B5%D0%BD%D0%BD%D0%B8%D0%BA%20%D1%87%D0%B5%D1%80%D0%BD%D1%8B%D1%88%D0%B5%D0%B2%D1%81%D0%BA%D0%BE%D0%B3%D0%BE%20%D0%B8%20%D0%B4%D0%BE%D0%B1%D1%80%D0%BE%D0%BB%D1%8E%D0%B1%D0%BE%D0%B2%D0%B0&amp;iw=&amp;wp=&amp;pos=0&amp;recent=&amp;type=&amp;isize=&amp;rpt=simage&amp;itype=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img_url=http%3A%2F%2Fs11981.vh.co.ru%2Fupload%2Fiblock%2F2a7%2Fmos_vedomosti.jpg&amp;iorient=&amp;ih=&amp;icolor=&amp;site=&amp;text=%D0%BC%D0%BE%D1%81%D0%BA%D0%BE%D0%B2%D1%81%D0%BA%D0%B8%D0%B5%20%D0%B2%D0%B5%D0%B4%D0%BE%D0%BC%D0%BE%D1%81%D1%82%D0%B8%20%D0%B3%D0%B0%D0%B7%D0%B5%D1%82%D0%B0&amp;iw=&amp;wp=&amp;pos=0&amp;recent=&amp;type=&amp;isize=&amp;rpt=simage&amp;itype=&amp;nojs=1" TargetMode="External"/><Relationship Id="rId5" Type="http://schemas.openxmlformats.org/officeDocument/2006/relationships/image" Target="../media/image55.jpeg"/><Relationship Id="rId4" Type="http://schemas.openxmlformats.org/officeDocument/2006/relationships/hyperlink" Target="http://images.yandex.ru/yandsearch?img_url=http%3A%2F%2Fupload.wikimedia.org%2Fwikipedia%2Fcommons%2Fe%2Feb%2FThe_Russian_Messenger_of_Mikhail_Katkov.jpg&amp;iorient=&amp;ih=&amp;icolor=&amp;site=&amp;text=%D1%80%D1%83%D1%81%D1%81%D0%BA%D0%B8%D0%B9%20%D0%B2%D0%B5%D1%81%D1%82%D0%BD%D0%B8%D0%BA%20%D0%BA%D0%B0%D1%82%D0%BA%D0%BE%D0%B2%D0%B0&amp;iw=&amp;wp=&amp;pos=21&amp;recent=&amp;type=&amp;isize=&amp;rpt=simage&amp;itype=&amp;nojs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commons.wikimedia.org/wiki/File:%D0%9C%D0%B0%D1%80%D0%B8%D1%8F_%D0%90%D0%BB%D0%B5%D0%BA%D1%81%D0%B0%D0%BD%D0%B4%D1%80%D0%BE%D0%B2%D0%BD%D0%B0.jpg?uselang=ru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1.jpeg"/><Relationship Id="rId2" Type="http://schemas.openxmlformats.org/officeDocument/2006/relationships/hyperlink" Target="http://images.yandex.ru/yandsearch?img_url=http%3A%2F%2Fimg1.liveinternet.ru%2Fimages%2Fattach%2Fc%2F2%2F64%2F89%2F64089339_616.jpg&amp;iorient=&amp;ih=&amp;icolor=&amp;site=&amp;text=%D1%83%D0%B1%D0%B8%D0%B9%D1%81%D1%82%D0%B2%D0%BE%20%D0%B0%D0%BB%D0%B5%D0%BA%D1%81%D0%B0%D0%BD%D0%B4%D1%80%D0%B0%20ii&amp;iw=&amp;wp=&amp;pos=4&amp;recent=&amp;type=&amp;isize=&amp;rpt=simage&amp;itype=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img_url=http%3A%2F%2Fmfront.net%2Fwp-content%2Fuploads%2F2011%2F08%2Fihnat.hryniavicki.jpg&amp;iorient=&amp;ih=&amp;icolor=&amp;site=&amp;text=%D0%B3%D1%80%D0%B8%D0%BD%D0%B5%D0%B2%D0%B8%D1%86%D0%BA%D0%B8%D0%B9&amp;iw=&amp;wp=&amp;pos=13&amp;recent=&amp;type=&amp;isize=&amp;rpt=simage&amp;itype=&amp;nojs=1" TargetMode="External"/><Relationship Id="rId5" Type="http://schemas.openxmlformats.org/officeDocument/2006/relationships/image" Target="../media/image60.jpeg"/><Relationship Id="rId4" Type="http://schemas.openxmlformats.org/officeDocument/2006/relationships/hyperlink" Target="http://images.yandex.ru/yandsearch?img_url=http%3A%2F%2Fplatform.ak.fbcdn.net%2Fwww%2Fapp_full_proxy.php%3Fapp%3D45439413586%26v%3D1%26size%3Dz%26cksum%3D4911a88ca35861102028a4fe93877bcc%26src%3Dhttp%253A%252F%252Fululuysk.com%252Fimages%252Fpreviews%252Flost%252Fphoto_67.jpg&amp;iorient=&amp;ih=&amp;icolor=&amp;site=&amp;text=%D1%83%D0%B1%D0%B8%D0%B9%D1%81%D1%82%D0%B2%D0%BE%20%D0%B0%D0%BB%D0%B5%D0%BA%D1%81%D0%B0%D0%BD%D0%B4%D1%80%D0%B0%20ii&amp;iw=&amp;wp=&amp;pos=12&amp;recent=&amp;type=&amp;isize=&amp;rpt=simage&amp;itype=&amp;nojs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a/ac/Family_Alexandre_2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commons.wikimedia.org/wiki/File:Princess_Catherine_Dolgorukov.jpg?uselang=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commons.wikimedia.org/wiki/File:Chapel_at_Summer_Garten.jpg?uselang=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//commons.wikimedia.org/wiki/File:%D0%9F%D0%B0%D0%BC%D1%8F%D1%82%D0%BD%D0%B8%D0%BA_%D0%90%D0%BB%D0%B5%D0%BA%D1%81%D0%B0%D0%BD%D0%B4%D1%80%D1%83_II.jpg?uselang=ru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//commons.wikimedia.org/wiki/File:St._Petersburg_church.jpg?uselang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commons.wikimedia.org/wiki/File:Konstantin_Makovsky_Alexander_II_na_smertnom_odre_1881.jpg?uselang=ru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ru.wikipedia.org/wiki/%D0%A4%D0%B0%D0%B9%D0%BB:St._Petersburg_church.jpg" TargetMode="Externa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1.liveinternet.ru/images/attach/c/0/52/335/52335031_1210010039_glavnyjjnachalnikvoennouchebnykhzavedenijj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1052736"/>
            <a:ext cx="8784976" cy="964704"/>
          </a:xfr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Николаевич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3356992"/>
            <a:ext cx="7854696" cy="1800200"/>
          </a:xfr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1-й этап – 50-е - начало 60-х гг. подготовка и      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осуществление крестьянской реформы;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2 –й этап – 60-70-е гг. проведение либеральных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реформ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96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340768"/>
            <a:ext cx="605901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Великая княгиня Елена Павловна, жена дяди императора, Михаила Павловича, - образованная, умная, энергичная женщина. Ей Россия обязана созданием общества Красного Креста, отрядов сестер милосердия, работавших в Крыму во время войны 1983-1856 гг. В 1856 г. Она предложила освободить около 15 тысяч своих крепостных в селе Карловке Полтавской губернии. Проект предлагал освободить крестьян с землей за выкуп и превратить их в мелких земельных собственников при сохранении помещичьего крупного землевладения.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6861448" cy="852704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Предпосылки реформы</a:t>
            </a:r>
            <a:endParaRPr lang="ru-RU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shkolazhizni.ru/img/content/i63/63337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2310196" cy="295232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265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60648"/>
            <a:ext cx="5904656" cy="792088"/>
          </a:xfrm>
          <a:solidFill>
            <a:srgbClr val="FFCC66"/>
          </a:solidFill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Подготовка реформ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268760"/>
            <a:ext cx="5626968" cy="5055840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января 1857 г.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ачал работу Секретный комитет для обсуждения мер по устройству быта помещичьих крестьян.16 февраля 1858 г. Секретный комитет  переименовали в Главный комитет по крестьянскому делу, который возглавил Я.И. Ростовцев.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Душой реформ был Николай Алексеевич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Милютин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 февраля 1861 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подписал Манифест «О всемилостивейшем даровании крепостным людям прав состояния свободных сельских обывателей...»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5-tub-ru.yandex.net/i?id=72642605-6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5" y="0"/>
            <a:ext cx="2314241" cy="231424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904" y="2293015"/>
            <a:ext cx="2314241" cy="22113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Ростовцев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Яков (Иаков) Иванович [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28.12.1803—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6(18).2.1860, там же], граф, русский государственный и военный деятель</a:t>
            </a:r>
          </a:p>
        </p:txBody>
      </p:sp>
      <p:pic>
        <p:nvPicPr>
          <p:cNvPr id="4098" name="Picture 2" descr="http://im0-tub-ru.yandex.net/i?id=15004912-2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5" y="4797151"/>
            <a:ext cx="1633573" cy="192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1763688" y="4221088"/>
            <a:ext cx="1440160" cy="15407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557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484784"/>
            <a:ext cx="4618856" cy="483981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деревнях Манифест прочитали только 5 марта, во всех церквях после обеденной службы. Император боялся крестьянских волнений и войска были приведены в боевую готовность. Крестьяне посчитали, что Манифест в дороге подменили! Так долго ожидаемая реформа не принесла облегчения ни барину, ни крестьянину.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92510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Крестьянская реформа 1861 г.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dooi.com.ua/wp-content/uploads/2011/02/clip_image0191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96853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7-tub-ru.yandex.net/i?id=37505741-0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3243720" cy="208823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552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408712" cy="648072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Крестьянская реформа 1861 г.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196752"/>
            <a:ext cx="6480720" cy="519985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Манифест предоставлял крестьянам личную свободу и общегражданские права.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Крестьянин мог владеть движимым м недвижимым имуществом, заключать сделки, выступать как юридическое лицо.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Крестьяне могли без разрешения помещика жениться, поступать на учебу, менять место жительства, переходить в сословие мещан и купцов.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Община сохранялась, собственность на землю у общины, переделы наделов, круговая порука (при выплате налогов и выполнении государственных повинностей)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2-tub-ru.yandex.net/i?id=391279674-5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2065561" cy="181189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5-tub-ru.yandex.net/i?id=577092384-6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2" y="4077072"/>
            <a:ext cx="1905000" cy="14287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901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412776"/>
            <a:ext cx="6131024" cy="4911824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Территория России была разделена на три полосы: черноземную, нечерноземную и степную. В каждой полосе были установлены высший и низший размеры крестьянского полевого надела (высший – больше которого крестьянин не мог требовать у помещика, низший – меньше которого помещик не должен был предлагать крестьянину). В этих пределах заключалась сделка крестьянской общины с помещиком. Окончательно сделка закреплялась уставной грамотой. Споры разрешали мировые посредники (из дворян).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96112" cy="791939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Крестьянская реформа 1861 г.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im8-tub-ru.yandex.net/i?id=641252869-4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2241369" cy="165618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7-tub-ru.yandex.net/i?id=11485272-3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1" y="3789041"/>
            <a:ext cx="2362250" cy="23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584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412776"/>
            <a:ext cx="5688632" cy="4911824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Наделы в черноземной полосе от 1 десятины до 6; в нечерноземной от 1- до 7; в степной 3-10 десятин. Если крестьянский надел до реформы был больше, то излишек «отрезали» - «отрезок», отрезали лучшую землю в пользу помещика. При размежевании помещичьи наделы врезались в общинную землю и община должна была платить либо деньгами, либо полевыми работами (отработки).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63689" y="260350"/>
            <a:ext cx="7005662" cy="936625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Крестьянская реформа 1861 г.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m8-tub-ru.yandex.net/i?id=133959349-2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2686050" cy="14287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0-tub-ru.yandex.net/i?id=490028799-38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2646054" cy="187220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998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124744"/>
            <a:ext cx="6347048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Выкуп.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Реальная стоимость земли – 544 млн руб., крестьяне должны были заплатить 867 млн руб.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20 % община платила помещику, остальное ему перечисляло государство. Крестьянин в течение 49 лет расплачивался с государством, платя ему еще и 6% годовых. К 1906 г., когда крестьяне добились отмены выкупных платежей, было заплачено около 2 млрд руб.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20 % крестьяне должны были выплатить помещику за 9 лет, на это время они –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временнообязанные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Но лишь через 20 лет крестьяне смогли рассчитаться  с помещиками.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933456" cy="708688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Крестьянская реформа 1861 г.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im5-tub-ru.yandex.net/i?id=223397773-5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32" y="1412776"/>
            <a:ext cx="2133600" cy="14287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7-tub-ru.yandex.net/i?id=264796836-5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07" y="3717032"/>
            <a:ext cx="1990725" cy="14287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180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268760"/>
            <a:ext cx="5842992" cy="5055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Крестьянин мог получить землю бесплатно, но лишь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надела.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расплатившись с помещиком и общиной, крестьянин не мог уйти с земли, а расплатившись получал «паспорт» и мог свободно уйти. Во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временнообязанническом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состоянии крестьяне продолжали отрабатывать барщину и платить оброк, но их нельзя было продавать и наказывать телесно.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отмены крепостного права крестьяне стали называться «свободными сельскими обывателями».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791815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Крестьянская реформа 1861 г.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im7-tub-ru.yandex.net/i?id=683229941-4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02" y="2276872"/>
            <a:ext cx="2672937" cy="172819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047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412776"/>
            <a:ext cx="6995120" cy="49118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Стали ли богатыми помещики после отмены крепостного права? Немногие. Остальные к 1861 г. Заложили свои земли в банки (иногда не единожды!), поэтому деньги, поступавшие от государства сразу шли на погашение кредитов. А еще карточные долги. Помещики тоже не все выиграли от этой реформы, что уж говорить 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крестьянах.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Порвалась </a:t>
            </a:r>
            <a:r>
              <a:rPr lang="ru-RU" dirty="0"/>
              <a:t>цепь великая,</a:t>
            </a:r>
            <a:br>
              <a:rPr lang="ru-RU" dirty="0"/>
            </a:br>
            <a:r>
              <a:rPr lang="ru-RU" dirty="0"/>
              <a:t>Порвалась – </a:t>
            </a:r>
            <a:r>
              <a:rPr lang="ru-RU" dirty="0" err="1"/>
              <a:t>расскочилася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Одним концом по барину,</a:t>
            </a:r>
            <a:br>
              <a:rPr lang="ru-RU" dirty="0"/>
            </a:br>
            <a:r>
              <a:rPr lang="ru-RU" dirty="0"/>
              <a:t>Другим – по мужику</a:t>
            </a:r>
            <a:r>
              <a:rPr lang="ru-RU" dirty="0" smtClean="0"/>
              <a:t>!..</a:t>
            </a:r>
          </a:p>
          <a:p>
            <a:pPr marL="0" indent="0">
              <a:buNone/>
            </a:pPr>
            <a:r>
              <a:rPr lang="ru-RU" dirty="0" smtClean="0"/>
              <a:t>Н.А. Некрасов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792386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Крестьянская реформа 1861 г.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im5-tub-ru.yandex.net/i?id=99448393-3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1114425" cy="14287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7-tub-ru.yandex.net/i?id=683229941-4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65104"/>
            <a:ext cx="2784309" cy="18002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360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16832"/>
            <a:ext cx="7992888" cy="4407768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Основные проводники реформы – </a:t>
            </a:r>
          </a:p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Н.А.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Милютин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 П.А. Валуев</a:t>
            </a:r>
          </a:p>
          <a:p>
            <a:pPr marL="0" indent="0"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Земства – органы местного самоуправления. Распорядительные органы земское уездное собрание, земское губернское собрание. Исполнительные: земская уездная управа (3 человека), земская губернская управа (5-7 человек). Выборы происходили по куриям. Самые многоступенчатые выборы в крестьянской курии, прямые выборы в землевладельческой курии. 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1224135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Реформа местного самоуправления 186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</a:t>
            </a:r>
            <a:b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Земская реформа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808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15500"/>
            <a:ext cx="5987008" cy="721212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Александр </a:t>
            </a:r>
            <a:r>
              <a:rPr lang="en-US" i="1" dirty="0" smtClean="0"/>
              <a:t>II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052736"/>
            <a:ext cx="6192688" cy="5616624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Алекса́ндр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Никола́евич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(17 [29] апреля 1818, Москва — 1 [13] марта 1881, Санкт-Петербург) 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император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всероссийский, царь польский и великий князь финляндский (1855—1881) из династии Романовых. Старший сын сначала великокняжеской, а с 1825 года императорской четы Николая Павловича и Александры Фёдоровны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Родился 17 апреля 1818 года в 11 часов утра в Архиерейском доме Чудова монастыря в Кремле, куда вся императорская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фамилия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прибыла в начале апреля для говенья и встречи Пасхи. Поскольку у старших братьев Николая Павловича сыновей не было, младенец уже тогда воспринимался как потенциальный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престолонаследник.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случаю его рождения в Москве был дан салют в 201 пушечный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залп.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ile:Tsar Alexander II -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96" y="1628800"/>
            <a:ext cx="2618254" cy="316835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922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935480"/>
            <a:ext cx="5266928" cy="4389120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Земства занимались вопросами образования (земские школы), медицины (земские врачи и больницы), заботой о промышленности и торговле, дорогами и др.</a:t>
            </a:r>
          </a:p>
          <a:p>
            <a:pPr marL="0" indent="0">
              <a:buNone/>
            </a:pPr>
            <a:r>
              <a:rPr lang="ru-RU" dirty="0" smtClean="0"/>
              <a:t>Земства находились под контролем центральных и местных властей, которые могли приостановить любое решение земств.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17632" cy="1152128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Реформа местного самоуправления 186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</a:t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Земская реформа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8-tub-ru.yandex.net/i?id=224378746-3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2381250" cy="14287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orexaw.com/TERMs/State/Eurasia/Russia/img117025_2-8_Zemskoe_sobranie_v_provintsi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3100189" cy="209393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431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Городская реформа 1870 г.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124744"/>
            <a:ext cx="5770984" cy="5199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Городовое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положение 1870 г.» создавало в городах городские думы. Они занимались благоустройством городов, попечением о торговле, обеспечивали просветительские и медицинские нужды. Все избиратели города делились на три курии (крупные налогоплательщики, средние и мелкие). Выбирали 1 раз в 4 года гласных, а те городскую думу, дума – управу, управа – городского голову. Главенствующая роль в думах у крупной буржуазии.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7-tub-ru.yandex.net/i?id=146296543-2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323458" cy="316835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526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92088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Судебная реформа 1864 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935480"/>
            <a:ext cx="5987008" cy="4389120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Реформа вводила принципиально новые суды. Принципы нового суда: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Всесословность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Независимость от администрации;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гласность;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Несменяемость судей;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Состязательность судебного процесса;</a:t>
            </a:r>
            <a:endParaRPr lang="ru-RU" dirty="0"/>
          </a:p>
        </p:txBody>
      </p:sp>
      <p:pic>
        <p:nvPicPr>
          <p:cNvPr id="3074" name="Picture 2" descr="http://im2-tub-ru.yandex.net/i?id=782706-5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564904"/>
            <a:ext cx="23336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921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260648"/>
            <a:ext cx="8229600" cy="792163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Судебная реформа 1864 г.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347864" y="2686275"/>
            <a:ext cx="2232248" cy="16561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Новые элементы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 rot="1550862">
            <a:off x="262710" y="1774223"/>
            <a:ext cx="3426716" cy="1191757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 присяжных заседателей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rot="19822715">
            <a:off x="139864" y="4463196"/>
            <a:ext cx="3672408" cy="136815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Выборность мировых судей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 rot="9199906" flipV="1">
            <a:off x="5343943" y="1735131"/>
            <a:ext cx="3333763" cy="126576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Адвокатура (присяжные поверенные)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 rot="12736586" flipV="1">
            <a:off x="5050853" y="4389386"/>
            <a:ext cx="4019963" cy="151209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Судебные следователи для осуществления предварительного следствия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200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260648"/>
            <a:ext cx="8229600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Судебная реформа 1864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2955" y="1355058"/>
            <a:ext cx="4176464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Суды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36912"/>
            <a:ext cx="2232248" cy="35283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Мировые-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судьи выбирались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– примирить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Гражданские и мелкие уголовные дела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1860" y="2636912"/>
            <a:ext cx="2232248" cy="35283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Окружные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судья назначался,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крупные уголовные и гражданские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 присяжных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2611361"/>
            <a:ext cx="2520280" cy="352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Судебная палата 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Судья назначался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Разбирал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апелляции из окружных судов, дела крупных чиновников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im2-tub-ru.yandex.net/i?id=782706-5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15" y="1036727"/>
            <a:ext cx="2333625" cy="14287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>
            <a:stCxn id="3" idx="2"/>
            <a:endCxn id="4" idx="0"/>
          </p:cNvCxnSpPr>
          <p:nvPr/>
        </p:nvCxnSpPr>
        <p:spPr>
          <a:xfrm flipH="1">
            <a:off x="1511660" y="2147146"/>
            <a:ext cx="949527" cy="4897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2"/>
            <a:endCxn id="5" idx="0"/>
          </p:cNvCxnSpPr>
          <p:nvPr/>
        </p:nvCxnSpPr>
        <p:spPr>
          <a:xfrm>
            <a:off x="2461187" y="2147146"/>
            <a:ext cx="1966797" cy="4897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2"/>
            <a:endCxn id="6" idx="0"/>
          </p:cNvCxnSpPr>
          <p:nvPr/>
        </p:nvCxnSpPr>
        <p:spPr>
          <a:xfrm>
            <a:off x="2461187" y="2147146"/>
            <a:ext cx="4811113" cy="4642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871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16632"/>
            <a:ext cx="8229600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Судебная реформа 1864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1214422"/>
            <a:ext cx="6072230" cy="5429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Окружной суд назначался императором по представлению министра юстиции и рассматривал уголовные и гражданские дела. Рассмотрение уголовных дел могло происходить с участие присяжных заседателей. Присяжным мог быть подданный России в возрасте от 25 до 70 лет с безупречной репутацией, проживший в данной местности не менее 2-х лет. Имущественный ценз – владение недвижимым имуществом на сумму не менее 2000 рублей.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http://im3-tub-ru.yandex.net/i?id=66939484-7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2105025" cy="14287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260648"/>
            <a:ext cx="8229600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Судебная реформа 1864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28800"/>
            <a:ext cx="8229600" cy="46805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Земские собрания определяли персональный состав из 30 присяжных на судебную сессию. По жребию 18 человек на каждое заседание, 12 участвовало, 6 – в резерве.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Вопросы, на которые должны ответить присяжные: 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Имело ли место событие, подающее повод для обвинения сидящего на скамье подсудимых?</a:t>
            </a:r>
          </a:p>
          <a:p>
            <a:pPr marL="457200" indent="-457200">
              <a:buAutoNum type="arabicPeriod"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Виновен или не виновен означенный человек?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 положительного вердикта присяжных, судья определял наказание. При равных голосах присяжных решение – в пользу обвиняемого. После суда присяжных на апелляцию подавать нельзя. Без присяжных – в судебную палату. Прошение о помиловании – императору.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00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16632"/>
            <a:ext cx="8229600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Судебная реформа 1864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1802" y="1142984"/>
            <a:ext cx="5715040" cy="5429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Судебная палата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рассматривала дела о должностных преступлениях, совершенных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лицами, имевшими чин выше титулярного советника (т.е. с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класса табели о рангах). Такие дела приравнивались к государственным преступлениям и слушались с участием сословных представителей.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://im4-tub-ru.yandex.net/i?id=4141770-3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928934"/>
            <a:ext cx="2333625" cy="14287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16632"/>
            <a:ext cx="8229600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Судебная реформа 1864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8926" y="1428736"/>
            <a:ext cx="5786478" cy="5000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00B0F0"/>
              </a:solidFill>
            </a:endParaRPr>
          </a:p>
          <a:p>
            <a:pPr algn="ctr"/>
            <a:endParaRPr lang="ru-RU" sz="2800" b="1" dirty="0" smtClean="0">
              <a:solidFill>
                <a:srgbClr val="00B0F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Требование к судьям: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Высокий образовательный и имущественный   ценз – не ниже среднего образования и владение имуществом на сумму не менее 15 тыс. руб. или 400 десятинами земли;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Судьи получали огромное жалование (от 2200 до 9000 рублей в год), что делало их неподкупными.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ru-RU" sz="2800" b="1" dirty="0">
              <a:solidFill>
                <a:srgbClr val="00B0F0"/>
              </a:solidFill>
            </a:endParaRPr>
          </a:p>
        </p:txBody>
      </p:sp>
      <p:pic>
        <p:nvPicPr>
          <p:cNvPr id="50178" name="Picture 2" descr="http://im3-tub-ru.yandex.net/i?id=696425301-3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2209800" cy="14287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16632"/>
            <a:ext cx="8229600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Судебная реформа 1864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556792"/>
            <a:ext cx="6789440" cy="2376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Высшая судебная инстанция –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Сенат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293096"/>
            <a:ext cx="8229600" cy="21602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Недостатки: </a:t>
            </a:r>
            <a:r>
              <a:rPr lang="ru-RU" sz="2400" i="1" dirty="0" smtClean="0">
                <a:solidFill>
                  <a:schemeClr val="tx1"/>
                </a:solidFill>
              </a:rPr>
              <a:t>оставался крестьянский суд (волостной) с телесными наказаниями, были суды для духовенства (Консистория), военные трибуналы.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im7-tub-ru.yandex.net/i?id=6927323-5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2260079" cy="121946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293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2132856"/>
            <a:ext cx="2890664" cy="41917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Получил домашнее образование под личным надзором своего родителя, который уделял вопросу воспитания наследника особое </a:t>
            </a:r>
            <a:r>
              <a:rPr lang="ru-RU" dirty="0" smtClean="0"/>
              <a:t>внимание.</a:t>
            </a:r>
          </a:p>
          <a:p>
            <a:endParaRPr lang="ru-RU" dirty="0"/>
          </a:p>
        </p:txBody>
      </p:sp>
      <p:pic>
        <p:nvPicPr>
          <p:cNvPr id="2050" name="Picture 2" descr="http://www.tunnel.ru/userfiles/ck/images/59/AleksandrI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6995120" cy="852704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i="1" dirty="0" smtClean="0"/>
              <a:t>Александр </a:t>
            </a:r>
            <a:r>
              <a:rPr lang="en-US" i="1" dirty="0" smtClean="0"/>
              <a:t>II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6988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16632"/>
            <a:ext cx="8229600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Судебная реформа 1864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1934" y="1428736"/>
            <a:ext cx="4786346" cy="42862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Состязательность сторон предполагала участие в суде прокурора и адвоката. В русском обществе возник необычайный интерес к адвокатской деятельности. На этом поприще прославились выдающиеся юристы Ф.Н. Плевако, князь А.И. Урусов, заложившие основы адвокатов-ораторов.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http://im7-tub-ru.yandex.net/i?id=455725991-4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1190625" cy="14287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52228" name="Picture 4" descr="http://im3-tub-ru.yandex.net/i?id=86850900-2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714488"/>
            <a:ext cx="1171575" cy="14287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52230" name="Picture 6" descr="http://im7-tub-ru.yandex.net/i?id=537128675-2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071810"/>
            <a:ext cx="1143000" cy="14287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52232" name="Picture 8" descr="http://im3-tub-ru.yandex.net/i?id=620143126-58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929198"/>
            <a:ext cx="1038225" cy="1428750"/>
          </a:xfrm>
          <a:prstGeom prst="rect">
            <a:avLst/>
          </a:prstGeom>
          <a:noFill/>
        </p:spPr>
      </p:pic>
      <p:pic>
        <p:nvPicPr>
          <p:cNvPr id="52234" name="Picture 10" descr="http://im5-tub-ru.yandex.net/i?id=206677949-00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4357694"/>
            <a:ext cx="1571636" cy="2203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18648" cy="826416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Военная реформа 1860-1874 гг.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1196752"/>
            <a:ext cx="6048672" cy="505164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Назначенный военным министром Дмитрий Алексеевич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Милютин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проводил реформу армии: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Создал Главный штаб, страну поделил на военные округа.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Вводилась всесословная воинская повинность, вместо рекрутских наборов.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Создавались новые Уставы, наставления, учебные пособия. Сократилось количество парадов и муштра.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армию призывали мужчин с 20 (позже с 21-го) лет. Служили: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сухопутных войсках 6 лет действительной и 9 лет запаса;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флоте – 7 лет действительной и 3 года запаса.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im3-tub-ru.yandex.net/i?id=112963417-15-72&amp;n=21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52736"/>
            <a:ext cx="2546406" cy="285045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6-tub-ru.yandex.net/i?id=357709722-2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714884"/>
            <a:ext cx="2381250" cy="14287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46142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0" y="1340768"/>
            <a:ext cx="4391670" cy="48965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Освобождение от службы: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Представители различных сект;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Представители народов Крайнего Севера и Кавказа, Туркестана;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Духовные лица;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8062913" cy="538162"/>
          </a:xfr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Военная реформа 1860-1874 гг.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im3-tub-ru.yandex.net/i?id=544101240-3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07133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526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Записывали </a:t>
            </a:r>
            <a:r>
              <a:rPr lang="ru-RU" u="sng" dirty="0" smtClean="0"/>
              <a:t>в запас </a:t>
            </a:r>
            <a:r>
              <a:rPr lang="ru-RU" dirty="0" smtClean="0"/>
              <a:t>без призыва на срочную службу:</a:t>
            </a:r>
          </a:p>
          <a:p>
            <a:r>
              <a:rPr lang="ru-RU" dirty="0" smtClean="0"/>
              <a:t>Единственных сыновей;</a:t>
            </a:r>
          </a:p>
          <a:p>
            <a:r>
              <a:rPr lang="ru-RU" dirty="0" smtClean="0"/>
              <a:t>Единственных кормильцев;</a:t>
            </a:r>
          </a:p>
          <a:p>
            <a:r>
              <a:rPr lang="ru-RU" dirty="0" smtClean="0"/>
              <a:t>Младшие братья служившего;</a:t>
            </a:r>
          </a:p>
          <a:p>
            <a:r>
              <a:rPr lang="ru-RU" dirty="0" smtClean="0"/>
              <a:t>Если в данный год призывников больше, чем требовалось, то тянули жребий, если не выпал, то сразу в запас.</a:t>
            </a:r>
          </a:p>
          <a:p>
            <a:pPr>
              <a:buNone/>
            </a:pPr>
            <a:r>
              <a:rPr lang="ru-RU" i="1" dirty="0" smtClean="0"/>
              <a:t>Освобожденные от призыва зачислялись в ополчение, формируемое лишь во время войны.</a:t>
            </a:r>
          </a:p>
          <a:p>
            <a:pPr marL="0" indent="0">
              <a:buNone/>
            </a:pPr>
            <a:r>
              <a:rPr lang="ru-RU" b="1" dirty="0" smtClean="0"/>
              <a:t>Льготы: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высшим образованием- служили 6 месяцев, после гимназии – 1,5 года, после городского училища – 3 года. Если шел добровольцем, то срок службы сокращался вдвое.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92162"/>
          </a:xfr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Военная реформа 1860-1874 гг.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603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Армию перевооружили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Ружья нарезные (берданки – винтовки американского изобретателя </a:t>
            </a:r>
            <a:r>
              <a:rPr lang="ru-RU" dirty="0" err="1" smtClean="0"/>
              <a:t>Бердана</a:t>
            </a:r>
            <a:r>
              <a:rPr lang="ru-RU" dirty="0" smtClean="0"/>
              <a:t>)- для пехоты, кавалерии, казачьих войск;</a:t>
            </a:r>
          </a:p>
          <a:p>
            <a:r>
              <a:rPr lang="ru-RU" dirty="0" smtClean="0"/>
              <a:t>Стальные артиллерийские орудия;</a:t>
            </a:r>
          </a:p>
          <a:p>
            <a:r>
              <a:rPr lang="ru-RU" dirty="0" smtClean="0"/>
              <a:t>Улучшение конного парка;</a:t>
            </a:r>
          </a:p>
          <a:p>
            <a:r>
              <a:rPr lang="ru-RU" dirty="0" smtClean="0"/>
              <a:t>Флот становился паровой.</a:t>
            </a:r>
          </a:p>
          <a:p>
            <a:pPr marL="0" indent="0">
              <a:buNone/>
            </a:pPr>
            <a:r>
              <a:rPr lang="ru-RU" b="1" dirty="0" smtClean="0"/>
              <a:t>Образование в армии: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/>
              <a:t> </a:t>
            </a:r>
            <a:r>
              <a:rPr lang="ru-RU" sz="2400" dirty="0" smtClean="0"/>
              <a:t>военные гимназии;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Прогимназии для пополнения юнкерских училищ;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Юнкерские училища;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Военные академии – Военно-юридическая (1867 г.), Морская (1877 г.),Генерального штаба, Артиллерийская, Инженерная и др.</a:t>
            </a:r>
          </a:p>
          <a:p>
            <a:pPr>
              <a:buFont typeface="Wingdings" pitchFamily="2" charset="2"/>
              <a:buChar char="Ø"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63600"/>
          </a:xfr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Военная реформа 1860-1874 гг.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im7-tub-ru.yandex.net/i?id=239353891-2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714620"/>
            <a:ext cx="2581275" cy="14287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62608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Улучшилось питание солдат, проживание, неграмотных обучали грамоте, отмена телесных наказаний солдат (наказание розгами оставалось только для штрафников).</a:t>
            </a:r>
          </a:p>
          <a:p>
            <a:endParaRPr lang="ru-RU" dirty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Армия стала более боеспособной, имелся запас подготовленных людей на случай войны, в мирное время армия была меньше. Улучшилось управление войсками, более быстрая мобилизация армии в случае войны.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Военная реформа 1860-1874 гг.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23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июне 1864 г. было утверждено Положение о начальных народных училищах. Такие училища могли открываться общественными учреждениями и частными лицами. Это привело к открытию начальных школ различных типов.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Начальное образование: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Создавались земские, городские, государственные, частные, церковно-приходские школы, воскресные.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866775"/>
          </a:xfr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Реформа образования</a:t>
            </a:r>
            <a:endParaRPr lang="ru-RU" b="1" i="1" dirty="0"/>
          </a:p>
        </p:txBody>
      </p:sp>
      <p:pic>
        <p:nvPicPr>
          <p:cNvPr id="1026" name="Picture 2" descr="http://im5-tub-ru.yandex.net/i?id=336802645-2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5072074"/>
            <a:ext cx="2114550" cy="14287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028" name="Picture 4" descr="http://im2-tub-ru.yandex.net/i?id=160130154-5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214950"/>
            <a:ext cx="1428750" cy="14287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Реформа образования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518966"/>
          </a:xfrm>
        </p:spPr>
        <p:txBody>
          <a:bodyPr>
            <a:normAutofit/>
          </a:bodyPr>
          <a:lstStyle/>
          <a:p>
            <a:r>
              <a:rPr lang="ru-RU" b="1" dirty="0" smtClean="0"/>
              <a:t>Среднее образование: прогимназии – 4 года;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гимназии- 7 классов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классические                                           реальные</a:t>
            </a:r>
          </a:p>
          <a:p>
            <a:pPr marL="0" indent="0">
              <a:buNone/>
            </a:pPr>
            <a:r>
              <a:rPr lang="ru-RU" sz="2400" i="1" dirty="0" smtClean="0"/>
              <a:t>Изучали гуманитарные 		изучали естественно-</a:t>
            </a:r>
          </a:p>
          <a:p>
            <a:pPr marL="0" indent="0">
              <a:buNone/>
            </a:pPr>
            <a:r>
              <a:rPr lang="ru-RU" sz="2400" i="1" dirty="0"/>
              <a:t>п</a:t>
            </a:r>
            <a:r>
              <a:rPr lang="ru-RU" sz="2400" i="1" dirty="0" smtClean="0"/>
              <a:t>редметы, иностранные 		математические науки,</a:t>
            </a:r>
          </a:p>
          <a:p>
            <a:pPr marL="0" indent="0">
              <a:buNone/>
            </a:pPr>
            <a:r>
              <a:rPr lang="ru-RU" sz="2400" i="1" dirty="0"/>
              <a:t>я</a:t>
            </a:r>
            <a:r>
              <a:rPr lang="ru-RU" sz="2400" i="1" dirty="0" smtClean="0"/>
              <a:t>зыки(+латынь и древне-		готовили к институтам</a:t>
            </a:r>
          </a:p>
          <a:p>
            <a:pPr marL="0" indent="0">
              <a:buNone/>
            </a:pPr>
            <a:r>
              <a:rPr lang="ru-RU" sz="2400" i="1" dirty="0"/>
              <a:t>г</a:t>
            </a:r>
            <a:r>
              <a:rPr lang="ru-RU" sz="2400" i="1" dirty="0" smtClean="0"/>
              <a:t>реческий), готовили к </a:t>
            </a:r>
          </a:p>
          <a:p>
            <a:pPr marL="0" indent="0">
              <a:buNone/>
            </a:pPr>
            <a:r>
              <a:rPr lang="ru-RU" sz="2400" i="1" dirty="0" smtClean="0"/>
              <a:t>Университету.</a:t>
            </a:r>
          </a:p>
          <a:p>
            <a:pPr marL="0" indent="0">
              <a:buNone/>
            </a:pPr>
            <a:r>
              <a:rPr lang="ru-RU" sz="2400" i="1" dirty="0" smtClean="0"/>
              <a:t>С 1871 г. в классических </a:t>
            </a:r>
          </a:p>
          <a:p>
            <a:pPr marL="0" indent="0">
              <a:buNone/>
            </a:pPr>
            <a:r>
              <a:rPr lang="ru-RU" sz="2400" i="1" dirty="0" smtClean="0"/>
              <a:t>гимназиях учились 8 лет</a:t>
            </a:r>
          </a:p>
          <a:p>
            <a:endParaRPr lang="ru-RU" sz="2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357422" y="2071678"/>
            <a:ext cx="1943646" cy="107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357686" y="2071678"/>
            <a:ext cx="2500330" cy="107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im5-tub-ru.yandex.net/i?id=604059768-6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923925" cy="14287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4102" name="Picture 6" descr="http://im3-tub-ru.yandex.net/i?id=177484605-5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643050"/>
            <a:ext cx="1019175" cy="1428750"/>
          </a:xfrm>
          <a:prstGeom prst="rect">
            <a:avLst/>
          </a:prstGeom>
          <a:noFill/>
        </p:spPr>
      </p:pic>
      <p:pic>
        <p:nvPicPr>
          <p:cNvPr id="4104" name="Picture 8" descr="http://im3-tub-ru.yandex.net/i?id=391866719-2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143512"/>
            <a:ext cx="1971675" cy="14287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570296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7554" y="1124744"/>
            <a:ext cx="5329246" cy="5199856"/>
          </a:xfrm>
        </p:spPr>
        <p:txBody>
          <a:bodyPr>
            <a:normAutofit fontScale="92500" lnSpcReduction="20000"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гимназии принимали детей всех сословий без различия звания и вероисповедания. Но плата за образование высокая.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Появилось женское образование: женские гимназии ( программа уже, чем в мужской гимназии), Высшие женские курсы (в Москве, Петербурге, Казани, Киеве), вольные слушатели в университетах.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Университетам вернули автономию в 1863 г. – Новый Устав. Устанавливалась самостоятельность в вопросах административно-финансовых и научно- педагогических.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20725"/>
          </a:xfr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Реформа образования</a:t>
            </a:r>
            <a:endParaRPr lang="ru-RU" b="1" i="1" dirty="0"/>
          </a:p>
        </p:txBody>
      </p:sp>
      <p:pic>
        <p:nvPicPr>
          <p:cNvPr id="3074" name="Picture 2" descr="http://im2-tub-ru.yandex.net/i?id=338347375-0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928934"/>
            <a:ext cx="962025" cy="14287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3076" name="Picture 4" descr="http://im2-tub-ru.yandex.net/i?id=213646240-5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428868"/>
            <a:ext cx="1714480" cy="259769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6" name="Picture 4" descr="http://im4-tub-ru.yandex.net/i?id=50439835-1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5214950"/>
            <a:ext cx="2133600" cy="14287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954394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17632" cy="792088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Реформа в сфере печати и цензуры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4906888" cy="4445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1865 г были введены «Временные правила» о печати. Отменялась цензура: дорогих и толстых книг, центральных периодических изданий. Вводилась ответственность редакторов за напечатанное. На первый и второй раз выносилось предупреждение, в третий раз издание закрывали.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Цензировалась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литература для народа и провинциальные издания.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0-tub-ru.yandex.net/i?id=88627286-3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39329"/>
            <a:ext cx="3504034" cy="270930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6-tub-ru.yandex.net/i?id=162050255-58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639" y="4173754"/>
            <a:ext cx="1525242" cy="238319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6-tub-ru.yandex.net/i?id=95896562-49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031" y="4173753"/>
            <a:ext cx="1544225" cy="229340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030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935480"/>
            <a:ext cx="5554960" cy="43891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Оба </a:t>
            </a:r>
            <a:r>
              <a:rPr lang="ru-RU" dirty="0"/>
              <a:t>брака Александра II были формально морганатическими:</a:t>
            </a:r>
          </a:p>
          <a:p>
            <a:r>
              <a:rPr lang="ru-RU" dirty="0"/>
              <a:t>Первый брак </a:t>
            </a:r>
            <a:r>
              <a:rPr lang="ru-RU" dirty="0" smtClean="0"/>
              <a:t>(1841)</a:t>
            </a:r>
            <a:r>
              <a:rPr lang="ru-RU" dirty="0"/>
              <a:t> — официальный, с Марией </a:t>
            </a:r>
            <a:r>
              <a:rPr lang="ru-RU" dirty="0" smtClean="0"/>
              <a:t>Александровной </a:t>
            </a:r>
            <a:r>
              <a:rPr lang="ru-RU" dirty="0"/>
              <a:t>(1.07.1824 — 22.05.1880), в девичестве принцессой </a:t>
            </a:r>
            <a:r>
              <a:rPr lang="ru-RU" dirty="0" err="1"/>
              <a:t>Максимилианой</a:t>
            </a:r>
            <a:r>
              <a:rPr lang="ru-RU" dirty="0"/>
              <a:t>-</a:t>
            </a:r>
            <a:r>
              <a:rPr lang="ru-RU" dirty="0" err="1"/>
              <a:t>Вильгельминой</a:t>
            </a:r>
            <a:r>
              <a:rPr lang="ru-RU" dirty="0"/>
              <a:t>-</a:t>
            </a:r>
            <a:r>
              <a:rPr lang="ru-RU" dirty="0" err="1"/>
              <a:t>Августой</a:t>
            </a:r>
            <a:r>
              <a:rPr lang="ru-RU" dirty="0"/>
              <a:t>-Софьей-Марией Гессен-</a:t>
            </a:r>
            <a:r>
              <a:rPr lang="ru-RU" dirty="0" err="1"/>
              <a:t>Дармштадтской</a:t>
            </a:r>
            <a:r>
              <a:rPr lang="ru-RU" dirty="0"/>
              <a:t>, незаконнорожденной дочерью </a:t>
            </a:r>
            <a:r>
              <a:rPr lang="ru-RU" dirty="0" err="1"/>
              <a:t>Вильгельмины</a:t>
            </a:r>
            <a:r>
              <a:rPr lang="ru-RU" dirty="0"/>
              <a:t> </a:t>
            </a:r>
            <a:r>
              <a:rPr lang="ru-RU" dirty="0" err="1"/>
              <a:t>Баденской</a:t>
            </a:r>
            <a:r>
              <a:rPr lang="ru-RU" dirty="0"/>
              <a:t>, жены великого герцога Людвига II </a:t>
            </a:r>
            <a:r>
              <a:rPr lang="ru-RU" dirty="0" smtClean="0"/>
              <a:t>Гессенского.</a:t>
            </a:r>
            <a:endParaRPr lang="ru-RU" dirty="0"/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131024" cy="780696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Александр </a:t>
            </a:r>
            <a:r>
              <a:rPr lang="en-US" i="1" dirty="0" smtClean="0"/>
              <a:t>II</a:t>
            </a:r>
            <a:endParaRPr lang="ru-RU" i="1" dirty="0"/>
          </a:p>
        </p:txBody>
      </p:sp>
      <p:pic>
        <p:nvPicPr>
          <p:cNvPr id="3074" name="Picture 2" descr="http://upload.wikimedia.org/wikipedia/commons/thumb/9/9d/%D0%9C%D0%B0%D1%80%D0%B8%D1%8F_%D0%90%D0%BB%D0%B5%D0%BA%D1%81%D0%B0%D0%BD%D0%B4%D1%80%D0%BE%D0%B2%D0%BD%D0%B0.jpg/200px-%D0%9C%D0%B0%D1%80%D0%B8%D1%8F_%D0%90%D0%BB%D0%B5%D0%BA%D1%81%D0%B0%D0%BD%D0%B4%D1%80%D0%BE%D0%B2%D0%BD%D0%B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40" y="1484784"/>
            <a:ext cx="268909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3440" y="5013176"/>
            <a:ext cx="2689095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Портрет императрицы Марии Александровны </a:t>
            </a:r>
          </a:p>
        </p:txBody>
      </p:sp>
    </p:spTree>
    <p:extLst>
      <p:ext uri="{BB962C8B-B14F-4D97-AF65-F5344CB8AC3E}">
        <p14:creationId xmlns:p14="http://schemas.microsoft.com/office/powerpoint/2010/main" val="17144495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0006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«Диктатура сердца» или политика «пушистого хвоста»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2" y="1142984"/>
            <a:ext cx="2605118" cy="4214842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После многочисленных покушений на императора была создана Верховная распорядительная комиссия, почти с диктаторскими полномочиями,   начальником ее был назначен Михаил </a:t>
            </a:r>
            <a:r>
              <a:rPr lang="ru-RU" sz="2000" dirty="0" err="1" smtClean="0"/>
              <a:t>Тариэлович</a:t>
            </a:r>
            <a:r>
              <a:rPr lang="ru-RU" sz="2000" dirty="0" smtClean="0"/>
              <a:t> Лори-Меликов.</a:t>
            </a:r>
            <a:endParaRPr lang="ru-RU" sz="2000" dirty="0"/>
          </a:p>
        </p:txBody>
      </p:sp>
      <p:pic>
        <p:nvPicPr>
          <p:cNvPr id="53250" name="Picture 2" descr="http://im2-tub-ru.yandex.net/i?id=582403272-11-72&amp;n=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111" r="2111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53252" name="Picture 4" descr="http://im8-tub-ru.yandex.net/i?id=28184774-0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5214950"/>
            <a:ext cx="1428760" cy="1575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000232" y="1214422"/>
            <a:ext cx="6643734" cy="5110178"/>
          </a:xfrm>
        </p:spPr>
        <p:txBody>
          <a:bodyPr/>
          <a:lstStyle/>
          <a:p>
            <a:r>
              <a:rPr lang="ru-RU" dirty="0" smtClean="0"/>
              <a:t>Первостепенную задачу </a:t>
            </a:r>
            <a:r>
              <a:rPr lang="ru-RU" dirty="0" err="1" smtClean="0"/>
              <a:t>Лорис-Меликов</a:t>
            </a:r>
            <a:r>
              <a:rPr lang="ru-RU" dirty="0" smtClean="0"/>
              <a:t> видел  в борьбе с революционным движением, не останавливаясь «ни перед какими строгими мерами для наказания преступных действий».</a:t>
            </a:r>
          </a:p>
          <a:p>
            <a:r>
              <a:rPr lang="ru-RU" dirty="0" smtClean="0"/>
              <a:t>Деятельность </a:t>
            </a:r>
            <a:r>
              <a:rPr lang="ru-RU" dirty="0" err="1" smtClean="0"/>
              <a:t>Лорис-Меликов</a:t>
            </a:r>
            <a:r>
              <a:rPr lang="ru-RU" dirty="0" smtClean="0"/>
              <a:t> начал с реорганизации репрессивных органов, которые показали свою не эффективность в борьбе с террором. </a:t>
            </a:r>
            <a:r>
              <a:rPr lang="en-US" dirty="0" smtClean="0"/>
              <a:t>III</a:t>
            </a:r>
            <a:r>
              <a:rPr lang="ru-RU" dirty="0" smtClean="0"/>
              <a:t>отделение канцелярии присоединено к Министерству внутренних дел, а министр стал шефом жандармов.</a:t>
            </a:r>
            <a:endParaRPr lang="ru-RU" dirty="0"/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92867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«Диктатура сердца» или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политика «пушистого хвоста»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Осознавая  роль прессы в формировании общественного мнения,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Лорис-Меликов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ослабил цензуру, содействовал появлению новых изданий, не препятствовал критике правительства, публичному обсуждению вопросов политики. Много общался с прессой, в мягкой форме давал советы по поводу желательных тем обсуждения в прессе.  Прислушавшись к мнению общества сменил некоторых чиновников (министра образования Д.А. Толстого).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1880 г. представил императору доклад о возможности закрытия Верховной распорядительной комиссии.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Лорис-Меликов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был назначен министром внутренних дел.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«Диктатура сердца» или политика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«пушистого хвоста»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28 февраля 1881 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Лорис-Меликов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представил царю доклад, в котором предлагал для окончательного успокоения страны завершить «великое дело государственных реформ». Считал, что нужно создать 2 комиссии: административно-хозяйственную и финансовую. Созданные проекты считал необходимо обсудить в Общей комиссии, составленной из представителей самоуправления. После одобрения Общей комиссией законопроекты поступали бы в Государственный совет, в заседании которого участвовало бы 10-15 человек выборных, работавших в Общей комиссии. Этот проект назвали Конституцией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Лорис-Меликова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«Диктатура сердца» или политика «пушистого хвоста»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Утром 1 марта 1881 г. император одобрил проект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Лорис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-Меликова и назначил на 4 марта заседание Совета министров для его окончательного утверждения. Но через несколько часов императора смертельно ранили террористы «Народной воли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руководила Софья Перовская, бомбы метали Рысаков и 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Гриневицкий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Емельянов не стал бросать свою бомбу, а помогал укладывать тяжело раненного императора в сани).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96944" cy="648072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«Диктатура сердца» или политика «пушистого хвоста»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0-tub-ru.yandex.net/i?id=244944544-3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1728192" cy="249258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4-tub-ru.yandex.net/i?id=1069848290-7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744416" cy="249627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7-tub-ru.yandex.net/i?id=128644717-04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238" y="3749788"/>
            <a:ext cx="1345307" cy="181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5567770"/>
            <a:ext cx="1800200" cy="93357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Игнатий </a:t>
            </a:r>
            <a:r>
              <a:rPr lang="ru-RU" dirty="0" err="1" smtClean="0">
                <a:solidFill>
                  <a:schemeClr val="tx1"/>
                </a:solidFill>
              </a:rPr>
              <a:t>Гриневицкий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340768"/>
            <a:ext cx="3610743" cy="532859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Дети от первого брака:</a:t>
            </a:r>
            <a:endParaRPr lang="ru-RU" dirty="0"/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Александра (1842—1849);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Николай (1843—1865);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Александр III (1845—1894);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Владимир (1847—1909);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Алексей (1850—1908);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Мария (1853—1920);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Сергей (1857—1905);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Павел (1860—1919).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15816" y="260648"/>
            <a:ext cx="6059487" cy="852488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i="1" dirty="0" smtClean="0"/>
              <a:t>Александр </a:t>
            </a:r>
            <a:r>
              <a:rPr lang="en-US" i="1" dirty="0" smtClean="0"/>
              <a:t>II</a:t>
            </a:r>
            <a:endParaRPr lang="ru-RU" i="1" dirty="0"/>
          </a:p>
        </p:txBody>
      </p:sp>
      <p:pic>
        <p:nvPicPr>
          <p:cNvPr id="6146" name="Picture 2" descr="File:Family Alexandre 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767425" cy="3456384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79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124744"/>
            <a:ext cx="6264696" cy="554461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Второй, морганатический, брак с давней (с 1866) любовницей, княжной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Екатериной Михайловной Долгоруковой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(1847—1922), получившей титул </a:t>
            </a:r>
            <a:r>
              <a:rPr lang="ru-RU" sz="2900" i="1" dirty="0" err="1">
                <a:latin typeface="Times New Roman" pitchFamily="18" charset="0"/>
                <a:cs typeface="Times New Roman" pitchFamily="18" charset="0"/>
              </a:rPr>
              <a:t>cветлейшей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 княгини 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Юрьевской.</a:t>
            </a:r>
          </a:p>
          <a:p>
            <a:pPr algn="just"/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Дети от брака с княжной Долгоруковой (узаконены после венчания):</a:t>
            </a:r>
          </a:p>
          <a:p>
            <a:pPr algn="just"/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светлейший князь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Георгий Александрович Юрьевский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(1872—1913);</a:t>
            </a:r>
          </a:p>
          <a:p>
            <a:pPr algn="just"/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светлейшая княжна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Ольга Александровна Юрьевская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(1873—1925);</a:t>
            </a:r>
          </a:p>
          <a:p>
            <a:pPr algn="just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Борис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(1876—1876), посмертно узаконен с присвоением фамилии «Юрьевский»;</a:t>
            </a:r>
          </a:p>
          <a:p>
            <a:pPr algn="just"/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светлейшая княжна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Екатерина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Александровна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Юрьевская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(1878—1959), замужем за князем Александром Владимировичем Барятинским, а после — за князем Сергеем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Платоновичем Оболенским-Нелединским-Мелецким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059487" cy="779463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Александр </a:t>
            </a:r>
            <a:r>
              <a:rPr lang="en-US" i="1" dirty="0" smtClean="0"/>
              <a:t>II</a:t>
            </a:r>
            <a:endParaRPr lang="ru-RU" i="1" dirty="0"/>
          </a:p>
        </p:txBody>
      </p:sp>
      <p:pic>
        <p:nvPicPr>
          <p:cNvPr id="4098" name="Picture 2" descr="http://upload.wikimedia.org/wikipedia/commons/thumb/9/96/Princess_Catherine_Dolgorukov.jpg/200px-Princess_Catherine_Dolgoruko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9" y="1556792"/>
            <a:ext cx="2450064" cy="295232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6019" y="4509120"/>
            <a:ext cx="2450064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Портрет Екатерины Долгоруковой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103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340768"/>
            <a:ext cx="4834880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Александр </a:t>
            </a:r>
            <a:r>
              <a:rPr lang="en-US" sz="2400" dirty="0" smtClean="0"/>
              <a:t>II</a:t>
            </a:r>
            <a:r>
              <a:rPr lang="ru-RU" sz="2400" dirty="0" smtClean="0"/>
              <a:t> пережил 6 покушений и седьмое стало последним.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 (13) марта 1881, в 3 часа 35 минут пополудни, скончался в Зимнем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дворце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вследствие смертельного ранения, полученного на набережной Екатерининского канала (Петербург) около 2 часов 25 минут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пополудни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тот же день, — от взрыва бомбы (второй в ходе покушения), брошенной под его ноги народовольцем Игнатием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Гриневицким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погиб в тот день, когда был намерен одобрить конституционный проект М. Т.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Лорис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-Меликова.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779912" y="260648"/>
            <a:ext cx="5101202" cy="781050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Александр </a:t>
            </a:r>
            <a:r>
              <a:rPr lang="en-US" i="1" dirty="0" smtClean="0"/>
              <a:t>II</a:t>
            </a:r>
            <a:endParaRPr lang="ru-RU" i="1" dirty="0"/>
          </a:p>
        </p:txBody>
      </p:sp>
      <p:pic>
        <p:nvPicPr>
          <p:cNvPr id="5124" name="Picture 4" descr="http://upload.wikimedia.org/wikipedia/commons/thumb/0/00/Chapel_at_Summer_Garten.jpg/200px-Chapel_at_Summer_Gart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8" y="254988"/>
            <a:ext cx="3432610" cy="209389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hrono.ru/statii/2006/1881vzry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3792755" cy="247921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075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51919" y="332656"/>
            <a:ext cx="5040607" cy="708688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Александр </a:t>
            </a:r>
            <a:r>
              <a:rPr lang="en-US" i="1" dirty="0" smtClean="0"/>
              <a:t>II</a:t>
            </a:r>
            <a:endParaRPr lang="ru-RU" i="1" dirty="0"/>
          </a:p>
        </p:txBody>
      </p:sp>
      <p:pic>
        <p:nvPicPr>
          <p:cNvPr id="7170" name="Picture 2" descr="http://upload.wikimedia.org/wikipedia/commons/thumb/3/3c/St._Petersburg_church.jpg/250px-St._Petersburg_churc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01" y="91141"/>
            <a:ext cx="2839024" cy="378158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7012" y="3884534"/>
            <a:ext cx="2825113" cy="15606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Храм Спаса на Крови в Санкт-Петербурге, возведенный как памятник Царю-Мученику</a:t>
            </a:r>
          </a:p>
          <a:p>
            <a:pPr algn="ctr"/>
            <a:endParaRPr lang="ru-RU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-184666"/>
            <a:ext cx="1997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  <a:hlinkClick r:id="rId4" tooltip="Увеличить"/>
              </a:rPr>
              <a:t>  </a:t>
            </a:r>
            <a:r>
              <a:rPr kumimoji="0" lang="ru-RU" sz="6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7174" name="Picture 6" descr="http://bits.wikimedia.org/static-1.22wmf1/skins/common/images/magnify-clip.png">
            <a:hlinkClick r:id="rId4" tooltip="Увеличить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11163"/>
            <a:ext cx="1428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upload.wikimedia.org/wikipedia/commons/thumb/b/b2/Konstantin_Makovsky_Alexander_II_na_smertnom_odre_1881.jpg/220px-Konstantin_Makovsky_Alexander_II_na_smertnom_odre_188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500" y="1244103"/>
            <a:ext cx="3421663" cy="247292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507500" y="3743324"/>
            <a:ext cx="3417648" cy="7543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Портрет Александра II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 </a:t>
            </a:r>
            <a:r>
              <a:rPr lang="ru-RU" sz="2000" b="1" dirty="0">
                <a:solidFill>
                  <a:schemeClr val="tx1"/>
                </a:solidFill>
              </a:rPr>
              <a:t>смертном одре </a:t>
            </a:r>
          </a:p>
        </p:txBody>
      </p:sp>
      <p:pic>
        <p:nvPicPr>
          <p:cNvPr id="7178" name="Picture 10" descr="Памятник Александру II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669" y="1404291"/>
            <a:ext cx="2095500" cy="312420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02950" y="4525941"/>
            <a:ext cx="2084219" cy="2143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Памятник установлен на гранитной площадке с северо-восточной стороны Храма Христа Спасителя</a:t>
            </a:r>
          </a:p>
        </p:txBody>
      </p:sp>
    </p:spTree>
    <p:extLst>
      <p:ext uri="{BB962C8B-B14F-4D97-AF65-F5344CB8AC3E}">
        <p14:creationId xmlns:p14="http://schemas.microsoft.com/office/powerpoint/2010/main" val="2817999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340768"/>
            <a:ext cx="5760640" cy="4983832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Члены семьи оказывали на императора влияние:</a:t>
            </a:r>
          </a:p>
          <a:p>
            <a:pPr marL="0" indent="0">
              <a:buNone/>
            </a:pPr>
            <a:r>
              <a:rPr lang="ru-RU" sz="2400" dirty="0" smtClean="0"/>
              <a:t>- Брат Константин Николаевич – высказывал смелые взгляды, смело действовал</a:t>
            </a:r>
            <a:r>
              <a:rPr lang="ru-RU" sz="2400" dirty="0"/>
              <a:t>.</a:t>
            </a:r>
            <a:r>
              <a:rPr lang="ru-RU" sz="2400" dirty="0" smtClean="0"/>
              <a:t> В годы Крымской войны вместе с Еленой Павловной организовал помощь раненым и больным. Константин Николаевич был убежденным сторонником отмены крепостного права. За три года до его отмены великий князь дал приказ отпустить на волю крестьян, прикрепленных к Адмиралтейству.</a:t>
            </a:r>
            <a:endParaRPr lang="ru-RU" sz="24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6336704" cy="780696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Предпосылки реформы</a:t>
            </a:r>
            <a:endParaRPr lang="ru-RU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://img1.liveinternet.ru/images/attach/c/0/52/335/52335031_1210010039_glavnyjjnachalnikvoennouchebnykhzavedenijj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82" y="1916832"/>
            <a:ext cx="263963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632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663</TotalTime>
  <Words>2521</Words>
  <Application>Microsoft Office PowerPoint</Application>
  <PresentationFormat>Экран (4:3)</PresentationFormat>
  <Paragraphs>209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Поток</vt:lpstr>
      <vt:lpstr>Александр II Николаевич</vt:lpstr>
      <vt:lpstr>Александр II</vt:lpstr>
      <vt:lpstr>Александр II</vt:lpstr>
      <vt:lpstr>Александр II</vt:lpstr>
      <vt:lpstr>Александр II</vt:lpstr>
      <vt:lpstr>Александр II</vt:lpstr>
      <vt:lpstr>Александр II</vt:lpstr>
      <vt:lpstr>Александр II</vt:lpstr>
      <vt:lpstr>Предпосылки реформы</vt:lpstr>
      <vt:lpstr>Предпосылки реформы</vt:lpstr>
      <vt:lpstr>Подготовка реформ</vt:lpstr>
      <vt:lpstr>Крестьянская реформа 1861 г.</vt:lpstr>
      <vt:lpstr>Крестьянская реформа 1861 г.</vt:lpstr>
      <vt:lpstr>Крестьянская реформа 1861 г.</vt:lpstr>
      <vt:lpstr>Крестьянская реформа 1861 г.</vt:lpstr>
      <vt:lpstr>Крестьянская реформа 1861 г.</vt:lpstr>
      <vt:lpstr>Крестьянская реформа 1861 г.</vt:lpstr>
      <vt:lpstr>Крестьянская реформа 1861 г.</vt:lpstr>
      <vt:lpstr>Реформа местного самоуправления 1864 г. Земская реформа</vt:lpstr>
      <vt:lpstr>Реформа местного самоуправления 1864 г. Земская реформа</vt:lpstr>
      <vt:lpstr>Городская реформа 1870 г.</vt:lpstr>
      <vt:lpstr>Судебная реформа 1864 г.</vt:lpstr>
      <vt:lpstr>Судебная реформа 1864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Военная реформа 1860-1874 гг. </vt:lpstr>
      <vt:lpstr>Военная реформа 1860-1874 гг. </vt:lpstr>
      <vt:lpstr>Военная реформа 1860-1874 гг. </vt:lpstr>
      <vt:lpstr>Военная реформа 1860-1874 гг. </vt:lpstr>
      <vt:lpstr>Военная реформа 1860-1874 гг. </vt:lpstr>
      <vt:lpstr>Реформа образования</vt:lpstr>
      <vt:lpstr>Реформа образования</vt:lpstr>
      <vt:lpstr>Реформа образования</vt:lpstr>
      <vt:lpstr>Реформа в сфере печати и цензуры</vt:lpstr>
      <vt:lpstr>«Диктатура сердца» или политика «пушистого хвоста»</vt:lpstr>
      <vt:lpstr>«Диктатура сердца» или  политика «пушистого хвоста»</vt:lpstr>
      <vt:lpstr>«Диктатура сердца» или политика  «пушистого хвоста»</vt:lpstr>
      <vt:lpstr>«Диктатура сердца» или политика «пушистого хвоста»</vt:lpstr>
      <vt:lpstr>«Диктатура сердца» или политика «пушистого хвоста»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II Николаевич</dc:title>
  <dc:creator>Алена Малиновская</dc:creator>
  <cp:lastModifiedBy>Алена Малиновская</cp:lastModifiedBy>
  <cp:revision>59</cp:revision>
  <dcterms:created xsi:type="dcterms:W3CDTF">2013-04-14T17:05:03Z</dcterms:created>
  <dcterms:modified xsi:type="dcterms:W3CDTF">2013-04-21T19:27:30Z</dcterms:modified>
</cp:coreProperties>
</file>