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58" r:id="rId7"/>
    <p:sldId id="259" r:id="rId8"/>
    <p:sldId id="260"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2" d="100"/>
          <a:sy n="52" d="100"/>
        </p:scale>
        <p:origin x="-90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6CDFED8-71F2-4BCD-B2C7-BC563D664435}" type="datetimeFigureOut">
              <a:rPr lang="ru-RU" smtClean="0"/>
              <a:pPr/>
              <a:t>24.05.2012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483438E6-56C1-4CDE-A915-94F81CC2377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6CDFED8-71F2-4BCD-B2C7-BC563D664435}" type="datetimeFigureOut">
              <a:rPr lang="ru-RU" smtClean="0"/>
              <a:pPr/>
              <a:t>24.05.2012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83438E6-56C1-4CDE-A915-94F81CC2377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6CDFED8-71F2-4BCD-B2C7-BC563D664435}" type="datetimeFigureOut">
              <a:rPr lang="ru-RU" smtClean="0"/>
              <a:pPr/>
              <a:t>24.05.2012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83438E6-56C1-4CDE-A915-94F81CC2377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6CDFED8-71F2-4BCD-B2C7-BC563D664435}" type="datetimeFigureOut">
              <a:rPr lang="ru-RU" smtClean="0"/>
              <a:pPr/>
              <a:t>24.05.2012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83438E6-56C1-4CDE-A915-94F81CC23771}"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6CDFED8-71F2-4BCD-B2C7-BC563D664435}" type="datetimeFigureOut">
              <a:rPr lang="ru-RU" smtClean="0"/>
              <a:pPr/>
              <a:t>24.05.2012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83438E6-56C1-4CDE-A915-94F81CC23771}"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6CDFED8-71F2-4BCD-B2C7-BC563D664435}" type="datetimeFigureOut">
              <a:rPr lang="ru-RU" smtClean="0"/>
              <a:pPr/>
              <a:t>24.05.2012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83438E6-56C1-4CDE-A915-94F81CC23771}"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6CDFED8-71F2-4BCD-B2C7-BC563D664435}" type="datetimeFigureOut">
              <a:rPr lang="ru-RU" smtClean="0"/>
              <a:pPr/>
              <a:t>24.05.2012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83438E6-56C1-4CDE-A915-94F81CC2377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6CDFED8-71F2-4BCD-B2C7-BC563D664435}" type="datetimeFigureOut">
              <a:rPr lang="ru-RU" smtClean="0"/>
              <a:pPr/>
              <a:t>24.05.2012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83438E6-56C1-4CDE-A915-94F81CC23771}"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6CDFED8-71F2-4BCD-B2C7-BC563D664435}" type="datetimeFigureOut">
              <a:rPr lang="ru-RU" smtClean="0"/>
              <a:pPr/>
              <a:t>24.05.2012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83438E6-56C1-4CDE-A915-94F81CC2377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66CDFED8-71F2-4BCD-B2C7-BC563D664435}" type="datetimeFigureOut">
              <a:rPr lang="ru-RU" smtClean="0"/>
              <a:pPr/>
              <a:t>24.05.2012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83438E6-56C1-4CDE-A915-94F81CC2377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6CDFED8-71F2-4BCD-B2C7-BC563D664435}" type="datetimeFigureOut">
              <a:rPr lang="ru-RU" smtClean="0"/>
              <a:pPr/>
              <a:t>24.05.2012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483438E6-56C1-4CDE-A915-94F81CC23771}"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CDFED8-71F2-4BCD-B2C7-BC563D664435}" type="datetimeFigureOut">
              <a:rPr lang="ru-RU" smtClean="0"/>
              <a:pPr/>
              <a:t>24.05.2012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83438E6-56C1-4CDE-A915-94F81CC2377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Этапы выполнения работы по бересте</a:t>
            </a:r>
            <a:endParaRPr lang="ru-RU" dirty="0"/>
          </a:p>
        </p:txBody>
      </p:sp>
      <p:sp>
        <p:nvSpPr>
          <p:cNvPr id="3" name="Подзаголовок 2"/>
          <p:cNvSpPr>
            <a:spLocks noGrp="1"/>
          </p:cNvSpPr>
          <p:nvPr>
            <p:ph type="subTitle" idx="1"/>
          </p:nvPr>
        </p:nvSpPr>
        <p:spPr/>
        <p:txBody>
          <a:bodyPr/>
          <a:lstStyle/>
          <a:p>
            <a:r>
              <a:rPr lang="ru-RU" dirty="0" err="1" smtClean="0"/>
              <a:t>Шепталина</a:t>
            </a:r>
            <a:r>
              <a:rPr lang="ru-RU" dirty="0" smtClean="0"/>
              <a:t> О.И.</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57364"/>
            <a:ext cx="8229600" cy="4149927"/>
          </a:xfrm>
        </p:spPr>
        <p:txBody>
          <a:bodyPr>
            <a:normAutofit/>
          </a:bodyPr>
          <a:lstStyle/>
          <a:p>
            <a:r>
              <a:rPr lang="ru-RU" sz="3600" dirty="0" smtClean="0"/>
              <a:t>Береста;</a:t>
            </a:r>
          </a:p>
          <a:p>
            <a:r>
              <a:rPr lang="ru-RU" sz="3600" dirty="0" smtClean="0"/>
              <a:t>Кисти: № 3, №4,№5;</a:t>
            </a:r>
          </a:p>
          <a:p>
            <a:r>
              <a:rPr lang="ru-RU" sz="3600" dirty="0" smtClean="0"/>
              <a:t>Краски акварельные или темперные;</a:t>
            </a:r>
          </a:p>
          <a:p>
            <a:r>
              <a:rPr lang="ru-RU" sz="3600" dirty="0" smtClean="0"/>
              <a:t>Белая гуашь;</a:t>
            </a:r>
          </a:p>
          <a:p>
            <a:r>
              <a:rPr lang="ru-RU" sz="3600" dirty="0" smtClean="0"/>
              <a:t>Клей ПВА.</a:t>
            </a:r>
          </a:p>
          <a:p>
            <a:pPr>
              <a:buNone/>
            </a:pPr>
            <a:endParaRPr lang="ru-RU" sz="3600" dirty="0"/>
          </a:p>
        </p:txBody>
      </p:sp>
      <p:sp>
        <p:nvSpPr>
          <p:cNvPr id="3" name="Заголовок 2"/>
          <p:cNvSpPr>
            <a:spLocks noGrp="1"/>
          </p:cNvSpPr>
          <p:nvPr>
            <p:ph type="title"/>
          </p:nvPr>
        </p:nvSpPr>
        <p:spPr/>
        <p:txBody>
          <a:bodyPr/>
          <a:lstStyle/>
          <a:p>
            <a:r>
              <a:rPr lang="ru-RU" sz="4400" dirty="0" smtClean="0"/>
              <a:t>Инструменты и материалы</a:t>
            </a:r>
            <a:r>
              <a:rPr lang="ru-RU" dirty="0" smtClean="0"/>
              <a:t>:</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p:txBody>
          <a:bodyPr>
            <a:normAutofit/>
          </a:bodyPr>
          <a:lstStyle/>
          <a:p>
            <a:r>
              <a:rPr lang="ru-RU" sz="3200" dirty="0" smtClean="0"/>
              <a:t>Сюжеты работ — богатая природа, жанровые композиции, православная тематика.</a:t>
            </a:r>
            <a:endParaRPr lang="ru-RU" sz="3200" dirty="0"/>
          </a:p>
        </p:txBody>
      </p:sp>
      <p:sp>
        <p:nvSpPr>
          <p:cNvPr id="4" name="Заголовок 3"/>
          <p:cNvSpPr>
            <a:spLocks noGrp="1"/>
          </p:cNvSpPr>
          <p:nvPr>
            <p:ph type="title"/>
          </p:nvPr>
        </p:nvSpPr>
        <p:spPr/>
        <p:txBody>
          <a:bodyPr/>
          <a:lstStyle/>
          <a:p>
            <a:r>
              <a:rPr lang="ru-RU" sz="4400" dirty="0" smtClean="0"/>
              <a:t>Роспись по  бересте</a:t>
            </a:r>
            <a:endParaRPr lang="ru-RU" dirty="0"/>
          </a:p>
        </p:txBody>
      </p:sp>
      <p:pic>
        <p:nvPicPr>
          <p:cNvPr id="6" name="Содержимое 7" descr="81830333_large_0_1c299_bf529763_XL.jpg"/>
          <p:cNvPicPr>
            <a:picLocks noGrp="1" noChangeAspect="1"/>
          </p:cNvPicPr>
          <p:nvPr>
            <p:ph sz="half" idx="1"/>
          </p:nvPr>
        </p:nvPicPr>
        <p:blipFill>
          <a:blip r:embed="rId2"/>
          <a:srcRect l="3571"/>
          <a:stretch>
            <a:fillRect/>
          </a:stretch>
        </p:blipFill>
        <p:spPr>
          <a:xfrm>
            <a:off x="571472" y="1285860"/>
            <a:ext cx="4143404" cy="53578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4648200" y="1481328"/>
            <a:ext cx="2638444" cy="4525963"/>
          </a:xfrm>
        </p:spPr>
        <p:txBody>
          <a:bodyPr/>
          <a:lstStyle/>
          <a:p>
            <a:endParaRPr lang="ru-RU" dirty="0"/>
          </a:p>
        </p:txBody>
      </p:sp>
      <p:sp>
        <p:nvSpPr>
          <p:cNvPr id="4" name="Заголовок 3"/>
          <p:cNvSpPr>
            <a:spLocks noGrp="1"/>
          </p:cNvSpPr>
          <p:nvPr>
            <p:ph type="title"/>
          </p:nvPr>
        </p:nvSpPr>
        <p:spPr>
          <a:xfrm>
            <a:off x="457200" y="274638"/>
            <a:ext cx="8229600" cy="796908"/>
          </a:xfrm>
        </p:spPr>
        <p:txBody>
          <a:bodyPr/>
          <a:lstStyle/>
          <a:p>
            <a:pPr algn="ctr"/>
            <a:r>
              <a:rPr lang="ru-RU" sz="4000" dirty="0" smtClean="0"/>
              <a:t>Галерея работ</a:t>
            </a:r>
            <a:endParaRPr lang="ru-RU" dirty="0"/>
          </a:p>
        </p:txBody>
      </p:sp>
      <p:pic>
        <p:nvPicPr>
          <p:cNvPr id="5" name="Содержимое 7" descr="81830356_large_4.jpg"/>
          <p:cNvPicPr>
            <a:picLocks noGrp="1" noChangeAspect="1"/>
          </p:cNvPicPr>
          <p:nvPr>
            <p:ph sz="half" idx="1"/>
          </p:nvPr>
        </p:nvPicPr>
        <p:blipFill>
          <a:blip r:embed="rId2"/>
          <a:stretch>
            <a:fillRect/>
          </a:stretch>
        </p:blipFill>
        <p:spPr>
          <a:xfrm>
            <a:off x="1142976" y="1142984"/>
            <a:ext cx="6858048" cy="53578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sz="4400" dirty="0" smtClean="0"/>
              <a:t>Галерея работ</a:t>
            </a:r>
            <a:endParaRPr lang="ru-RU" dirty="0"/>
          </a:p>
        </p:txBody>
      </p:sp>
      <p:pic>
        <p:nvPicPr>
          <p:cNvPr id="5" name="Содержимое 4" descr="Костромс.обл. 2007.....jpg"/>
          <p:cNvPicPr>
            <a:picLocks noGrp="1" noChangeAspect="1"/>
          </p:cNvPicPr>
          <p:nvPr>
            <p:ph sz="half" idx="1"/>
          </p:nvPr>
        </p:nvPicPr>
        <p:blipFill>
          <a:blip r:embed="rId2"/>
          <a:stretch>
            <a:fillRect/>
          </a:stretch>
        </p:blipFill>
        <p:spPr>
          <a:xfrm>
            <a:off x="571472" y="1142984"/>
            <a:ext cx="3929090" cy="5357850"/>
          </a:xfrm>
        </p:spPr>
      </p:pic>
      <p:pic>
        <p:nvPicPr>
          <p:cNvPr id="6" name="Содержимое 3" descr="2009 _ 22_12_ выст.на ВВЦ.jpg"/>
          <p:cNvPicPr>
            <a:picLocks noGrp="1" noChangeAspect="1"/>
          </p:cNvPicPr>
          <p:nvPr>
            <p:ph sz="half" idx="2"/>
          </p:nvPr>
        </p:nvPicPr>
        <p:blipFill>
          <a:blip r:embed="rId3"/>
          <a:stretch>
            <a:fillRect/>
          </a:stretch>
        </p:blipFill>
        <p:spPr>
          <a:xfrm>
            <a:off x="4921232" y="1142984"/>
            <a:ext cx="3651295" cy="528641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96908"/>
          </a:xfrm>
        </p:spPr>
        <p:txBody>
          <a:bodyPr>
            <a:normAutofit fontScale="90000"/>
          </a:bodyPr>
          <a:lstStyle/>
          <a:p>
            <a:r>
              <a:rPr lang="ru-RU" sz="4400" dirty="0" smtClean="0"/>
              <a:t/>
            </a:r>
            <a:br>
              <a:rPr lang="ru-RU" sz="4400" dirty="0" smtClean="0"/>
            </a:br>
            <a:r>
              <a:rPr lang="ru-RU" sz="4400" dirty="0" smtClean="0"/>
              <a:t>Этапы выполнения работы:</a:t>
            </a:r>
            <a:endParaRPr lang="ru-RU" dirty="0"/>
          </a:p>
        </p:txBody>
      </p:sp>
      <p:pic>
        <p:nvPicPr>
          <p:cNvPr id="4" name="Содержимое 3" descr="SAM_0139.JPG"/>
          <p:cNvPicPr>
            <a:picLocks noGrp="1" noChangeAspect="1"/>
          </p:cNvPicPr>
          <p:nvPr>
            <p:ph idx="1"/>
          </p:nvPr>
        </p:nvPicPr>
        <p:blipFill>
          <a:blip r:embed="rId2" cstate="print"/>
          <a:stretch>
            <a:fillRect/>
          </a:stretch>
        </p:blipFill>
        <p:spPr>
          <a:xfrm>
            <a:off x="928662" y="1481138"/>
            <a:ext cx="7286676" cy="494825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4400" dirty="0" smtClean="0"/>
              <a:t>Этапы выполнения работы</a:t>
            </a:r>
            <a:endParaRPr lang="ru-RU" dirty="0"/>
          </a:p>
        </p:txBody>
      </p:sp>
      <p:pic>
        <p:nvPicPr>
          <p:cNvPr id="4" name="Содержимое 3" descr="SAM_0140.JPG"/>
          <p:cNvPicPr>
            <a:picLocks noGrp="1" noChangeAspect="1"/>
          </p:cNvPicPr>
          <p:nvPr>
            <p:ph idx="1"/>
          </p:nvPr>
        </p:nvPicPr>
        <p:blipFill>
          <a:blip r:embed="rId2" cstate="print"/>
          <a:stretch>
            <a:fillRect/>
          </a:stretch>
        </p:blipFill>
        <p:spPr>
          <a:xfrm>
            <a:off x="928662" y="1481138"/>
            <a:ext cx="7143799" cy="487682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4400" dirty="0" smtClean="0"/>
              <a:t>Этапы выполнения работы</a:t>
            </a:r>
            <a:endParaRPr lang="ru-RU" dirty="0"/>
          </a:p>
        </p:txBody>
      </p:sp>
      <p:pic>
        <p:nvPicPr>
          <p:cNvPr id="4" name="Содержимое 3" descr="SAM_0141.JPG"/>
          <p:cNvPicPr>
            <a:picLocks noGrp="1" noChangeAspect="1"/>
          </p:cNvPicPr>
          <p:nvPr>
            <p:ph idx="1"/>
          </p:nvPr>
        </p:nvPicPr>
        <p:blipFill>
          <a:blip r:embed="rId2" cstate="print"/>
          <a:stretch>
            <a:fillRect/>
          </a:stretch>
        </p:blipFill>
        <p:spPr>
          <a:xfrm>
            <a:off x="1142977" y="1481138"/>
            <a:ext cx="6858048" cy="494825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4400" dirty="0" smtClean="0"/>
              <a:t>Этапы выполнения работы</a:t>
            </a:r>
            <a:endParaRPr lang="ru-RU" dirty="0"/>
          </a:p>
        </p:txBody>
      </p:sp>
      <p:pic>
        <p:nvPicPr>
          <p:cNvPr id="6" name="Содержимое 3" descr="SAM_0142.JPG"/>
          <p:cNvPicPr>
            <a:picLocks noGrp="1" noChangeAspect="1"/>
          </p:cNvPicPr>
          <p:nvPr>
            <p:ph idx="1"/>
          </p:nvPr>
        </p:nvPicPr>
        <p:blipFill>
          <a:blip r:embed="rId2" cstate="print"/>
          <a:stretch>
            <a:fillRect/>
          </a:stretch>
        </p:blipFill>
        <p:spPr>
          <a:xfrm>
            <a:off x="1000101" y="1357298"/>
            <a:ext cx="7215238" cy="4857784"/>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TotalTime>
  <Words>64</Words>
  <Application>Microsoft Office PowerPoint</Application>
  <PresentationFormat>Экран (4:3)</PresentationFormat>
  <Paragraphs>16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Открытая</vt:lpstr>
      <vt:lpstr>Этапы выполнения работы по бересте</vt:lpstr>
      <vt:lpstr>Инструменты и материалы:</vt:lpstr>
      <vt:lpstr>Роспись по  бересте</vt:lpstr>
      <vt:lpstr>Галерея работ</vt:lpstr>
      <vt:lpstr>Галерея работ</vt:lpstr>
      <vt:lpstr> Этапы выполнения работы:</vt:lpstr>
      <vt:lpstr>Этапы выполнения работы</vt:lpstr>
      <vt:lpstr>Этапы выполнения работы</vt:lpstr>
      <vt:lpstr>Этапы выполнения работы</vt:lpstr>
    </vt:vector>
  </TitlesOfParts>
  <Company>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Расписная берёста известна давно, это традиционный вид художественного творчества. Чаще всего расписывают корзины и короба. В разных районах сложились свои традиции, особенности техники росписи. Расписывают, как правило, готовые изделия, но для пробного варианта возьмите плоскую заготовку, наклеенную на плотную основу. Берёсту следует загрунтовать. Цвет может быть разным, но для начала пусть будет белым. Возьмите мел, разведите его жидким столярным клеем до состояния жидкой сметаны и этим раствором тонким слоем покройте материал. Оставьте до полного высыхания при комнатной температуре. После этого иногда поверхность покрывают белилами, в некоторых местах цветными красками. Выбор рисунка также традиционный. Это могут быть декоративные цветы, букеты, ветки, листья, фантастические птицы или сценки из жизни людей. Птицы. Подготавливают берёсту, наклеивают её на плотную основу и грунтуют. После полного высыхания приступают к росписи, используя ранее подготовленный рисунок. Переводить его следует через цветную или очень старую копировальную бумагу, поскольку жирный след от неё на меловой грунтовке нежелателен. Основной цвет росписи может быть любым — голубым, розовым, зелёным, синим, красным. Для росписи используют гуашевые и темперные краски. Готовую роспись лучше закрепить лаком.  </dc:title>
  <dc:creator>User</dc:creator>
  <cp:lastModifiedBy>User</cp:lastModifiedBy>
  <cp:revision>3</cp:revision>
  <dcterms:created xsi:type="dcterms:W3CDTF">2012-02-18T15:08:10Z</dcterms:created>
  <dcterms:modified xsi:type="dcterms:W3CDTF">2012-05-24T14:39:21Z</dcterms:modified>
</cp:coreProperties>
</file>