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6" r:id="rId2"/>
    <p:sldId id="256" r:id="rId3"/>
    <p:sldId id="267" r:id="rId4"/>
    <p:sldId id="257" r:id="rId5"/>
    <p:sldId id="302" r:id="rId6"/>
    <p:sldId id="268" r:id="rId7"/>
    <p:sldId id="315" r:id="rId8"/>
    <p:sldId id="259" r:id="rId9"/>
    <p:sldId id="260" r:id="rId10"/>
    <p:sldId id="305" r:id="rId11"/>
    <p:sldId id="309" r:id="rId12"/>
    <p:sldId id="310" r:id="rId13"/>
    <p:sldId id="311" r:id="rId14"/>
    <p:sldId id="312" r:id="rId15"/>
    <p:sldId id="306" r:id="rId16"/>
    <p:sldId id="307" r:id="rId17"/>
    <p:sldId id="308" r:id="rId18"/>
    <p:sldId id="313" r:id="rId19"/>
    <p:sldId id="314" r:id="rId20"/>
    <p:sldId id="303" r:id="rId21"/>
    <p:sldId id="269" r:id="rId22"/>
    <p:sldId id="261" r:id="rId23"/>
    <p:sldId id="262" r:id="rId24"/>
    <p:sldId id="270" r:id="rId25"/>
    <p:sldId id="265" r:id="rId26"/>
    <p:sldId id="273" r:id="rId27"/>
    <p:sldId id="275" r:id="rId28"/>
    <p:sldId id="276" r:id="rId29"/>
    <p:sldId id="277" r:id="rId30"/>
    <p:sldId id="263" r:id="rId31"/>
    <p:sldId id="278" r:id="rId32"/>
    <p:sldId id="279" r:id="rId33"/>
    <p:sldId id="304" r:id="rId34"/>
    <p:sldId id="280" r:id="rId35"/>
    <p:sldId id="271" r:id="rId36"/>
    <p:sldId id="272" r:id="rId37"/>
    <p:sldId id="281" r:id="rId38"/>
    <p:sldId id="274" r:id="rId39"/>
    <p:sldId id="282" r:id="rId40"/>
    <p:sldId id="284" r:id="rId41"/>
    <p:sldId id="285" r:id="rId42"/>
    <p:sldId id="286" r:id="rId43"/>
    <p:sldId id="287" r:id="rId44"/>
    <p:sldId id="283"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16" r:id="rId60"/>
    <p:sldId id="317" r:id="rId61"/>
    <p:sldId id="318"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37" autoAdjust="0"/>
  </p:normalViewPr>
  <p:slideViewPr>
    <p:cSldViewPr>
      <p:cViewPr varScale="1">
        <p:scale>
          <a:sx n="54" d="100"/>
          <a:sy n="54" d="100"/>
        </p:scale>
        <p:origin x="-19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to-name.ru/primeti/04/13.htm" TargetMode="External"/><Relationship Id="rId2" Type="http://schemas.openxmlformats.org/officeDocument/2006/relationships/hyperlink" Target="http://to-name.ru/primeti/04/25.htm" TargetMode="External"/><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hyperlink" Target="http://to-name.ru/historical-events/julianskij-kalendar.htm"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to-name.ru/primeti/04/00.htm" TargetMode="External"/><Relationship Id="rId3" Type="http://schemas.openxmlformats.org/officeDocument/2006/relationships/hyperlink" Target="http://to-name.ru/historical-events/sssr.htm" TargetMode="External"/><Relationship Id="rId7" Type="http://schemas.openxmlformats.org/officeDocument/2006/relationships/hyperlink" Target="http://to-name.ru/primeti/09/00.htm" TargetMode="External"/><Relationship Id="rId12" Type="http://schemas.openxmlformats.org/officeDocument/2006/relationships/hyperlink" Target="http://to-name.ru/primeti/02/22.htm" TargetMode="External"/><Relationship Id="rId2" Type="http://schemas.openxmlformats.org/officeDocument/2006/relationships/hyperlink" Target="http://to-name.ru/historical-events/grazhdanskaja-vojna-v-rossii.htm" TargetMode="External"/><Relationship Id="rId1" Type="http://schemas.openxmlformats.org/officeDocument/2006/relationships/slideLayout" Target="../slideLayouts/slideLayout7.xml"/><Relationship Id="rId6" Type="http://schemas.openxmlformats.org/officeDocument/2006/relationships/hyperlink" Target="http://to-name.ru/primeti/07/00.htm" TargetMode="External"/><Relationship Id="rId11" Type="http://schemas.openxmlformats.org/officeDocument/2006/relationships/hyperlink" Target="http://to-name.ru/primeti/04/24.htm" TargetMode="External"/><Relationship Id="rId5" Type="http://schemas.openxmlformats.org/officeDocument/2006/relationships/hyperlink" Target="http://to-name.ru/primeti/11/00.htm" TargetMode="External"/><Relationship Id="rId10" Type="http://schemas.openxmlformats.org/officeDocument/2006/relationships/hyperlink" Target="http://to-name.ru/primeti/02/01.htm" TargetMode="External"/><Relationship Id="rId4" Type="http://schemas.openxmlformats.org/officeDocument/2006/relationships/hyperlink" Target="http://to-name.ru/historical-events/2-otechestvennaja-vojna.htm" TargetMode="External"/><Relationship Id="rId9" Type="http://schemas.openxmlformats.org/officeDocument/2006/relationships/hyperlink" Target="http://to-name.ru/primeti/05/00.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alend.ru/day/7-29/" TargetMode="External"/><Relationship Id="rId2" Type="http://schemas.openxmlformats.org/officeDocument/2006/relationships/hyperlink" Target="http://www.calend.ru/day/4-16/" TargetMode="External"/><Relationship Id="rId1" Type="http://schemas.openxmlformats.org/officeDocument/2006/relationships/slideLayout" Target="../slideLayouts/slideLayout7.xml"/><Relationship Id="rId5" Type="http://schemas.openxmlformats.org/officeDocument/2006/relationships/hyperlink" Target="http://www.calend.ru/event/6031/" TargetMode="External"/><Relationship Id="rId4" Type="http://schemas.openxmlformats.org/officeDocument/2006/relationships/hyperlink" Target="http://www.calend.ru/day/4-2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ru.wikipedia.org/wiki/%D0%A5%D0%B0%D1%80%D1%8C%D0%BA%D0%BE%D0%B2" TargetMode="External"/><Relationship Id="rId13" Type="http://schemas.openxmlformats.org/officeDocument/2006/relationships/image" Target="../media/image7.jpeg"/><Relationship Id="rId3" Type="http://schemas.openxmlformats.org/officeDocument/2006/relationships/hyperlink" Target="http://ru.wikipedia.org/wiki/1904" TargetMode="External"/><Relationship Id="rId7" Type="http://schemas.openxmlformats.org/officeDocument/2006/relationships/hyperlink" Target="http://ru.wikipedia.org/wiki/1979" TargetMode="External"/><Relationship Id="rId12" Type="http://schemas.openxmlformats.org/officeDocument/2006/relationships/hyperlink" Target="http://ru.wikipedia.org/wiki/%D0%A4%D0%B0%D0%B9%D0%BB:Morozov_AA.jpg" TargetMode="External"/><Relationship Id="rId2" Type="http://schemas.openxmlformats.org/officeDocument/2006/relationships/hyperlink" Target="http://ru.wikipedia.org/wiki/16_%D0%BE%D0%BA%D1%82%D1%8F%D0%B1%D1%80%D1%8F" TargetMode="External"/><Relationship Id="rId1" Type="http://schemas.openxmlformats.org/officeDocument/2006/relationships/slideLayout" Target="../slideLayouts/slideLayout8.xml"/><Relationship Id="rId6" Type="http://schemas.openxmlformats.org/officeDocument/2006/relationships/hyperlink" Target="http://ru.wikipedia.org/wiki/14_%D0%B8%D1%8E%D0%BD%D1%8F" TargetMode="External"/><Relationship Id="rId11" Type="http://schemas.openxmlformats.org/officeDocument/2006/relationships/hyperlink" Target="http://ru.wikipedia.org/wiki/%D0%A2-34" TargetMode="External"/><Relationship Id="rId5" Type="http://schemas.openxmlformats.org/officeDocument/2006/relationships/hyperlink" Target="http://ru.wikipedia.org/wiki/%D0%91%D1%80%D1%8F%D0%BD%D1%81%D0%BA" TargetMode="External"/><Relationship Id="rId10" Type="http://schemas.openxmlformats.org/officeDocument/2006/relationships/hyperlink" Target="http://ru.wikipedia.org/wiki/%D0%93%D0%B5%D0%BD%D0%B5%D1%80%D0%B0%D0%BB-%D0%BC%D0%B0%D0%B9%D0%BE%D1%80" TargetMode="External"/><Relationship Id="rId4" Type="http://schemas.openxmlformats.org/officeDocument/2006/relationships/hyperlink" Target="http://ru.wikipedia.org/wiki/%D0%91%D0%B5%D0%B6%D0%B8%D1%86%D0%B0" TargetMode="External"/><Relationship Id="rId9" Type="http://schemas.openxmlformats.org/officeDocument/2006/relationships/hyperlink" Target="http://ru.wikipedia.org/wiki/%D0%98%D0%BD%D0%B6%D0%B5%D0%BD%D0%B5%D1%80-%D0%BA%D0%BE%D0%BD%D1%81%D1%82%D1%80%D1%83%D0%BA%D1%82%D0%BE%D1%80"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ru.wikipedia.org/wiki/%D0%A1%D1%80%D0%B5%D0%B4%D0%BD%D0%B8%D0%B9_%D1%82%D0%B0%D0%BD%D0%BA" TargetMode="External"/><Relationship Id="rId13" Type="http://schemas.openxmlformats.org/officeDocument/2006/relationships/hyperlink" Target="http://ru.wikipedia.org/wiki/%D0%A1%D0%BF%D0%B5%D1%86%D0%B8%D0%B0%D0%BB%D1%8C%D0%BD%D0%BE%D0%B5_%D0%BA%D0%BE%D0%BD%D1%81%D1%82%D1%80%D1%83%D0%BA%D1%82%D0%BE%D1%80%D1%81%D0%BA%D0%BE%D0%B5_%D0%B1%D1%8E%D1%80%D0%BE_%D0%BC%D0%B0%D1%88%D0%B8%D0%BD%D0%BE%D1%81%D1%82%D1%80%D0%BE%D0%B5%D0%BD%D0%B8%D1%8F" TargetMode="External"/><Relationship Id="rId18" Type="http://schemas.openxmlformats.org/officeDocument/2006/relationships/hyperlink" Target="http://ru.wikipedia.org/wiki/8_%D0%BC%D0%B0%D1%8F" TargetMode="External"/><Relationship Id="rId3" Type="http://schemas.openxmlformats.org/officeDocument/2006/relationships/hyperlink" Target="http://ru.wikipedia.org/wiki/1974" TargetMode="External"/><Relationship Id="rId7" Type="http://schemas.openxmlformats.org/officeDocument/2006/relationships/hyperlink" Target="http://ru.wikipedia.org/wiki/1942" TargetMode="External"/><Relationship Id="rId12" Type="http://schemas.openxmlformats.org/officeDocument/2006/relationships/hyperlink" Target="http://ru.wikipedia.org/w/index.php?title=%D0%A5%D0%B0%D1%80%D1%8C%D0%BA%D0%BE%D0%B2%D1%81%D0%BA%D0%B8%D0%B9_%D0%BC%D0%B5%D1%85%D0%B0%D0%BD%D0%B8%D1%87%D0%B5%D1%81%D0%BA%D0%B8%D0%B9_%D1%82%D0%B5%D1%85%D0%BD%D0%B8%D0%BA%D1%83%D0%BC_%D0%B8%D0%BC.%D0%90.%D0%90.%D0%9C%D0%BE%D1%80%D0%BE%D0%B7%D0%BE%D0%B2%D0%B0&amp;action=edit&amp;redlink=1" TargetMode="External"/><Relationship Id="rId17" Type="http://schemas.openxmlformats.org/officeDocument/2006/relationships/hyperlink" Target="http://ru.wikipedia.org/wiki/%D0%91%D1%80%D1%8F%D0%BD%D1%81%D0%BA%D0%B8%D0%B9_%D0%BC%D0%B0%D1%88%D0%B8%D0%BD%D0%BE%D1%81%D1%82%D1%80%D0%BE%D0%B8%D1%82%D0%B5%D0%BB%D1%8C%D0%BD%D1%8B%D0%B9_%D0%B7%D0%B0%D0%B2%D0%BE%D0%B4" TargetMode="External"/><Relationship Id="rId2" Type="http://schemas.openxmlformats.org/officeDocument/2006/relationships/hyperlink" Target="http://ru.wikipedia.org/wiki/1943" TargetMode="External"/><Relationship Id="rId16" Type="http://schemas.openxmlformats.org/officeDocument/2006/relationships/hyperlink" Target="http://ru.wikipedia.org/wiki/%D0%91%D0%B0%D0%BB%D0%B0%D1%88%D0%BE%D0%B2%D0%BA%D0%B0" TargetMode="External"/><Relationship Id="rId1" Type="http://schemas.openxmlformats.org/officeDocument/2006/relationships/slideLayout" Target="../slideLayouts/slideLayout7.xml"/><Relationship Id="rId6" Type="http://schemas.openxmlformats.org/officeDocument/2006/relationships/hyperlink" Target="http://ru.wikipedia.org/wiki/10_%D0%B0%D0%BF%D1%80%D0%B5%D0%BB%D1%8F" TargetMode="External"/><Relationship Id="rId11" Type="http://schemas.openxmlformats.org/officeDocument/2006/relationships/hyperlink" Target="http://ru.wikipedia.org/wiki/%D0%A2-54" TargetMode="External"/><Relationship Id="rId5" Type="http://schemas.openxmlformats.org/officeDocument/2006/relationships/hyperlink" Target="http://ru.wikipedia.org/wiki/%D0%A1%D1%82%D0%B0%D0%BB%D0%B8%D0%BD%D1%81%D0%BA%D0%B0%D1%8F_%D0%BF%D1%80%D0%B5%D0%BC%D0%B8%D1%8F_%D0%A1%D0%A1%D0%A1%D0%A0" TargetMode="External"/><Relationship Id="rId15" Type="http://schemas.openxmlformats.org/officeDocument/2006/relationships/hyperlink" Target="http://ru.wikipedia.org/wiki/%D0%A5%D0%B0%D1%80%D1%8C%D0%BA%D0%BE%D0%B2" TargetMode="External"/><Relationship Id="rId10" Type="http://schemas.openxmlformats.org/officeDocument/2006/relationships/hyperlink" Target="http://ru.wikipedia.org/wiki/1948" TargetMode="External"/><Relationship Id="rId19" Type="http://schemas.openxmlformats.org/officeDocument/2006/relationships/hyperlink" Target="http://ru.wikipedia.org/wiki/1982_%D0%B3%D0%BE%D0%B4" TargetMode="External"/><Relationship Id="rId4" Type="http://schemas.openxmlformats.org/officeDocument/2006/relationships/hyperlink" Target="http://ru.wikipedia.org/wiki/1967" TargetMode="External"/><Relationship Id="rId9" Type="http://schemas.openxmlformats.org/officeDocument/2006/relationships/hyperlink" Target="http://ru.wikipedia.org/wiki/1946" TargetMode="External"/><Relationship Id="rId14" Type="http://schemas.openxmlformats.org/officeDocument/2006/relationships/hyperlink" Target="http://ru.wikipedia.org/w/index.php?title=%D0%A3%D0%BB%D0%B8%D1%86%D0%B0_%D0%9C%D0%BE%D1%80%D0%BE%D0%B7%D0%BE%D0%B2%D0%B0_(%D0%A5%D0%B0%D1%80%D1%8C%D0%BA%D0%BE%D0%B2)&amp;action=edit&amp;redlink=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ru.wikipedia.org/wiki/%D0%A4%D0%B0%D0%B9%D0%BB:Kamozin_Pavel_M.jpg" TargetMode="External"/><Relationship Id="rId3" Type="http://schemas.openxmlformats.org/officeDocument/2006/relationships/hyperlink" Target="http://ru.wikipedia.org/wiki/%D0%AD%D1%81%D0%BA%D0%B0%D0%B4%D1%80%D0%B8%D0%BB%D1%8C%D1%8F" TargetMode="External"/><Relationship Id="rId7" Type="http://schemas.openxmlformats.org/officeDocument/2006/relationships/hyperlink" Target="http://ru.wikipedia.org/wiki/%D0%91%D1%80%D1%8F%D0%BD%D1%81%D0%BA" TargetMode="External"/><Relationship Id="rId2" Type="http://schemas.openxmlformats.org/officeDocument/2006/relationships/hyperlink" Target="http://ru.wikipedia.org/w/index.php?title=%D0%9B%D1%91%D1%82%D1%87%D0%B8%D0%BA-%D0%B8%D1%81%D1%82%D1%80%D0%B5%D0%B1%D0%B8%D1%82%D0%B5%D0%BB%D1%8C&amp;action=edit&amp;redlink=1" TargetMode="External"/><Relationship Id="rId1" Type="http://schemas.openxmlformats.org/officeDocument/2006/relationships/slideLayout" Target="../slideLayouts/slideLayout8.xml"/><Relationship Id="rId6" Type="http://schemas.openxmlformats.org/officeDocument/2006/relationships/hyperlink" Target="http://ru.wikipedia.org/wiki/%D0%91%D0%B5%D0%B6%D0%B8%D1%86%D0%B0" TargetMode="External"/><Relationship Id="rId5" Type="http://schemas.openxmlformats.org/officeDocument/2006/relationships/hyperlink" Target="http://ru.wikipedia.org/wiki/%D0%9A%D0%B0%D0%BF%D0%B8%D1%82%D0%B0%D0%BD_(%D0%B2%D0%BE%D0%B8%D0%BD%D1%81%D0%BA%D0%BE%D0%B5_%D0%B7%D0%B2%D0%B0%D0%BD%D0%B8%D0%B5)" TargetMode="External"/><Relationship Id="rId4" Type="http://schemas.openxmlformats.org/officeDocument/2006/relationships/hyperlink" Target="http://ru.wikipedia.org/wiki/%D0%93%D0%B5%D1%80%D0%BE%D0%B9_%D0%A1%D0%BE%D0%B2%D0%B5%D1%82%D1%81%D0%BA%D0%BE%D0%B3%D0%BE_%D0%A1%D0%BE%D1%8E%D0%B7%D0%B0" TargetMode="External"/><Relationship Id="rId9" Type="http://schemas.openxmlformats.org/officeDocument/2006/relationships/image" Target="../media/image8.jpeg"/></Relationships>
</file>

<file path=ppt/slides/_rels/slide27.xml.rels><?xml version="1.0" encoding="UTF-8" standalone="yes"?>
<Relationships xmlns="http://schemas.openxmlformats.org/package/2006/relationships"><Relationship Id="rId8" Type="http://schemas.openxmlformats.org/officeDocument/2006/relationships/hyperlink" Target="http://ru.wikipedia.org/wiki/1943_%D0%B3%D0%BE%D0%B4" TargetMode="External"/><Relationship Id="rId3" Type="http://schemas.openxmlformats.org/officeDocument/2006/relationships/hyperlink" Target="http://ru.wikipedia.org/wiki/23_%D0%B8%D1%8E%D0%BD%D1%8F" TargetMode="External"/><Relationship Id="rId7" Type="http://schemas.openxmlformats.org/officeDocument/2006/relationships/hyperlink" Target="http://ru.wikipedia.org/wiki/%D0%A8%D0%B0%D1%83%D0%BC%D1%8F%D0%BD_(%D1%81%D0%B5%D0%BB%D0%BE_%D0%B2_%D0%A2%D1%83%D0%B0%D0%BF%D1%81%D0%B8%D0%BD%D1%81%D0%BA%D0%BE%D0%BC_%D1%80%D0%B0%D0%B9%D0%BE%D0%BD%D0%B5)" TargetMode="External"/><Relationship Id="rId2" Type="http://schemas.openxmlformats.org/officeDocument/2006/relationships/hyperlink" Target="http://ru.wikipedia.org/wiki/%D0%9B%D0%B5%D0%B9%D1%82%D0%B5%D0%BD%D0%B0%D0%BD%D1%82" TargetMode="External"/><Relationship Id="rId1" Type="http://schemas.openxmlformats.org/officeDocument/2006/relationships/slideLayout" Target="../slideLayouts/slideLayout7.xml"/><Relationship Id="rId6" Type="http://schemas.openxmlformats.org/officeDocument/2006/relationships/hyperlink" Target="http://ru.wikipedia.org/wiki/%D0%98-16" TargetMode="External"/><Relationship Id="rId5" Type="http://schemas.openxmlformats.org/officeDocument/2006/relationships/hyperlink" Target="http://ru.wikipedia.org/wiki/%D0%98%D1%81%D1%82%D1%80%D0%B5%D0%B1%D0%B8%D1%82%D0%B5%D0%BB%D1%8C" TargetMode="External"/><Relationship Id="rId10" Type="http://schemas.openxmlformats.org/officeDocument/2006/relationships/hyperlink" Target="http://ru.wikipedia.org/wiki/1_%D0%BC%D0%B0%D1%8F" TargetMode="External"/><Relationship Id="rId4" Type="http://schemas.openxmlformats.org/officeDocument/2006/relationships/hyperlink" Target="http://ru.wikipedia.org/wiki/1941_%D0%B3%D0%BE%D0%B4" TargetMode="External"/><Relationship Id="rId9" Type="http://schemas.openxmlformats.org/officeDocument/2006/relationships/hyperlink" Target="http://ru.wikipedia.org/wiki/%D0%9C%D0%BB%D0%B0%D0%B4%D1%88%D0%B8%D0%B9_%D0%BB%D0%B5%D0%B9%D1%82%D0%B5%D0%BD%D0%B0%D0%BD%D1%82"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ru.wikipedia.org/wiki/1946_%D0%B3%D0%BE%D0%B4" TargetMode="External"/><Relationship Id="rId13" Type="http://schemas.openxmlformats.org/officeDocument/2006/relationships/hyperlink" Target="http://ru.wikipedia.org/wiki/%D0%91%D1%80%D1%8F%D0%BD%D1%81%D0%BA" TargetMode="External"/><Relationship Id="rId3" Type="http://schemas.openxmlformats.org/officeDocument/2006/relationships/hyperlink" Target="http://ru.wikipedia.org/wiki/1_%D0%B8%D1%8E%D0%BB%D1%8F" TargetMode="External"/><Relationship Id="rId7" Type="http://schemas.openxmlformats.org/officeDocument/2006/relationships/hyperlink" Target="http://ru.wikipedia.org/wiki/%D0%92%D0%B5%D0%BB%D0%B8%D0%BA%D0%B0%D1%8F_%D0%9E%D1%82%D0%B5%D1%87%D0%B5%D1%81%D1%82%D0%B2%D0%B5%D0%BD%D0%BD%D0%B0%D1%8F_%D0%B2%D0%BE%D0%B9%D0%BD%D0%B0" TargetMode="External"/><Relationship Id="rId12" Type="http://schemas.openxmlformats.org/officeDocument/2006/relationships/hyperlink" Target="http://ru.wikipedia.org/wiki/%D0%9E%D1%80%D0%B4%D0%B5%D0%BD_%D0%9E%D1%82%D0%B5%D1%87%D0%B5%D1%81%D1%82%D0%B2%D0%B5%D0%BD%D0%BD%D0%BE%D0%B9_%D0%B2%D0%BE%D0%B9%D0%BD%D1%8B" TargetMode="External"/><Relationship Id="rId2" Type="http://schemas.openxmlformats.org/officeDocument/2006/relationships/hyperlink" Target="http://ru.wikipedia.org/wiki/31_%D0%B4%D0%B5%D0%BA%D0%B0%D0%B1%D1%80%D1%8F" TargetMode="External"/><Relationship Id="rId1" Type="http://schemas.openxmlformats.org/officeDocument/2006/relationships/slideLayout" Target="../slideLayouts/slideLayout7.xml"/><Relationship Id="rId6" Type="http://schemas.openxmlformats.org/officeDocument/2006/relationships/hyperlink" Target="http://ru.wikipedia.org/wiki/1945_%D0%B3%D0%BE%D0%B4" TargetMode="External"/><Relationship Id="rId11" Type="http://schemas.openxmlformats.org/officeDocument/2006/relationships/hyperlink" Target="http://ru.wikipedia.org/wiki/%D0%9E%D1%80%D0%B4%D0%B5%D0%BD_%D0%90%D0%BB%D0%B5%D0%BA%D1%81%D0%B0%D0%BD%D0%B4%D1%80%D0%B0_%D0%9D%D0%B5%D0%B2%D1%81%D0%BA%D0%BE%D0%B3%D0%BE_(%D0%A1%D0%A1%D0%A1%D0%A0)" TargetMode="External"/><Relationship Id="rId5" Type="http://schemas.openxmlformats.org/officeDocument/2006/relationships/hyperlink" Target="http://ru.wikipedia.org/wiki/20_%D1%8F%D0%BD%D0%B2%D0%B0%D1%80%D1%8F" TargetMode="External"/><Relationship Id="rId15" Type="http://schemas.openxmlformats.org/officeDocument/2006/relationships/hyperlink" Target="http://ru.wikipedia.org/wiki/%D0%91%D1%80%D1%8F%D0%BD%D1%81%D0%BA%D0%B8%D0%B9_%D0%BC%D0%B0%D1%88%D0%B8%D0%BD%D0%BE%D1%81%D1%82%D1%80%D0%BE%D0%B8%D1%82%D0%B5%D0%BB%D1%8C%D0%BD%D1%8B%D0%B9_%D0%B7%D0%B0%D0%B2%D0%BE%D0%B4" TargetMode="External"/><Relationship Id="rId10" Type="http://schemas.openxmlformats.org/officeDocument/2006/relationships/hyperlink" Target="http://ru.wikipedia.org/wiki/%D0%9E%D1%80%D0%B4%D0%B5%D0%BD_%D0%9A%D1%80%D0%B0%D1%81%D0%BD%D0%BE%D0%B3%D0%BE_%D0%97%D0%BD%D0%B0%D0%BC%D0%B5%D0%BD%D0%B8" TargetMode="External"/><Relationship Id="rId4" Type="http://schemas.openxmlformats.org/officeDocument/2006/relationships/hyperlink" Target="http://ru.wikipedia.org/wiki/1944_%D0%B3%D0%BE%D0%B4" TargetMode="External"/><Relationship Id="rId9" Type="http://schemas.openxmlformats.org/officeDocument/2006/relationships/hyperlink" Target="http://ru.wikipedia.org/wiki/%D0%9C%D0%B5%D0%B4%D0%B0%D0%BB%D1%8C_%C2%AB%D0%97%D0%BE%D0%BB%D0%BE%D1%82%D0%B0%D1%8F_%D0%97%D0%B2%D0%B5%D0%B7%D0%B4%D0%B0%C2%BB_(%D0%A1%D0%A1%D0%A1%D0%A0)" TargetMode="External"/><Relationship Id="rId14" Type="http://schemas.openxmlformats.org/officeDocument/2006/relationships/hyperlink" Target="http://ru.wikipedia.org/wiki/1966"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ru.wikipedia.org/wiki/1992_%D0%B3%D0%BE%D0%B4" TargetMode="External"/><Relationship Id="rId13" Type="http://schemas.openxmlformats.org/officeDocument/2006/relationships/hyperlink" Target="http://ru.wikipedia.org/wiki/%D0%92%D0%B5%D0%BB%D0%B8%D0%BA%D0%B0%D1%8F_%D0%9E%D1%82%D0%B5%D1%87%D0%B5%D1%81%D1%82%D0%B2%D0%B5%D0%BD%D0%BD%D0%B0%D1%8F_%D0%B2%D0%BE%D0%B9%D0%BD%D0%B0" TargetMode="External"/><Relationship Id="rId3" Type="http://schemas.openxmlformats.org/officeDocument/2006/relationships/hyperlink" Target="http://ru.wikipedia.org/wiki/1910_%D0%B3%D0%BE%D0%B4" TargetMode="External"/><Relationship Id="rId7" Type="http://schemas.openxmlformats.org/officeDocument/2006/relationships/hyperlink" Target="http://ru.wikipedia.org/wiki/12_%D0%BE%D0%BA%D1%82%D1%8F%D0%B1%D1%80%D1%8F" TargetMode="External"/><Relationship Id="rId12" Type="http://schemas.openxmlformats.org/officeDocument/2006/relationships/hyperlink" Target="http://ru.wikipedia.org/wiki/%D0%93%D0%B5%D1%80%D0%BE%D0%B9_%D0%A1%D0%BE%D0%B2%D0%B5%D1%82%D1%81%D0%BA%D0%BE%D0%B3%D0%BE_%D0%A1%D0%BE%D1%8E%D0%B7%D0%B0" TargetMode="External"/><Relationship Id="rId17" Type="http://schemas.openxmlformats.org/officeDocument/2006/relationships/image" Target="../media/image9.jpeg"/><Relationship Id="rId2" Type="http://schemas.openxmlformats.org/officeDocument/2006/relationships/hyperlink" Target="http://ru.wikipedia.org/wiki/15_%D1%84%D0%B5%D0%B2%D1%80%D0%B0%D0%BB%D1%8F" TargetMode="External"/><Relationship Id="rId16" Type="http://schemas.openxmlformats.org/officeDocument/2006/relationships/hyperlink" Target="http://ru.wikipedia.org/wiki/%D0%92%D1%8B%D1%81%D1%82%D1%80%D0%B5%D0%BB_(%D0%BA%D1%83%D1%80%D1%81%D1%8B_%D0%BA%D0%BE%D0%BC%D1%81%D0%BE%D1%81%D1%82%D0%B0%D0%B2%D0%B0)" TargetMode="External"/><Relationship Id="rId1" Type="http://schemas.openxmlformats.org/officeDocument/2006/relationships/slideLayout" Target="../slideLayouts/slideLayout8.xml"/><Relationship Id="rId6" Type="http://schemas.openxmlformats.org/officeDocument/2006/relationships/hyperlink" Target="http://ru.wikipedia.org/wiki/%D0%A7%D0%B5%D1%80%D0%BD%D0%B8%D0%B3%D0%BE%D0%B2%D1%81%D0%BA%D0%B0%D1%8F_%D0%B3%D1%83%D0%B1%D0%B5%D1%80%D0%BD%D0%B8%D1%8F" TargetMode="External"/><Relationship Id="rId11" Type="http://schemas.openxmlformats.org/officeDocument/2006/relationships/hyperlink" Target="http://ru.wikipedia.org/wiki/1970" TargetMode="External"/><Relationship Id="rId5" Type="http://schemas.openxmlformats.org/officeDocument/2006/relationships/hyperlink" Target="http://ru.wikipedia.org/wiki/%D0%A1%D1%83%D1%80%D0%B0%D0%B6%D1%81%D0%BA%D0%B8%D0%B9_%D1%83%D0%B5%D0%B7%D0%B4" TargetMode="External"/><Relationship Id="rId15" Type="http://schemas.openxmlformats.org/officeDocument/2006/relationships/hyperlink" Target="http://ru.wikipedia.org/wiki/1985" TargetMode="External"/><Relationship Id="rId10" Type="http://schemas.openxmlformats.org/officeDocument/2006/relationships/hyperlink" Target="http://ru.wikipedia.org/wiki/%D0%93%D0%B5%D0%BD%D0%B5%D1%80%D0%B0%D0%BB-%D0%BF%D0%BE%D0%BB%D0%BA%D0%BE%D0%B2%D0%BD%D0%B8%D0%BA" TargetMode="External"/><Relationship Id="rId4" Type="http://schemas.openxmlformats.org/officeDocument/2006/relationships/hyperlink" Target="http://ru.wikipedia.org/wiki/%D0%A1%D0%B2%D1%8F%D1%82%D1%81%D0%BA" TargetMode="External"/><Relationship Id="rId9" Type="http://schemas.openxmlformats.org/officeDocument/2006/relationships/hyperlink" Target="http://ru.wikipedia.org/wiki/%D0%9C%D0%BE%D1%81%D0%BA%D0%B2%D0%B0" TargetMode="External"/><Relationship Id="rId14" Type="http://schemas.openxmlformats.org/officeDocument/2006/relationships/hyperlink" Target="http://ru.wikipedia.org/wiki/196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alend.ru/day/10-16/" TargetMode="External"/><Relationship Id="rId2" Type="http://schemas.openxmlformats.org/officeDocument/2006/relationships/hyperlink" Target="http://www.calend.ru/day/8-1/" TargetMode="External"/><Relationship Id="rId1" Type="http://schemas.openxmlformats.org/officeDocument/2006/relationships/slideLayout" Target="../slideLayouts/slideLayout8.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8" Type="http://schemas.openxmlformats.org/officeDocument/2006/relationships/hyperlink" Target="http://ru.wikipedia.org/wiki/%D0%96%D0%B8%D1%82%D0%BE%D0%BC%D0%B8%D1%80" TargetMode="External"/><Relationship Id="rId3" Type="http://schemas.openxmlformats.org/officeDocument/2006/relationships/hyperlink" Target="http://ru.wikipedia.org/wiki/%D0%9E%D1%80%D0%B4%D0%B5%D0%BD_%D0%9A%D1%80%D0%B0%D1%81%D0%BD%D0%BE%D0%B3%D0%BE_%D0%97%D0%BD%D0%B0%D0%BC%D0%B5%D0%BD%D0%B8" TargetMode="External"/><Relationship Id="rId7" Type="http://schemas.openxmlformats.org/officeDocument/2006/relationships/hyperlink" Target="http://ru.wikipedia.org/wiki/%D0%9C%D0%B0%D0%BB%D0%B8%D0%BD_(%D0%96%D0%B8%D1%82%D0%BE%D0%BC%D0%B8%D1%80%D1%81%D0%BA%D0%B0%D1%8F_%D0%BE%D0%B1%D0%BB%D0%B0%D1%81%D1%82%D1%8C)" TargetMode="External"/><Relationship Id="rId12" Type="http://schemas.openxmlformats.org/officeDocument/2006/relationships/hyperlink" Target="http://ru.wikipedia.org/wiki/%D0%9A%D0%BE%D0%BD%D1%82%D1%80%D0%B0%D1%82%D0%B0%D0%BA%D0%B0" TargetMode="External"/><Relationship Id="rId2" Type="http://schemas.openxmlformats.org/officeDocument/2006/relationships/hyperlink" Target="http://ru.wikipedia.org/wiki/%D0%A5%D0%B0%D1%81%D0%B0%D0%BD_(%D0%BE%D0%B7%D0%B5%D1%80%D0%BE)" TargetMode="External"/><Relationship Id="rId1" Type="http://schemas.openxmlformats.org/officeDocument/2006/relationships/slideLayout" Target="../slideLayouts/slideLayout7.xml"/><Relationship Id="rId6" Type="http://schemas.openxmlformats.org/officeDocument/2006/relationships/hyperlink" Target="http://ru.wikipedia.org/wiki/%D0%9F%D1%80%D0%B0%D0%B2%D0%BE%D0%B1%D0%B5%D1%80%D0%B5%D0%B6%D0%BD%D0%B0%D1%8F_%D0%A3%D0%BA%D1%80%D0%B0%D0%B8%D0%BD%D0%B0" TargetMode="External"/><Relationship Id="rId11" Type="http://schemas.openxmlformats.org/officeDocument/2006/relationships/hyperlink" Target="http://ru.wikipedia.org/wiki/%D0%A1%D0%B0%D0%BD%D0%B4%D0%BE%D0%BC%D0%B8%D1%80%D1%81%D0%BA%D0%B8%D0%B9_%D0%BF%D0%BB%D0%B0%D1%86%D0%B4%D0%B0%D1%80%D0%BC" TargetMode="External"/><Relationship Id="rId5" Type="http://schemas.openxmlformats.org/officeDocument/2006/relationships/hyperlink" Target="http://ru.wikipedia.org/wiki/%D0%9A%D0%B8%D0%B5%D0%B2%D1%81%D0%BA%D0%B0%D1%8F_%D0%BD%D0%B0%D1%81%D1%82%D1%83%D0%BF%D0%B0%D1%82%D0%B5%D0%BB%D1%8C%D0%BD%D0%B0%D1%8F_%D0%BE%D0%BF%D0%B5%D1%80%D0%B0%D1%86%D0%B8%D1%8F" TargetMode="External"/><Relationship Id="rId10" Type="http://schemas.openxmlformats.org/officeDocument/2006/relationships/hyperlink" Target="http://ru.wikipedia.org/wiki/%D0%92%D0%B8%D1%81%D0%BB%D0%B0" TargetMode="External"/><Relationship Id="rId4" Type="http://schemas.openxmlformats.org/officeDocument/2006/relationships/hyperlink" Target="http://ru.wikipedia.org/w/index.php?title=55-%D1%8F_%D1%82%D0%B0%D0%BD%D0%BA%D0%BE%D0%B2%D0%B0%D1%8F_%D0%B1%D1%80%D0%B8%D0%B3%D0%B0%D0%B4%D0%B0&amp;action=edit&amp;redlink=1" TargetMode="External"/><Relationship Id="rId9" Type="http://schemas.openxmlformats.org/officeDocument/2006/relationships/hyperlink" Target="http://ru.wikipedia.org/wiki/%D0%9F%D0%BE%D0%BB%D0%BA%D0%BE%D0%B2%D0%BD%D0%B8%D0%BA"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ru.wikipedia.org/wiki/%D0%94%D0%B2%D0%B0%D0%B6%D0%B4%D1%8B_%D0%93%D0%B5%D1%80%D0%BE%D0%B8_%D0%A1%D0%BE%D0%B2%D0%B5%D1%82%D1%81%D0%BA%D0%BE%D0%B3%D0%BE_%D0%A1%D0%BE%D1%8E%D0%B7%D0%B0" TargetMode="External"/><Relationship Id="rId2" Type="http://schemas.openxmlformats.org/officeDocument/2006/relationships/hyperlink" Target="http://ru.wikipedia.org/wiki/%D0%A8%D1%82%D1%83%D1%80%D0%BC_%D0%91%D0%B5%D1%80%D0%BB%D0%B8%D0%BD%D0%B0_(1945)" TargetMode="External"/><Relationship Id="rId1" Type="http://schemas.openxmlformats.org/officeDocument/2006/relationships/slideLayout" Target="../slideLayouts/slideLayout7.xml"/><Relationship Id="rId4" Type="http://schemas.openxmlformats.org/officeDocument/2006/relationships/hyperlink" Target="http://ru.wikipedia.org/wiki/%D0%9F%D0%B0%D1%80%D0%B0%D0%B4_%D0%9F%D0%BE%D0%B1%D0%B5%D0%B4%D1%8B"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ru.wikipedia.org/wiki/%D0%9E%D1%80%D0%B4%D0%B5%D0%BD_%D0%94%D1%80%D1%83%D0%B6%D0%B1%D1%8B_%D0%BD%D0%B0%D1%80%D0%BE%D0%B4%D0%BE%D0%B2" TargetMode="External"/><Relationship Id="rId13" Type="http://schemas.openxmlformats.org/officeDocument/2006/relationships/hyperlink" Target="http://ru.wikipedia.org/wiki/%D0%90%D0%B2%D0%B0%D1%80%D0%B8%D1%8F_%D0%BD%D0%B0_%D0%A7%D0%B5%D1%80%D0%BD%D0%BE%D0%B1%D1%8B%D0%BB%D1%8C%D1%81%D0%BA%D0%BE%D0%B9_%D0%90%D0%AD%D0%A1" TargetMode="External"/><Relationship Id="rId3" Type="http://schemas.openxmlformats.org/officeDocument/2006/relationships/hyperlink" Target="http://ru.wikipedia.org/wiki/%D0%9E%D1%80%D0%B4%D0%B5%D0%BD_%D0%9B%D0%B5%D0%BD%D0%B8%D0%BD%D0%B0" TargetMode="External"/><Relationship Id="rId7" Type="http://schemas.openxmlformats.org/officeDocument/2006/relationships/hyperlink" Target="http://ru.wikipedia.org/wiki/%D0%9E%D1%80%D0%B4%D0%B5%D0%BD_%D0%9E%D1%82%D0%B5%D1%87%D0%B5%D1%81%D1%82%D0%B2%D0%B5%D0%BD%D0%BD%D0%BE%D0%B9_%D0%B2%D0%BE%D0%B9%D0%BD%D1%8B" TargetMode="External"/><Relationship Id="rId12" Type="http://schemas.openxmlformats.org/officeDocument/2006/relationships/hyperlink" Target="http://ru.wikipedia.org/wiki/%D0%94%D1%80%D0%B0%D0%B3%D1%83%D0%BD%D1%81%D0%BA%D0%B8%D0%B9,_%D0%94%D0%B0%D0%B2%D0%B8%D0%B4_%D0%90%D0%B1%D1%80%D0%B0%D0%BC%D0%BE%D0%B2%D0%B8%D1%87#cite_note-1" TargetMode="External"/><Relationship Id="rId17" Type="http://schemas.openxmlformats.org/officeDocument/2006/relationships/hyperlink" Target="http://ru.wikipedia.org/wiki/2009_%D0%B3%D0%BE%D0%B4" TargetMode="External"/><Relationship Id="rId2" Type="http://schemas.openxmlformats.org/officeDocument/2006/relationships/hyperlink" Target="http://ru.wikipedia.org/wiki/%D0%93%D0%B5%D1%80%D0%BE%D0%B9_%D0%A1%D0%BE%D0%B2%D0%B5%D1%82%D1%81%D0%BA%D0%BE%D0%B3%D0%BE_%D0%A1%D0%BE%D1%8E%D0%B7%D0%B0" TargetMode="External"/><Relationship Id="rId16" Type="http://schemas.openxmlformats.org/officeDocument/2006/relationships/hyperlink" Target="http://ru.wikipedia.org/wiki/%D0%A1%D0%BE%D0%BB%D0%BD%D0%B5%D1%87%D0%BD%D0%BE%D0%B3%D0%BE%D1%80%D1%81%D0%BA" TargetMode="External"/><Relationship Id="rId1" Type="http://schemas.openxmlformats.org/officeDocument/2006/relationships/slideLayout" Target="../slideLayouts/slideLayout7.xml"/><Relationship Id="rId6" Type="http://schemas.openxmlformats.org/officeDocument/2006/relationships/hyperlink" Target="http://ru.wikipedia.org/wiki/%D0%9E%D1%80%D0%B4%D0%B5%D0%BD_%D0%9A%D1%80%D0%B0%D1%81%D0%BD%D0%BE%D0%B9_%D0%97%D0%B2%D0%B5%D0%B7%D0%B4%D1%8B" TargetMode="External"/><Relationship Id="rId11" Type="http://schemas.openxmlformats.org/officeDocument/2006/relationships/hyperlink" Target="http://ru.wikipedia.org/wiki/1951_%D0%B3%D0%BE%D0%B4" TargetMode="External"/><Relationship Id="rId5" Type="http://schemas.openxmlformats.org/officeDocument/2006/relationships/hyperlink" Target="http://ru.wikipedia.org/wiki/%D0%9E%D1%80%D0%B4%D0%B5%D0%BD_%D0%A1%D1%83%D0%B2%D0%BE%D1%80%D0%BE%D0%B2%D0%B0" TargetMode="External"/><Relationship Id="rId15" Type="http://schemas.openxmlformats.org/officeDocument/2006/relationships/hyperlink" Target="http://ru.wikipedia.org/wiki/%D0%9D%D0%BE%D0%B2%D0%BE%D0%B7%D1%8B%D0%B1%D0%BA%D0%BE%D0%B2" TargetMode="External"/><Relationship Id="rId10" Type="http://schemas.openxmlformats.org/officeDocument/2006/relationships/hyperlink" Target="http://ru.wikipedia.org/wiki/%D0%A1%D0%B2%D1%8F%D1%82%D1%81%D0%BA" TargetMode="External"/><Relationship Id="rId4" Type="http://schemas.openxmlformats.org/officeDocument/2006/relationships/hyperlink" Target="http://ru.wikipedia.org/wiki/%D0%9E%D1%80%D0%B4%D0%B5%D0%BD_%D0%9A%D1%80%D0%B0%D1%81%D0%BD%D0%BE%D0%B3%D0%BE_%D0%97%D0%BD%D0%B0%D0%BC%D0%B5%D0%BD%D0%B8" TargetMode="External"/><Relationship Id="rId9" Type="http://schemas.openxmlformats.org/officeDocument/2006/relationships/hyperlink" Target="http://ru.wikipedia.org/wiki/%D0%9E%D1%80%D0%B4%D0%B5%D0%BD_%C2%AB%D0%97%D0%B0_%D1%81%D0%BB%D1%83%D0%B6%D0%B1%D1%83_%D0%A0%D0%BE%D0%B4%D0%B8%D0%BD%D0%B5_%D0%B2_%D0%92%D0%BE%D0%BE%D1%80%D1%83%D0%B6%D1%91%D0%BD%D0%BD%D1%8B%D1%85_%D0%A1%D0%B8%D0%BB%D0%B0%D1%85_%D0%A1%D0%A1%D0%A1%D0%A0%C2%BB" TargetMode="External"/><Relationship Id="rId14" Type="http://schemas.openxmlformats.org/officeDocument/2006/relationships/hyperlink" Target="http://ru.wikipedia.org/wiki/1995_%D0%B3%D0%BE%D0%B4"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historydjatkovo.ucoz.ru/_pu/0/68280321.jpg" TargetMode="Externa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historydjatkovo.ucoz.ru/_pu/0/52867209.jpg" TargetMode="Externa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calend.ru/event/4853/" TargetMode="External"/><Relationship Id="rId2" Type="http://schemas.openxmlformats.org/officeDocument/2006/relationships/hyperlink" Target="http://www.calend.ru/person/2208/"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historydjatkovo.ucoz.ru/_pu/0/35280037.jpg" TargetMode="Externa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historydjatkovo.ucoz.ru/_pu/0/73709288.jpg" TargetMode="Externa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historydjatkovo.ucoz.ru/_pu/0/77886668.jpg" TargetMode="Externa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historydjatkovo.ucoz.ru/_pu/0/68357587.jpg" TargetMode="Externa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historydjatkovo.ucoz.ru/_pu/0/04150637.jpg"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historydjatkovo.ucoz.ru/_pu/0/86333431.jpg" TargetMode="Externa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historydjatkovo.ucoz.ru/_pu/0/28729995.jpg" TargetMode="Externa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historydjatkovo.ucoz.ru/_pu/0/81429322.jpg" TargetMode="Externa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historydjatkovo.ucoz.ru/_pu/0/31550982.jpg" TargetMode="Externa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calend.ru/day/6-18/" TargetMode="External"/><Relationship Id="rId2" Type="http://schemas.openxmlformats.org/officeDocument/2006/relationships/hyperlink" Target="http://www.calend.ru/day/12-1/" TargetMode="External"/><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1943_%D0%B3%D0%BE%D0%B4" TargetMode="External"/><Relationship Id="rId2" Type="http://schemas.openxmlformats.org/officeDocument/2006/relationships/hyperlink" Target="http://ru.wikipedia.org/wiki/18_%D1%8F%D0%BD%D0%B2%D0%B0%D1%80%D1%8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www.calend.ru/day/6-24/" TargetMode="External"/><Relationship Id="rId3" Type="http://schemas.openxmlformats.org/officeDocument/2006/relationships/hyperlink" Target="http://www.calend.ru/event/4610/" TargetMode="External"/><Relationship Id="rId7" Type="http://schemas.openxmlformats.org/officeDocument/2006/relationships/hyperlink" Target="http://www.calend.ru/event/6073/" TargetMode="External"/><Relationship Id="rId2" Type="http://schemas.openxmlformats.org/officeDocument/2006/relationships/hyperlink" Target="http://www.calend.ru/event/4607/" TargetMode="External"/><Relationship Id="rId1" Type="http://schemas.openxmlformats.org/officeDocument/2006/relationships/slideLayout" Target="../slideLayouts/slideLayout7.xml"/><Relationship Id="rId6" Type="http://schemas.openxmlformats.org/officeDocument/2006/relationships/hyperlink" Target="http://www.calend.ru/day/5-8/" TargetMode="External"/><Relationship Id="rId11" Type="http://schemas.openxmlformats.org/officeDocument/2006/relationships/hyperlink" Target="http://www.calend.ru/event/4312/" TargetMode="External"/><Relationship Id="rId5" Type="http://schemas.openxmlformats.org/officeDocument/2006/relationships/hyperlink" Target="http://www.calend.ru/event/3155/" TargetMode="External"/><Relationship Id="rId10" Type="http://schemas.openxmlformats.org/officeDocument/2006/relationships/hyperlink" Target="http://www.calend.ru/day/9-7/" TargetMode="External"/><Relationship Id="rId4" Type="http://schemas.openxmlformats.org/officeDocument/2006/relationships/hyperlink" Target="http://www.calend.ru/holidays/0/0/1869/" TargetMode="External"/><Relationship Id="rId9" Type="http://schemas.openxmlformats.org/officeDocument/2006/relationships/hyperlink" Target="http://www.calend.ru/event/396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alend.ru/event/6080/" TargetMode="External"/><Relationship Id="rId2" Type="http://schemas.openxmlformats.org/officeDocument/2006/relationships/hyperlink" Target="http://www.calend.ru/day/6-1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txBody>
          <a:bodyPr>
            <a:noAutofit/>
          </a:bodyPr>
          <a:lstStyle/>
          <a:p>
            <a:r>
              <a:rPr lang="ru-RU" sz="6600" dirty="0" smtClean="0"/>
              <a:t>Почётное звание – Герой Советского Союза.</a:t>
            </a:r>
            <a:endParaRPr lang="ru-RU" sz="6600"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297370"/>
          </a:xfrm>
        </p:spPr>
        <p:txBody>
          <a:bodyPr>
            <a:noAutofit/>
          </a:bodyPr>
          <a:lstStyle/>
          <a:p>
            <a:r>
              <a:rPr lang="ru-RU" sz="7200" dirty="0" smtClean="0"/>
              <a:t>Трижды Герои Советского Союза</a:t>
            </a:r>
            <a:endParaRPr lang="ru-RU" sz="7200"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u="sng" dirty="0" err="1" smtClean="0"/>
              <a:t>Покрышкин</a:t>
            </a:r>
            <a:r>
              <a:rPr lang="ru-RU" sz="2800" u="sng" dirty="0" smtClean="0"/>
              <a:t> Александр Иванович</a:t>
            </a:r>
            <a:endParaRPr lang="ru-RU" sz="2800" dirty="0"/>
          </a:p>
        </p:txBody>
      </p:sp>
      <p:sp>
        <p:nvSpPr>
          <p:cNvPr id="3" name="Содержимое 2"/>
          <p:cNvSpPr>
            <a:spLocks noGrp="1"/>
          </p:cNvSpPr>
          <p:nvPr>
            <p:ph idx="1"/>
          </p:nvPr>
        </p:nvSpPr>
        <p:spPr/>
        <p:txBody>
          <a:bodyPr>
            <a:normAutofit fontScale="92500" lnSpcReduction="10000"/>
          </a:bodyPr>
          <a:lstStyle/>
          <a:p>
            <a:r>
              <a:rPr lang="ru-RU" b="1" dirty="0" smtClean="0"/>
              <a:t>Родился 6 марта 1913 года в городе </a:t>
            </a:r>
            <a:r>
              <a:rPr lang="ru-RU" b="1" dirty="0" err="1" smtClean="0"/>
              <a:t>Новониколаевске</a:t>
            </a:r>
            <a:r>
              <a:rPr lang="ru-RU" b="1" dirty="0" smtClean="0"/>
              <a:t>  ( ныне Новосибирск ), в семье рабочего. Окончил 7 классов, работал слесарем на заводе. С 1932 года в рядах Красной Армии. В 1933 году окончил Пермскую школу авиационных техников, в 1939 году - </a:t>
            </a:r>
            <a:r>
              <a:rPr lang="ru-RU" b="1" dirty="0" err="1" smtClean="0"/>
              <a:t>Качинскую</a:t>
            </a:r>
            <a:r>
              <a:rPr lang="ru-RU" b="1" dirty="0" smtClean="0"/>
              <a:t> военную авиационную школу лётчиков.</a:t>
            </a: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Покрышкин Александр Иванович"/>
          <p:cNvPicPr/>
          <p:nvPr/>
        </p:nvPicPr>
        <p:blipFill>
          <a:blip r:embed="rId2" cstate="print"/>
          <a:srcRect/>
          <a:stretch>
            <a:fillRect/>
          </a:stretch>
        </p:blipFill>
        <p:spPr bwMode="auto">
          <a:xfrm>
            <a:off x="428596" y="1500174"/>
            <a:ext cx="3000396" cy="4143404"/>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1500174"/>
            <a:ext cx="7286676" cy="4247317"/>
          </a:xfrm>
          <a:prstGeom prst="rect">
            <a:avLst/>
          </a:prstGeom>
        </p:spPr>
        <p:txBody>
          <a:bodyPr wrap="square">
            <a:spAutoFit/>
          </a:bodyPr>
          <a:lstStyle/>
          <a:p>
            <a:r>
              <a:rPr lang="ru-RU" sz="2800" b="1" dirty="0" smtClean="0"/>
              <a:t>С июня 1941 года старший лейтенант А. И. </a:t>
            </a:r>
            <a:r>
              <a:rPr lang="ru-RU" sz="2800" b="1" dirty="0" err="1" smtClean="0"/>
              <a:t>Покрышкин</a:t>
            </a:r>
            <a:r>
              <a:rPr lang="ru-RU" sz="2800" b="1" dirty="0" smtClean="0"/>
              <a:t> в действующей армии. К апрелю 1943 года командир эскадрильи </a:t>
            </a:r>
            <a:r>
              <a:rPr lang="ru-RU" sz="2800" b="1" dirty="0" err="1" smtClean="0"/>
              <a:t>Покрышкин</a:t>
            </a:r>
            <a:r>
              <a:rPr lang="ru-RU" sz="2800" b="1" dirty="0" smtClean="0"/>
              <a:t> совершил 354 боевых вылета, провёл 54 воздушных боя, сбил 13 вражеских самолётов лично и 6 - в группе.</a:t>
            </a:r>
            <a:endParaRPr lang="ru-RU" sz="2800" dirty="0" smtClean="0"/>
          </a:p>
          <a:p>
            <a:r>
              <a:rPr lang="ru-RU" sz="2800" b="1" dirty="0" smtClean="0"/>
              <a:t>24 мая 1943 года за мужество и воинскую доблесть, проявленные в боях с врагами, удостоен звания Героя Советского Союза.</a:t>
            </a:r>
            <a:endParaRPr lang="ru-RU" sz="2800" dirty="0" smtClean="0"/>
          </a:p>
          <a:p>
            <a:endParaRPr lang="ru-RU"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571472" y="509827"/>
            <a:ext cx="778674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24 августа 1943 года за 455 боевых вылетов и 30 лично сбитых к июлю 1943 года самолётов противника командир эскадрильи того же полка </a:t>
            </a:r>
            <a:r>
              <a:rPr lang="ru-RU" sz="2000" b="1" dirty="0" smtClean="0">
                <a:solidFill>
                  <a:srgbClr val="000000"/>
                </a:solidFill>
                <a:latin typeface="Verdana" pitchFamily="34" charset="0"/>
                <a:ea typeface="Times New Roman" pitchFamily="18" charset="0"/>
                <a:cs typeface="Times New Roman" pitchFamily="18" charset="0"/>
              </a:rPr>
              <a:t> </a:t>
            </a:r>
            <a:r>
              <a:rPr kumimoji="0" lang="ru-RU" sz="2000" b="1"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( 9-я Гвардейская истребительная авиационная дивизия )</a:t>
            </a:r>
            <a:r>
              <a:rPr kumimoji="0" lang="ru-RU" sz="2000" b="1"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Гвардии майор А. И. </a:t>
            </a:r>
            <a:r>
              <a:rPr kumimoji="0" lang="ru-RU" sz="20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Покрышкин</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награждён второй медалью "Золотая Звезда".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19 августа 1944 года за 550 боевых вылетов и участие к маю 1944 года в 137 воздушных боях, в которых лично сбил 53 самолёта противника, исполняющий должность командира 16-го Гвардейского истребительного авиационного полка </a:t>
            </a:r>
            <a:r>
              <a:rPr kumimoji="0" lang="ru-RU" sz="2000" b="1"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 той же дивизии, 8-я Воздушная армия, 1-й Украинский фронт )</a:t>
            </a:r>
            <a:r>
              <a:rPr kumimoji="0" lang="ru-RU" sz="2000" b="1"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Гвардии подполковник А. И. </a:t>
            </a:r>
            <a:r>
              <a:rPr kumimoji="0" lang="ru-RU" sz="20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Покрышкин</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первым в стране награждён третьей медалью "Золотая Звезда".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468327"/>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После войны осваивал реактивную технику. Одним из первых начал летать на МиГ-9. В совершенстве овладел и другими типами реактивных истребителей. В 1948 году окончил Военную академию имени М. В. Фрунзе, в 1968 - 1971 годах заместитель главнокомандующего Войсками ПВО страны. С 1972 года - Маршал авиации. В 1972 - 1981 годах председатель ЦК ДОСААФ СССР. С 1981 года - в Группе генеральной инспекции МО СССР. </a:t>
            </a:r>
            <a:r>
              <a:rPr kumimoji="0" lang="ru-RU" sz="24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Денутат</a:t>
            </a: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Верховного Совета СССР 2 - 10 созывов. Член Президиума Верховного Совета СССР в 1979 - 1984 годов. Умер 13 ноября 1985 года. Похоронен в Москве на Новодевичьем кладбище.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u="sng" dirty="0" err="1" smtClean="0"/>
              <a:t>Кожедуб</a:t>
            </a:r>
            <a:r>
              <a:rPr lang="ru-RU" sz="3200" u="sng" dirty="0" smtClean="0"/>
              <a:t> Иван Никитович</a:t>
            </a:r>
            <a:endParaRPr lang="ru-RU" sz="3200" dirty="0"/>
          </a:p>
        </p:txBody>
      </p:sp>
      <p:sp>
        <p:nvSpPr>
          <p:cNvPr id="3" name="Содержимое 2"/>
          <p:cNvSpPr>
            <a:spLocks noGrp="1"/>
          </p:cNvSpPr>
          <p:nvPr>
            <p:ph idx="1"/>
          </p:nvPr>
        </p:nvSpPr>
        <p:spPr/>
        <p:txBody>
          <a:bodyPr>
            <a:normAutofit lnSpcReduction="10000"/>
          </a:bodyPr>
          <a:lstStyle/>
          <a:p>
            <a:r>
              <a:rPr lang="ru-RU" b="1" dirty="0" smtClean="0"/>
              <a:t>Родился 8 июня 1920 года в селе </a:t>
            </a:r>
            <a:r>
              <a:rPr lang="ru-RU" b="1" dirty="0" err="1" smtClean="0"/>
              <a:t>Ображеевка</a:t>
            </a:r>
            <a:r>
              <a:rPr lang="ru-RU" b="1" dirty="0" smtClean="0"/>
              <a:t>, ныне </a:t>
            </a:r>
            <a:r>
              <a:rPr lang="ru-RU" b="1" dirty="0" err="1" smtClean="0"/>
              <a:t>Шосткинского</a:t>
            </a:r>
            <a:r>
              <a:rPr lang="ru-RU" b="1" dirty="0" smtClean="0"/>
              <a:t> района Сумской области, в семье крестьянина. Окончил неполную среднюю школу и </a:t>
            </a:r>
            <a:r>
              <a:rPr lang="ru-RU" b="1" dirty="0" err="1" smtClean="0"/>
              <a:t>химико</a:t>
            </a:r>
            <a:r>
              <a:rPr lang="ru-RU" b="1" dirty="0" smtClean="0"/>
              <a:t> - технологический техникум ,учился в </a:t>
            </a:r>
            <a:r>
              <a:rPr lang="ru-RU" b="1" dirty="0" err="1" smtClean="0"/>
              <a:t>Чугуевской</a:t>
            </a:r>
            <a:r>
              <a:rPr lang="ru-RU" b="1" dirty="0" smtClean="0"/>
              <a:t> военной авиационной школе лётчиков. </a:t>
            </a: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Кожедуб Иван Никитович"/>
          <p:cNvPicPr/>
          <p:nvPr/>
        </p:nvPicPr>
        <p:blipFill>
          <a:blip r:embed="rId2" cstate="print"/>
          <a:srcRect/>
          <a:stretch>
            <a:fillRect/>
          </a:stretch>
        </p:blipFill>
        <p:spPr bwMode="auto">
          <a:xfrm>
            <a:off x="500034" y="1785926"/>
            <a:ext cx="2857520" cy="4214842"/>
          </a:xfrm>
          <a:prstGeom prst="rect">
            <a:avLst/>
          </a:prstGeom>
          <a:noFill/>
          <a:ln w="9525">
            <a:noFill/>
            <a:miter lim="800000"/>
            <a:headEnd/>
            <a:tailEnd/>
          </a:ln>
        </p:spPr>
      </p:pic>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424643"/>
            <a:ext cx="84296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ru-RU" sz="2400" b="1" dirty="0" smtClean="0"/>
              <a:t> С октября 1943 года  по февраль 1944 года </a:t>
            </a:r>
            <a:r>
              <a:rPr lang="ru-RU" sz="2400" b="1" dirty="0" err="1" smtClean="0"/>
              <a:t>Кожедуб</a:t>
            </a:r>
            <a:r>
              <a:rPr lang="ru-RU" sz="2400" b="1" dirty="0" smtClean="0"/>
              <a:t> совершил 146 боевых вылетов и лично сбил 20 самолётов противника.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4 февраля 1944 года за мужество и воинскую доблесть, проявленные в боях с врагами, удостоен звания Героя Советского Союза.</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К середине 1944 года Гвардии капитан И. Н. </a:t>
            </a:r>
            <a:r>
              <a:rPr kumimoji="0" lang="ru-RU" sz="24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Кожедуб</a:t>
            </a: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довёл счёт боевых вылетов до 256 и сбитых самолётов противника до 48.</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19 августа 1944 года награждён второй медалью "Золотая Звезда".</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Всего совершил 330 боевых вылетов, провёл 120 воздушных боёв и лично сбил 62 самолёта противника.</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18 августа 1945 года награждён третьей медалью "Золотая Звезда".</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1000100" y="1187826"/>
            <a:ext cx="721523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После войны продолжал служить в ВВС. В 1949 году окончил </a:t>
            </a:r>
            <a:r>
              <a:rPr kumimoji="0" lang="ru-RU" sz="20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Военно</a:t>
            </a: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 Воздушную академию. В период Корейской войны 1950 - 1953 годов командовал 324-й истребительной авиационной дивизией. В 1956 году окончил Военную академию Генерального штаба. С 1971 года в центральном аппарате ВВС, с 1978 года - в Группе генеральной инспекции Министерства Обороны СССР. Маршал авиации, Депутат Верховного Совета СССР 2 - 5-го созывов. Член Президиума ЦК ДОСААФ. Автор книг - "Служу Родине", "Праздник победы", "Верность Отчизне".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Умер 8 августа 1991 года.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Семен Михайлович Буденный</a:t>
            </a:r>
            <a:endParaRPr lang="ru-RU" sz="2800" dirty="0"/>
          </a:p>
        </p:txBody>
      </p:sp>
      <p:sp>
        <p:nvSpPr>
          <p:cNvPr id="3" name="Содержимое 2"/>
          <p:cNvSpPr>
            <a:spLocks noGrp="1"/>
          </p:cNvSpPr>
          <p:nvPr>
            <p:ph idx="1"/>
          </p:nvPr>
        </p:nvSpPr>
        <p:spPr/>
        <p:txBody>
          <a:bodyPr>
            <a:noAutofit/>
          </a:bodyPr>
          <a:lstStyle/>
          <a:p>
            <a:r>
              <a:rPr lang="ru-RU" sz="2800" b="1" dirty="0" smtClean="0"/>
              <a:t>Семен Михайлович Буденный</a:t>
            </a:r>
            <a:r>
              <a:rPr lang="ru-RU" sz="2800" dirty="0" smtClean="0"/>
              <a:t> (1883-1973) - советский военачальник, маршал Советского Союза (1935), трижды Герой Советского Союза (1958, 1963, 1968). </a:t>
            </a:r>
          </a:p>
          <a:p>
            <a:r>
              <a:rPr lang="ru-RU" sz="2800" b="1" dirty="0" smtClean="0"/>
              <a:t>Семен Михайлович Буденный родился</a:t>
            </a:r>
            <a:r>
              <a:rPr lang="ru-RU" sz="2800" dirty="0" smtClean="0"/>
              <a:t> </a:t>
            </a:r>
            <a:r>
              <a:rPr lang="ru-RU" sz="2800" dirty="0" smtClean="0">
                <a:hlinkClick r:id="rId2" tooltip="приметы 25 апреля"/>
              </a:rPr>
              <a:t>25 апреля</a:t>
            </a:r>
            <a:r>
              <a:rPr lang="ru-RU" sz="2800" dirty="0" smtClean="0"/>
              <a:t> (</a:t>
            </a:r>
            <a:r>
              <a:rPr lang="ru-RU" sz="2800" dirty="0" smtClean="0">
                <a:hlinkClick r:id="rId3" tooltip="13 апреля - известные события"/>
              </a:rPr>
              <a:t>13 апреля</a:t>
            </a:r>
            <a:r>
              <a:rPr lang="ru-RU" sz="2800" dirty="0" smtClean="0"/>
              <a:t> по </a:t>
            </a:r>
            <a:r>
              <a:rPr lang="ru-RU" sz="2800" dirty="0" smtClean="0">
                <a:hlinkClick r:id="rId4" tooltip="Юлианский календарь (календарь старого стиля)"/>
              </a:rPr>
              <a:t>старому стилю</a:t>
            </a:r>
            <a:r>
              <a:rPr lang="ru-RU" sz="2800" dirty="0" smtClean="0"/>
              <a:t>) 1883 года, в семье крестьянина-батрака. Свою военную карьеру начал ещё во время Гражданской войны.</a:t>
            </a:r>
            <a:endParaRPr lang="ru-RU" sz="2800" dirty="0"/>
          </a:p>
        </p:txBody>
      </p:sp>
      <p:sp>
        <p:nvSpPr>
          <p:cNvPr id="4" name="Текст 3"/>
          <p:cNvSpPr>
            <a:spLocks noGrp="1"/>
          </p:cNvSpPr>
          <p:nvPr>
            <p:ph type="body" sz="half" idx="2"/>
          </p:nvPr>
        </p:nvSpPr>
        <p:spPr/>
        <p:txBody>
          <a:bodyPr/>
          <a:lstStyle/>
          <a:p>
            <a:endParaRPr lang="ru-RU" dirty="0"/>
          </a:p>
        </p:txBody>
      </p:sp>
      <p:pic>
        <p:nvPicPr>
          <p:cNvPr id="5" name="Рисунок 4" descr="Семен Михайлович Буденный"/>
          <p:cNvPicPr/>
          <p:nvPr/>
        </p:nvPicPr>
        <p:blipFill>
          <a:blip r:embed="rId5" cstate="print"/>
          <a:srcRect/>
          <a:stretch>
            <a:fillRect/>
          </a:stretch>
        </p:blipFill>
        <p:spPr bwMode="auto">
          <a:xfrm>
            <a:off x="357158" y="2214554"/>
            <a:ext cx="3143272" cy="3357586"/>
          </a:xfrm>
          <a:prstGeom prst="rect">
            <a:avLst/>
          </a:prstGeom>
          <a:noFill/>
          <a:ln w="9525">
            <a:noFill/>
            <a:miter lim="800000"/>
            <a:headEnd/>
            <a:tailEnd/>
          </a:ln>
        </p:spPr>
      </p:pic>
    </p:spTree>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857232"/>
            <a:ext cx="8501122" cy="5632311"/>
          </a:xfrm>
          <a:prstGeom prst="rect">
            <a:avLst/>
          </a:prstGeom>
        </p:spPr>
        <p:txBody>
          <a:bodyPr wrap="square">
            <a:spAutoFit/>
          </a:bodyPr>
          <a:lstStyle/>
          <a:p>
            <a:r>
              <a:rPr lang="ru-RU" dirty="0" smtClean="0"/>
              <a:t>В </a:t>
            </a:r>
            <a:r>
              <a:rPr lang="ru-RU" u="sng" dirty="0" smtClean="0">
                <a:hlinkClick r:id="rId2" tooltip="История Гражданской войны"/>
              </a:rPr>
              <a:t>Гражданскую войну</a:t>
            </a:r>
            <a:r>
              <a:rPr lang="ru-RU" dirty="0" smtClean="0"/>
              <a:t> командующий 1-й Конной армией (1919-23). В 1939-41 заместитель наркома обороны </a:t>
            </a:r>
            <a:r>
              <a:rPr lang="ru-RU" u="sng" dirty="0" smtClean="0">
                <a:hlinkClick r:id="rId3" tooltip="СССР — Союз Советских Социалистических Республик (Советский Союз)"/>
              </a:rPr>
              <a:t>СССР</a:t>
            </a:r>
            <a:r>
              <a:rPr lang="ru-RU" dirty="0" smtClean="0"/>
              <a:t>. В </a:t>
            </a:r>
            <a:r>
              <a:rPr lang="ru-RU" u="sng" dirty="0" smtClean="0">
                <a:hlinkClick r:id="rId4" tooltip="Великая отечественная война 1941-1945"/>
              </a:rPr>
              <a:t>Великую Отечественную войну</a:t>
            </a:r>
            <a:r>
              <a:rPr lang="ru-RU" dirty="0" smtClean="0"/>
              <a:t> (в 1941-1942) главнокомандующий войсками Юго-Западного и </a:t>
            </a:r>
            <a:r>
              <a:rPr lang="ru-RU" dirty="0" err="1" smtClean="0"/>
              <a:t>Северо-Кавказского</a:t>
            </a:r>
            <a:r>
              <a:rPr lang="ru-RU" dirty="0" smtClean="0"/>
              <a:t> направлений, командующий Резервным и </a:t>
            </a:r>
            <a:r>
              <a:rPr lang="ru-RU" dirty="0" err="1" smtClean="0"/>
              <a:t>Северо-Кавказским</a:t>
            </a:r>
            <a:r>
              <a:rPr lang="ru-RU" dirty="0" smtClean="0"/>
              <a:t> фронтами. </a:t>
            </a:r>
          </a:p>
          <a:p>
            <a:r>
              <a:rPr lang="ru-RU" dirty="0" smtClean="0"/>
              <a:t>В </a:t>
            </a:r>
            <a:r>
              <a:rPr lang="ru-RU" dirty="0" smtClean="0">
                <a:hlinkClick r:id="rId5" tooltip="Ноябрь - описание месяца"/>
              </a:rPr>
              <a:t>ноябре</a:t>
            </a:r>
            <a:r>
              <a:rPr lang="ru-RU" dirty="0" smtClean="0"/>
              <a:t> 1935 года ЦИК и Совнарком СССР присвоил ему  новое воинское звание «Маршал Советского Союза». Во время Великой Отечественной войны Семен Буденный входил в состав Ставки Верховного Главнокомандования, участвовал в обороне Москвы, командовал группой войск армий резерва Ставки (июнь 1941 года), затем — главком войск Юго-Западного направления (</a:t>
            </a:r>
            <a:r>
              <a:rPr lang="ru-RU" dirty="0" smtClean="0">
                <a:hlinkClick r:id="rId6" tooltip="Июль - описание месяца"/>
              </a:rPr>
              <a:t>июль</a:t>
            </a:r>
            <a:r>
              <a:rPr lang="ru-RU" dirty="0" smtClean="0"/>
              <a:t> — сентябрь 1941 года), командующий Резервным фронтом (</a:t>
            </a:r>
            <a:r>
              <a:rPr lang="ru-RU" dirty="0" smtClean="0">
                <a:hlinkClick r:id="rId7" tooltip="Сентябрь - описание месяца"/>
              </a:rPr>
              <a:t>сентябрь</a:t>
            </a:r>
            <a:r>
              <a:rPr lang="ru-RU" dirty="0" smtClean="0"/>
              <a:t> — октябрь 1941 года), главком войск </a:t>
            </a:r>
            <a:r>
              <a:rPr lang="ru-RU" dirty="0" err="1" smtClean="0"/>
              <a:t>Северо-Кавказского</a:t>
            </a:r>
            <a:r>
              <a:rPr lang="ru-RU" dirty="0" smtClean="0"/>
              <a:t> направления (</a:t>
            </a:r>
            <a:r>
              <a:rPr lang="ru-RU" dirty="0" smtClean="0">
                <a:hlinkClick r:id="rId8" tooltip="Апрель - описание месяца года"/>
              </a:rPr>
              <a:t>апрель</a:t>
            </a:r>
            <a:r>
              <a:rPr lang="ru-RU" dirty="0" smtClean="0"/>
              <a:t> — </a:t>
            </a:r>
            <a:r>
              <a:rPr lang="ru-RU" dirty="0" smtClean="0">
                <a:hlinkClick r:id="rId9" tooltip="Описание мая"/>
              </a:rPr>
              <a:t>май</a:t>
            </a:r>
            <a:r>
              <a:rPr lang="ru-RU" dirty="0" smtClean="0"/>
              <a:t> 1942 года), командующий </a:t>
            </a:r>
            <a:r>
              <a:rPr lang="ru-RU" dirty="0" err="1" smtClean="0"/>
              <a:t>Северо-Кавказским</a:t>
            </a:r>
            <a:r>
              <a:rPr lang="ru-RU" dirty="0" smtClean="0"/>
              <a:t> фронтом (май — август 1942 года). </a:t>
            </a:r>
          </a:p>
          <a:p>
            <a:r>
              <a:rPr lang="ru-RU" dirty="0" smtClean="0"/>
              <a:t>С января 1943 года — Семен Буденный командующий кавалерией Советской Армии, а в 1947—53 годах одновременно — заместитель министра сельского хозяйства СССР по коневодству. С мая 1953 года по сентябрь 1954 года инспектор кавалерии. С 1954 года — в Группе генеральных инспекторов министерства обороны СССР. </a:t>
            </a:r>
          </a:p>
          <a:p>
            <a:r>
              <a:rPr lang="ru-RU" dirty="0" smtClean="0"/>
              <a:t>Указами Президиума Верховного Совета СССР от </a:t>
            </a:r>
            <a:r>
              <a:rPr lang="ru-RU" dirty="0" smtClean="0">
                <a:hlinkClick r:id="rId10" tooltip="1 февраля - события и факты"/>
              </a:rPr>
              <a:t>1 февраля</a:t>
            </a:r>
            <a:r>
              <a:rPr lang="ru-RU" dirty="0" smtClean="0"/>
              <a:t> 1958 года, </a:t>
            </a:r>
            <a:r>
              <a:rPr lang="ru-RU" dirty="0" smtClean="0">
                <a:hlinkClick r:id="rId11" tooltip="24 апреля - события в истории"/>
              </a:rPr>
              <a:t>24 апреля</a:t>
            </a:r>
            <a:r>
              <a:rPr lang="ru-RU" dirty="0" smtClean="0"/>
              <a:t> 1963 года и </a:t>
            </a:r>
            <a:r>
              <a:rPr lang="ru-RU" dirty="0" smtClean="0">
                <a:hlinkClick r:id="rId12" tooltip="22 февраля - события в истории"/>
              </a:rPr>
              <a:t>22 февраля</a:t>
            </a:r>
            <a:r>
              <a:rPr lang="ru-RU" dirty="0" smtClean="0"/>
              <a:t> 1968 года удостоен звания Героя Советского Союза. </a:t>
            </a:r>
          </a:p>
          <a:p>
            <a:endParaRPr lang="ru-RU" dirty="0" smtClean="0"/>
          </a:p>
          <a:p>
            <a:endParaRPr lang="ru-RU" dirty="0"/>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197346"/>
            <a:ext cx="7286676" cy="6740307"/>
          </a:xfrm>
          <a:prstGeom prst="rect">
            <a:avLst/>
          </a:prstGeom>
        </p:spPr>
        <p:txBody>
          <a:bodyPr wrap="square">
            <a:spAutoFit/>
          </a:bodyPr>
          <a:lstStyle/>
          <a:p>
            <a:pPr algn="ctr"/>
            <a:r>
              <a:rPr lang="ru-RU" sz="2400" u="sng" dirty="0" smtClean="0">
                <a:hlinkClick r:id="rId2"/>
              </a:rPr>
              <a:t>16 апреля</a:t>
            </a:r>
            <a:r>
              <a:rPr lang="ru-RU" sz="2400" dirty="0" smtClean="0"/>
              <a:t> 1934 года Постановлением ЦИК СССР было учреждено почетное звание Героя Советского Союза – высшая степень отличия за личные или коллективные заслуги перед государством, связанные с совершением геройского подвига. Положение о звании Героя было утверждено </a:t>
            </a:r>
            <a:r>
              <a:rPr lang="ru-RU" sz="2400" u="sng" dirty="0" smtClean="0">
                <a:hlinkClick r:id="rId3"/>
              </a:rPr>
              <a:t>29 июля</a:t>
            </a:r>
            <a:r>
              <a:rPr lang="ru-RU" sz="2400" dirty="0" smtClean="0"/>
              <a:t> 1936 года. Этого почетного звания удостаивали за совершение подвига или выдающихся заслуг как во время боевых действий, так и в мирное время.</a:t>
            </a:r>
            <a:br>
              <a:rPr lang="ru-RU" sz="2400" dirty="0" smtClean="0"/>
            </a:br>
            <a:r>
              <a:rPr lang="ru-RU" sz="2400" dirty="0" smtClean="0"/>
              <a:t/>
            </a:r>
            <a:br>
              <a:rPr lang="ru-RU" sz="2400" dirty="0" smtClean="0"/>
            </a:br>
            <a:r>
              <a:rPr lang="ru-RU" sz="2400" dirty="0" smtClean="0"/>
              <a:t>Первыми Героями Советского Союза стали </a:t>
            </a:r>
            <a:r>
              <a:rPr lang="ru-RU" sz="2400" u="sng" dirty="0" smtClean="0">
                <a:hlinkClick r:id="rId4"/>
              </a:rPr>
              <a:t>20 апреля</a:t>
            </a:r>
            <a:r>
              <a:rPr lang="ru-RU" sz="2400" dirty="0" smtClean="0"/>
              <a:t> 1934 года 7 летчиков (</a:t>
            </a:r>
            <a:r>
              <a:rPr lang="ru-RU" sz="2400" dirty="0" err="1" smtClean="0"/>
              <a:t>А.Ляпидевский</a:t>
            </a:r>
            <a:r>
              <a:rPr lang="ru-RU" sz="2400" dirty="0" smtClean="0"/>
              <a:t>, </a:t>
            </a:r>
            <a:r>
              <a:rPr lang="ru-RU" sz="2400" dirty="0" err="1" smtClean="0"/>
              <a:t>С.Леваневский</a:t>
            </a:r>
            <a:r>
              <a:rPr lang="ru-RU" sz="2400" dirty="0" smtClean="0"/>
              <a:t>, </a:t>
            </a:r>
            <a:r>
              <a:rPr lang="ru-RU" sz="2400" dirty="0" err="1" smtClean="0"/>
              <a:t>В.Молоков</a:t>
            </a:r>
            <a:r>
              <a:rPr lang="ru-RU" sz="2400" dirty="0" smtClean="0"/>
              <a:t>, </a:t>
            </a:r>
            <a:r>
              <a:rPr lang="ru-RU" sz="2400" dirty="0" err="1" smtClean="0"/>
              <a:t>Н.Каманин</a:t>
            </a:r>
            <a:r>
              <a:rPr lang="ru-RU" sz="2400" dirty="0" smtClean="0"/>
              <a:t>, М.Слепнев, М.Водопьянов, И.Доронин), осуществившие эвакуацию из ледового лагеря на материк терпящих бедствие участников экспедиции и членов экипажа </a:t>
            </a:r>
            <a:r>
              <a:rPr lang="ru-RU" sz="2400" u="sng" dirty="0" smtClean="0">
                <a:hlinkClick r:id="rId5"/>
              </a:rPr>
              <a:t>парохода «Челюскин», утонувшего в Беринговом море</a:t>
            </a:r>
            <a:r>
              <a:rPr lang="ru-RU" sz="2400" dirty="0" smtClean="0"/>
              <a:t>.</a:t>
            </a:r>
            <a:br>
              <a:rPr lang="ru-RU" sz="2400" dirty="0" smtClean="0"/>
            </a:br>
            <a:endParaRPr lang="ru-RU" sz="2400"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rmAutofit/>
          </a:bodyPr>
          <a:lstStyle/>
          <a:p>
            <a:r>
              <a:rPr lang="ru-RU" sz="6600" dirty="0" smtClean="0"/>
              <a:t>Дважды Герои Советского Союза – наши земляки.</a:t>
            </a:r>
            <a:endParaRPr lang="ru-RU" sz="6600" dirty="0"/>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Головачев Александр Алексеевич</a:t>
            </a:r>
            <a:endParaRPr lang="ru-RU" sz="2800" dirty="0"/>
          </a:p>
        </p:txBody>
      </p:sp>
      <p:sp>
        <p:nvSpPr>
          <p:cNvPr id="3" name="Содержимое 2"/>
          <p:cNvSpPr>
            <a:spLocks noGrp="1"/>
          </p:cNvSpPr>
          <p:nvPr>
            <p:ph idx="1"/>
          </p:nvPr>
        </p:nvSpPr>
        <p:spPr/>
        <p:txBody>
          <a:bodyPr>
            <a:normAutofit fontScale="92500" lnSpcReduction="20000"/>
          </a:bodyPr>
          <a:lstStyle/>
          <a:p>
            <a:r>
              <a:rPr lang="ru-RU" dirty="0" smtClean="0"/>
              <a:t>Родился 10 декабря 1909 года в посёлке </a:t>
            </a:r>
            <a:r>
              <a:rPr lang="ru-RU" dirty="0" err="1" smtClean="0"/>
              <a:t>Любохна</a:t>
            </a:r>
            <a:r>
              <a:rPr lang="ru-RU" dirty="0" smtClean="0"/>
              <a:t> (ныне Брянской области) в семье рабочего. Русский. Член ВКП(б) с 1931 года. В Красной/Советской Армии с 1929 года. В 1932 году окончил Объединённую военную школу имени ВЦИК РСФСР. Участник похода советских войск по освобождению Западной Украины в 1939 году.</a:t>
            </a:r>
            <a:br>
              <a:rPr lang="ru-RU" dirty="0" smtClean="0"/>
            </a:br>
            <a:r>
              <a:rPr lang="ru-RU" dirty="0" smtClean="0"/>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71634150.jpg"/>
          <p:cNvPicPr/>
          <p:nvPr/>
        </p:nvPicPr>
        <p:blipFill>
          <a:blip r:embed="rId2" cstate="print"/>
          <a:srcRect/>
          <a:stretch>
            <a:fillRect/>
          </a:stretch>
        </p:blipFill>
        <p:spPr bwMode="auto">
          <a:xfrm>
            <a:off x="642910" y="2071678"/>
            <a:ext cx="2571768" cy="35719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14356"/>
            <a:ext cx="7786742" cy="6494085"/>
          </a:xfrm>
          <a:prstGeom prst="rect">
            <a:avLst/>
          </a:prstGeom>
        </p:spPr>
        <p:txBody>
          <a:bodyPr wrap="square">
            <a:spAutoFit/>
          </a:bodyPr>
          <a:lstStyle/>
          <a:p>
            <a:pPr algn="ctr"/>
            <a:r>
              <a:rPr lang="ru-RU" sz="2000" dirty="0" smtClean="0"/>
              <a:t>В начале Великой Отечественной войны А.А. Головачёв начальник штаба и командир стрелкового полка. С августа 1942 года он командует 52-й мотострелковой бригадой 15-го танкового корпуса 3-й танковой армии, отличившейся в феврале 1943 года в ходе Харьковской операции Воронежского фронта. После присвоения бригаде звания "гвардейская", она преобразована в 23-ю гвардейскую мотострелковую бригаду 7-го гвардейского танкового корпуса 3-й гвардейской танковой армии </a:t>
            </a:r>
            <a:br>
              <a:rPr lang="ru-RU" sz="2000" dirty="0" smtClean="0"/>
            </a:br>
            <a:r>
              <a:rPr lang="ru-RU" sz="2000" dirty="0" smtClean="0"/>
              <a:t>За годы войны А.А. Головачёв и руководимая им бригада участвовали в боях при форсировании Дона, освобождении Украины, в битве за Днепр. Командир бригады был семь раз ранен в боях…                                                         </a:t>
            </a:r>
          </a:p>
          <a:p>
            <a:pPr algn="ctr"/>
            <a:endParaRPr lang="ru-RU" sz="2000" b="1" dirty="0" smtClean="0"/>
          </a:p>
          <a:p>
            <a:pPr algn="ctr"/>
            <a:endParaRPr lang="ru-RU" sz="2000" b="1" dirty="0" smtClean="0"/>
          </a:p>
          <a:p>
            <a:pPr algn="ctr"/>
            <a:r>
              <a:rPr lang="ru-RU" sz="2000" b="1" dirty="0" smtClean="0"/>
              <a:t>У</a:t>
            </a:r>
            <a:r>
              <a:rPr lang="ru-RU" sz="2000" dirty="0" smtClean="0"/>
              <a:t>казом Президиума Верховного Совета СССР от 23 сентября 1944 года командиру 23-й гвардейской мотострелковой бригады гвардии полковнику </a:t>
            </a:r>
            <a:r>
              <a:rPr lang="ru-RU" sz="2000" b="1" dirty="0" smtClean="0"/>
              <a:t>Головачёву Александру Алексеевичу </a:t>
            </a:r>
            <a:r>
              <a:rPr lang="ru-RU" sz="2000" dirty="0" smtClean="0"/>
              <a:t>присвоено звание Героя Советского Союза с вручением ордена Ленина и медали "Золотая Звезда" (№ 4659). Этого высокого звания было удостоено и 14 воинов бригады.</a:t>
            </a:r>
          </a:p>
          <a:p>
            <a:r>
              <a:rPr lang="ru-RU" dirty="0" smtClean="0"/>
              <a:t/>
            </a:r>
            <a:br>
              <a:rPr lang="ru-RU" dirty="0" smtClean="0"/>
            </a:br>
            <a:endParaRPr lang="ru-RU" dirty="0"/>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28596" y="446189"/>
            <a:ext cx="828680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 марта 1945 года Герой Советского Союза гвардии полковник Головачёв А.А. пал в бою, сражённый осколком вражеского снаряда. Это произошло в Силезии в районе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Логау</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(Польша).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Похоронен в городе Васильков Киевской области (Украина). На могиле установлен памятник.</a:t>
            </a:r>
            <a:b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казом Президиума Верховного Совета СССР от 6 апреля 1945 года командир 23-й гвардейской мотострелковой бригады гвардии полковник </a:t>
            </a: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Головачёв Александр Алексеевич </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посмертно награждён второй медалью "Золотая Звезда".</a:t>
            </a:r>
            <a:b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Награждён орденом Ленина, 3 орденами Красного Знамени, 2 орденами Суворова 2-й степени, орденом Красной Звезды и медалями.</a:t>
            </a:r>
            <a:b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Именем дважды Героя Советского Союза гвардии полковника А.А. Головачёва названа улица в городе-герое Москве. Его имя носил пассажирский теплоход Бельского речного пароходства (Башкирия, город Уфа). </a:t>
            </a:r>
            <a:endPar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err="1" smtClean="0"/>
              <a:t>Алекса́ндр</a:t>
            </a:r>
            <a:r>
              <a:rPr lang="ru-RU" b="1" dirty="0" smtClean="0"/>
              <a:t> </a:t>
            </a:r>
            <a:r>
              <a:rPr lang="ru-RU" b="1" dirty="0" err="1" smtClean="0"/>
              <a:t>Алекса́ндрович</a:t>
            </a:r>
            <a:r>
              <a:rPr lang="ru-RU" b="1" dirty="0" smtClean="0"/>
              <a:t> </a:t>
            </a:r>
            <a:r>
              <a:rPr lang="ru-RU" b="1" dirty="0" err="1" smtClean="0"/>
              <a:t>Моро́зов</a:t>
            </a:r>
            <a:r>
              <a:rPr lang="ru-RU" dirty="0" smtClean="0"/>
              <a:t> (</a:t>
            </a:r>
            <a:r>
              <a:rPr lang="ru-RU" dirty="0" smtClean="0">
                <a:hlinkClick r:id="rId2" tooltip="16 октября"/>
              </a:rPr>
              <a:t>16 октября</a:t>
            </a:r>
            <a:r>
              <a:rPr lang="ru-RU" dirty="0" smtClean="0"/>
              <a:t> </a:t>
            </a:r>
            <a:r>
              <a:rPr lang="ru-RU" dirty="0" smtClean="0">
                <a:hlinkClick r:id="rId3" tooltip="1904"/>
              </a:rPr>
              <a:t>1904</a:t>
            </a:r>
            <a:r>
              <a:rPr lang="ru-RU" dirty="0" smtClean="0"/>
              <a:t>, </a:t>
            </a:r>
            <a:r>
              <a:rPr lang="ru-RU" dirty="0" err="1" smtClean="0">
                <a:hlinkClick r:id="rId4" tooltip="Бежица"/>
              </a:rPr>
              <a:t>Бежица</a:t>
            </a:r>
            <a:r>
              <a:rPr lang="ru-RU" dirty="0" smtClean="0"/>
              <a:t>, ныне в черте г. </a:t>
            </a:r>
            <a:r>
              <a:rPr lang="ru-RU" dirty="0" smtClean="0">
                <a:hlinkClick r:id="rId5" tooltip="Брянск"/>
              </a:rPr>
              <a:t>Брянска</a:t>
            </a:r>
            <a:r>
              <a:rPr lang="ru-RU" dirty="0" smtClean="0"/>
              <a:t> — </a:t>
            </a:r>
            <a:r>
              <a:rPr lang="ru-RU" dirty="0" smtClean="0">
                <a:hlinkClick r:id="rId6" tooltip="14 июня"/>
              </a:rPr>
              <a:t>14 июня</a:t>
            </a:r>
            <a:r>
              <a:rPr lang="ru-RU" dirty="0" smtClean="0"/>
              <a:t> </a:t>
            </a:r>
            <a:r>
              <a:rPr lang="ru-RU" dirty="0" smtClean="0">
                <a:hlinkClick r:id="rId7" tooltip="1979"/>
              </a:rPr>
              <a:t>1979</a:t>
            </a:r>
            <a:r>
              <a:rPr lang="ru-RU" dirty="0" smtClean="0"/>
              <a:t>, </a:t>
            </a:r>
            <a:r>
              <a:rPr lang="ru-RU" dirty="0" smtClean="0">
                <a:hlinkClick r:id="rId8" tooltip="Харьков"/>
              </a:rPr>
              <a:t>Харьков</a:t>
            </a:r>
            <a:r>
              <a:rPr lang="ru-RU" dirty="0" smtClean="0"/>
              <a:t>) — советский </a:t>
            </a:r>
            <a:r>
              <a:rPr lang="ru-RU" dirty="0" smtClean="0">
                <a:hlinkClick r:id="rId9" tooltip="Инженер-конструктор"/>
              </a:rPr>
              <a:t>инженер-конструктор</a:t>
            </a:r>
            <a:r>
              <a:rPr lang="ru-RU" dirty="0" smtClean="0"/>
              <a:t>, </a:t>
            </a:r>
            <a:r>
              <a:rPr lang="ru-RU" dirty="0" smtClean="0">
                <a:hlinkClick r:id="rId10" tooltip="Генерал-майор"/>
              </a:rPr>
              <a:t>генерал-майор</a:t>
            </a:r>
            <a:r>
              <a:rPr lang="ru-RU" dirty="0" smtClean="0"/>
              <a:t>-инженер, один из создателей танка </a:t>
            </a:r>
            <a:r>
              <a:rPr lang="ru-RU" dirty="0" smtClean="0">
                <a:hlinkClick r:id="rId11" tooltip="Т-34"/>
              </a:rPr>
              <a:t>Т-34</a:t>
            </a:r>
            <a:r>
              <a:rPr lang="ru-RU" dirty="0" smtClean="0"/>
              <a:t>.</a:t>
            </a:r>
          </a:p>
          <a:p>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upload.wikimedia.org/wikipedia/ru/1/14/Morozov_AA.jpg">
            <a:hlinkClick r:id="rId12"/>
          </p:cNvPr>
          <p:cNvPicPr/>
          <p:nvPr/>
        </p:nvPicPr>
        <p:blipFill>
          <a:blip r:embed="rId13" cstate="print"/>
          <a:srcRect/>
          <a:stretch>
            <a:fillRect/>
          </a:stretch>
        </p:blipFill>
        <p:spPr bwMode="auto">
          <a:xfrm>
            <a:off x="571472" y="642918"/>
            <a:ext cx="2714644" cy="3857652"/>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57158" y="0"/>
            <a:ext cx="850112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Звания, награды, премии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Дважды Герой социалистического труда —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1943"/>
              </a:rPr>
              <a:t>1943</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tooltip="1974"/>
              </a:rPr>
              <a:t>1974</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ордена Ленина (июнь 1942, 1943, 1974);</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Орден Октябрьской Революции;</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Орден Кутузова 1-й степени;</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Орден Суворова 2-й степени;</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Ордена Трудового Красного Знамени;</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Орден Красной Звезды;</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Медали;</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Лауреат Ленинской премии —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1967"/>
              </a:rPr>
              <a:t>1967</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tooltip="Сталинская премия СССР"/>
              </a:rPr>
              <a:t>Сталинская премия СССР</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tooltip="10 апреля"/>
              </a:rPr>
              <a:t>10 апреля</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7" tooltip="1942"/>
              </a:rPr>
              <a:t>1942</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(«за разработку конструкции нового типа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8" tooltip="Средний танк"/>
              </a:rPr>
              <a:t>среднего танка</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9" tooltip="1946"/>
              </a:rPr>
              <a:t>1946</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0" tooltip="1948"/>
              </a:rPr>
              <a:t>1948</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(«за создание нового танка»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1" tooltip="Т-54"/>
              </a:rPr>
              <a:t>Т-54</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Память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честь Александра Морозова названы: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2" tooltip="Харьковский механический техникум им.А.А.Морозова (страница отсутствует)"/>
              </a:rPr>
              <a:t>Харьковский механический техникум </a:t>
            </a:r>
            <a:r>
              <a:rPr kumimoji="0" lang="ru-RU" sz="2000" b="0" i="0"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hlinkClick r:id="rId12" tooltip="Харьковский механический техникум им.А.А.Морозова (страница отсутствует)"/>
              </a:rPr>
              <a:t>им.А.А.Морозова</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3" tooltip="Специальное конструкторское бюро машиностроения"/>
              </a:rPr>
              <a:t>Специальное конструкторское бюро машиностроения</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(танковое)</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4" tooltip="Улица Морозова (Харьков) (страница отсутствует)"/>
              </a:rPr>
              <a:t>Улица</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5" tooltip="Харьков"/>
              </a:rPr>
              <a:t>Харькове</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на </a:t>
            </a:r>
            <a:r>
              <a:rPr kumimoji="0" lang="ru-RU" sz="2000" b="0" i="0" u="none" strike="noStrike" cap="none" normalizeH="0" baseline="0" dirty="0" err="1" smtClean="0">
                <a:ln>
                  <a:noFill/>
                </a:ln>
                <a:solidFill>
                  <a:srgbClr val="0000FF"/>
                </a:solidFill>
                <a:effectLst/>
                <a:latin typeface="Calibri" pitchFamily="34" charset="0"/>
                <a:ea typeface="Times New Roman" pitchFamily="18" charset="0"/>
                <a:cs typeface="Times New Roman" pitchFamily="18" charset="0"/>
                <a:hlinkClick r:id="rId16" tooltip="Балашовка"/>
              </a:rPr>
              <a:t>Балашовке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Брянске у ДК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7" tooltip="Брянский машиностроительный завод"/>
              </a:rPr>
              <a:t>Брянского машиностроительного завода</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установлен бюст Александра Морозова (открыт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8" tooltip="8 мая"/>
              </a:rPr>
              <a:t>8 мая</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19" tooltip="1982 год"/>
              </a:rPr>
              <a:t>1982 года</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err="1" smtClean="0"/>
              <a:t>Камозин</a:t>
            </a:r>
            <a:r>
              <a:rPr lang="ru-RU" sz="2800" dirty="0" smtClean="0"/>
              <a:t>  Павел Михайлович</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ru-RU" dirty="0" smtClean="0"/>
              <a:t> Советский </a:t>
            </a:r>
            <a:r>
              <a:rPr lang="ru-RU" dirty="0" smtClean="0">
                <a:hlinkClick r:id="rId2" tooltip="Лётчик-истребитель (страница отсутствует)"/>
              </a:rPr>
              <a:t>лётчик-истребитель</a:t>
            </a:r>
            <a:r>
              <a:rPr lang="ru-RU" dirty="0" smtClean="0"/>
              <a:t>, командир </a:t>
            </a:r>
            <a:r>
              <a:rPr lang="ru-RU" dirty="0" smtClean="0">
                <a:hlinkClick r:id="rId3" tooltip="Эскадрилья"/>
              </a:rPr>
              <a:t>эскадрильи</a:t>
            </a:r>
            <a:r>
              <a:rPr lang="ru-RU" dirty="0" smtClean="0"/>
              <a:t>, дважды </a:t>
            </a:r>
            <a:r>
              <a:rPr lang="ru-RU" dirty="0" smtClean="0">
                <a:hlinkClick r:id="rId4" tooltip="Герой Советского Союза"/>
              </a:rPr>
              <a:t>Герой Советского Союза</a:t>
            </a:r>
            <a:r>
              <a:rPr lang="ru-RU" dirty="0" smtClean="0"/>
              <a:t>, </a:t>
            </a:r>
            <a:r>
              <a:rPr lang="ru-RU" dirty="0" smtClean="0">
                <a:hlinkClick r:id="rId5" tooltip="Капитан (воинское звание)"/>
              </a:rPr>
              <a:t>капитан</a:t>
            </a:r>
            <a:r>
              <a:rPr lang="ru-RU" dirty="0" smtClean="0"/>
              <a:t>.</a:t>
            </a:r>
          </a:p>
          <a:p>
            <a:r>
              <a:rPr lang="ru-RU" dirty="0" smtClean="0"/>
              <a:t>Павел Михайлович </a:t>
            </a:r>
            <a:r>
              <a:rPr lang="ru-RU" dirty="0" err="1" smtClean="0"/>
              <a:t>Камозин</a:t>
            </a:r>
            <a:r>
              <a:rPr lang="ru-RU" dirty="0" smtClean="0"/>
              <a:t> родился 16 июля 1917 года в городе </a:t>
            </a:r>
            <a:r>
              <a:rPr lang="ru-RU" dirty="0" err="1" smtClean="0">
                <a:hlinkClick r:id="rId6" tooltip="Бежица"/>
              </a:rPr>
              <a:t>Бежица</a:t>
            </a:r>
            <a:r>
              <a:rPr lang="ru-RU" dirty="0" smtClean="0"/>
              <a:t> (ныне район города </a:t>
            </a:r>
            <a:r>
              <a:rPr lang="ru-RU" dirty="0" smtClean="0">
                <a:hlinkClick r:id="rId7" tooltip="Брянск"/>
              </a:rPr>
              <a:t>Брянска</a:t>
            </a:r>
            <a:r>
              <a:rPr lang="ru-RU" dirty="0" smtClean="0"/>
              <a:t>) в семье рабочего.</a:t>
            </a:r>
          </a:p>
          <a:p>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Kamozin Pavel M.jpg">
            <a:hlinkClick r:id="rId8"/>
          </p:cNvPr>
          <p:cNvPicPr/>
          <p:nvPr/>
        </p:nvPicPr>
        <p:blipFill>
          <a:blip r:embed="rId9" cstate="print"/>
          <a:srcRect/>
          <a:stretch>
            <a:fillRect/>
          </a:stretch>
        </p:blipFill>
        <p:spPr bwMode="auto">
          <a:xfrm>
            <a:off x="642910" y="1714488"/>
            <a:ext cx="2857520" cy="4000528"/>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42910" y="293090"/>
            <a:ext cx="814393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Свой первый боевой вылет в Великую Отечественную войну командир звена, младший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Лейтенант"/>
              </a:rPr>
              <a:t>лейтенант</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 М. </a:t>
            </a:r>
            <a:r>
              <a:rPr kumimoji="0" lang="ru-RU"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Камозин</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совершил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tooltip="23 июня"/>
              </a:rPr>
              <a:t>23 июня</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1941 год"/>
              </a:rPr>
              <a:t>1941 года</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на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tooltip="Истребитель"/>
              </a:rPr>
              <a:t>истребителе</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tooltip="И-16"/>
              </a:rPr>
              <a:t>И-16</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этом бою был ранен в ступню. После госпиталя работал в штабе 44-й истребительной дивизии.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algn="ct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 августа 1941 года медкомиссией допущен к полётам и до 27 декабря 1941 года служил в составе 275-го бомбардировочного авиаполка.</a:t>
            </a:r>
            <a:r>
              <a:rPr lang="ru-RU" sz="2000" dirty="0" smtClean="0"/>
              <a:t> С октября по декабрь 1942 года — командир звена в 246-м истребительном авиационном полку. В первом же воздушном бою на туапсинском направлении, под селом </a:t>
            </a:r>
            <a:r>
              <a:rPr lang="ru-RU" sz="2000" dirty="0" smtClean="0">
                <a:hlinkClick r:id="rId7" tooltip="Шаумян (село в Туапсинском районе)"/>
              </a:rPr>
              <a:t>Шаумян</a:t>
            </a:r>
            <a:r>
              <a:rPr lang="ru-RU" sz="2000" dirty="0" smtClean="0"/>
              <a:t> лично сбил 3 немецких истребителя . Также в течение октября сбивает вооружённый четырьмя пушками и шестью пулемётами бомбардировщик. К концу марта </a:t>
            </a:r>
            <a:r>
              <a:rPr lang="ru-RU" sz="2000" dirty="0" smtClean="0">
                <a:hlinkClick r:id="rId8" tooltip="1943 год"/>
              </a:rPr>
              <a:t>1943 года</a:t>
            </a:r>
            <a:r>
              <a:rPr lang="ru-RU" sz="2000" dirty="0" smtClean="0"/>
              <a:t> </a:t>
            </a:r>
            <a:r>
              <a:rPr lang="ru-RU" sz="2000" dirty="0" smtClean="0">
                <a:hlinkClick r:id="rId9" tooltip="Младший лейтенант"/>
              </a:rPr>
              <a:t>младший лейтенант</a:t>
            </a:r>
            <a:r>
              <a:rPr lang="ru-RU" sz="2000" dirty="0" smtClean="0"/>
              <a:t> </a:t>
            </a:r>
            <a:r>
              <a:rPr lang="ru-RU" sz="2000" dirty="0" err="1" smtClean="0"/>
              <a:t>Камозин</a:t>
            </a:r>
            <a:r>
              <a:rPr lang="ru-RU" sz="2000" dirty="0" smtClean="0"/>
              <a:t> совершил 82 боевых вылета на сопровождение бомбардировщиков, прикрытие войск, разведку и штурмовку. В 23-х воздушных боях лично сбил 12 вражеских самолётов.</a:t>
            </a:r>
          </a:p>
          <a:p>
            <a:pPr algn="ctr"/>
            <a:r>
              <a:rPr lang="ru-RU" sz="2000" dirty="0" smtClean="0"/>
              <a:t>Указом Президиума Верховного Совета СССР от </a:t>
            </a:r>
            <a:r>
              <a:rPr lang="ru-RU" sz="2000" dirty="0" smtClean="0">
                <a:hlinkClick r:id="rId10" tooltip="1 мая"/>
              </a:rPr>
              <a:t>1 мая</a:t>
            </a:r>
            <a:r>
              <a:rPr lang="ru-RU" sz="2000" dirty="0" smtClean="0"/>
              <a:t> </a:t>
            </a:r>
            <a:r>
              <a:rPr lang="ru-RU" sz="2000" dirty="0" smtClean="0">
                <a:hlinkClick r:id="rId8" tooltip="1943 год"/>
              </a:rPr>
              <a:t>1943 года</a:t>
            </a:r>
            <a:r>
              <a:rPr lang="ru-RU" sz="2000" dirty="0" smtClean="0"/>
              <a:t> за мужество и отвагу, проявленные в боях с немецко-фашистскими захватчиками, </a:t>
            </a:r>
            <a:r>
              <a:rPr lang="ru-RU" sz="2000" dirty="0" err="1" smtClean="0"/>
              <a:t>Камозину</a:t>
            </a:r>
            <a:r>
              <a:rPr lang="ru-RU" sz="2000" dirty="0" smtClean="0"/>
              <a:t> Павлу Михайловичу присвоено звание Героя Советского Союза.</a:t>
            </a:r>
          </a:p>
          <a:p>
            <a:pPr eaLnBrk="0" fontAlgn="base" hangingPunct="0">
              <a:spcBef>
                <a:spcPct val="0"/>
              </a:spcBef>
              <a:spcAft>
                <a:spcPct val="0"/>
              </a:spcAft>
            </a:pPr>
            <a:endParaRPr lang="ru-RU" sz="20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0"/>
            <a:ext cx="864399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31 декабря"/>
              </a:rPr>
              <a:t>31 декабря</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1943 года при возвращении из воздушной разведки </a:t>
            </a:r>
            <a:r>
              <a:rPr kumimoji="0" lang="ru-RU"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Камозин</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обнаружил транспортный самолёт противника в сопровождении большого числа истребителей. Он атаковал его и сбил. В самолёте погибли 18 немецких генералов, которые направлялись в Севастополь.</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tooltip="1 июля"/>
              </a:rPr>
              <a:t>1 июля</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1944 год"/>
              </a:rPr>
              <a:t>1944 года</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Камозину</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было присвоено второе звание Героя Советского Союза.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tooltip="20 января"/>
              </a:rPr>
              <a:t>20 января</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tooltip="1945 год"/>
              </a:rPr>
              <a:t>1945 года</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выполняя боевой вылет, из-за отказа двигателя потерпел аварию: самолёт разбился, </a:t>
            </a:r>
            <a:r>
              <a:rPr kumimoji="0" lang="ru-RU"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Камозин</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сильно пострадал и долго находился в госпитале.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Всего за время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7" tooltip="Великая Отечественная война"/>
              </a:rPr>
              <a:t>Великой Отечественной войны</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Павел Михайлович </a:t>
            </a:r>
            <a:r>
              <a:rPr kumimoji="0" lang="ru-RU"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Камозин</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выполнил 186 самолётовылетов, провёл 90 воздушных боёв и лично сбил 35 самолётов противника   Ещё 13 самолётов сбил в составе группы.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После войны с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8" tooltip="1946 год"/>
              </a:rPr>
              <a:t>1946 года</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работал в гражданской авиации. Проживал в городе Брянск.</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Скончался 24 ноября 1983 года, похоронен в Брянске.</a:t>
            </a:r>
            <a:r>
              <a:rPr lang="ru-RU" b="1" dirty="0" smtClean="0"/>
              <a:t>                                                                                                       Награды</a:t>
            </a:r>
            <a:endParaRPr lang="ru-RU" dirty="0" smtClean="0"/>
          </a:p>
          <a:p>
            <a:pPr lvl="0"/>
            <a:r>
              <a:rPr lang="ru-RU" dirty="0" smtClean="0">
                <a:hlinkClick r:id="rId9" tooltip="Медаль "/>
              </a:rPr>
              <a:t>медаль «Золотая Звезда»</a:t>
            </a:r>
            <a:r>
              <a:rPr lang="ru-RU" dirty="0" smtClean="0"/>
              <a:t> Героя Советского Союза № 23</a:t>
            </a:r>
          </a:p>
          <a:p>
            <a:pPr lvl="0"/>
            <a:r>
              <a:rPr lang="ru-RU" dirty="0" smtClean="0">
                <a:hlinkClick r:id="rId9" tooltip="Медаль "/>
              </a:rPr>
              <a:t>медаль «Золотая Звезда»</a:t>
            </a:r>
            <a:r>
              <a:rPr lang="ru-RU" dirty="0" smtClean="0"/>
              <a:t> Героя Советского Союза № 1148</a:t>
            </a:r>
          </a:p>
          <a:p>
            <a:pPr lvl="0"/>
            <a:r>
              <a:rPr lang="ru-RU" dirty="0" smtClean="0"/>
              <a:t>2 </a:t>
            </a:r>
            <a:r>
              <a:rPr lang="ru-RU" dirty="0" smtClean="0">
                <a:hlinkClick r:id="rId10" tooltip="Орден Красного Знамени"/>
              </a:rPr>
              <a:t>ордена Красного Знамени</a:t>
            </a:r>
            <a:endParaRPr lang="ru-RU" dirty="0" smtClean="0"/>
          </a:p>
          <a:p>
            <a:pPr lvl="0"/>
            <a:r>
              <a:rPr lang="ru-RU" dirty="0" smtClean="0">
                <a:hlinkClick r:id="rId11" tooltip="Орден Александра Невского (СССР)"/>
              </a:rPr>
              <a:t>Орден Александра Невского</a:t>
            </a:r>
            <a:endParaRPr lang="ru-RU" dirty="0" smtClean="0"/>
          </a:p>
          <a:p>
            <a:r>
              <a:rPr lang="ru-RU" dirty="0" smtClean="0">
                <a:hlinkClick r:id="rId12" tooltip="Орден Отечественной войны"/>
              </a:rPr>
              <a:t>орден Отечественной войны </a:t>
            </a:r>
            <a:r>
              <a:rPr lang="ru-RU" dirty="0" err="1" smtClean="0">
                <a:hlinkClick r:id="rId12" tooltip="Орден Отечественной войны"/>
              </a:rPr>
              <a:t>I-й</a:t>
            </a:r>
            <a:r>
              <a:rPr lang="ru-RU" dirty="0" smtClean="0">
                <a:hlinkClick r:id="rId12" tooltip="Орден Отечественной войны"/>
              </a:rPr>
              <a:t> степени</a:t>
            </a:r>
            <a:r>
              <a:rPr lang="ru-RU" dirty="0" smtClean="0"/>
              <a:t>                                    </a:t>
            </a:r>
          </a:p>
          <a:p>
            <a:r>
              <a:rPr lang="ru-RU" dirty="0" smtClean="0"/>
              <a:t>  </a:t>
            </a:r>
            <a:r>
              <a:rPr lang="ru-RU" b="1" dirty="0" smtClean="0"/>
              <a:t>Память</a:t>
            </a:r>
            <a:endParaRPr lang="ru-RU" dirty="0" smtClean="0"/>
          </a:p>
          <a:p>
            <a:r>
              <a:rPr lang="ru-RU" dirty="0" smtClean="0"/>
              <a:t>Почётный гражданин </a:t>
            </a:r>
            <a:r>
              <a:rPr lang="ru-RU" dirty="0" smtClean="0">
                <a:hlinkClick r:id="rId13" tooltip="Брянск"/>
              </a:rPr>
              <a:t>Брянска</a:t>
            </a:r>
            <a:r>
              <a:rPr lang="ru-RU" dirty="0" smtClean="0"/>
              <a:t> (</a:t>
            </a:r>
            <a:r>
              <a:rPr lang="ru-RU" dirty="0" smtClean="0">
                <a:hlinkClick r:id="rId14" tooltip="1966"/>
              </a:rPr>
              <a:t>1966</a:t>
            </a:r>
            <a:r>
              <a:rPr lang="ru-RU" dirty="0" smtClean="0"/>
              <a:t>). В сквере у Дворца Культуры </a:t>
            </a:r>
            <a:r>
              <a:rPr lang="ru-RU" dirty="0" smtClean="0">
                <a:hlinkClick r:id="rId15" tooltip="Брянский машиностроительный завод"/>
              </a:rPr>
              <a:t>БМЗ</a:t>
            </a:r>
            <a:r>
              <a:rPr lang="ru-RU" dirty="0" smtClean="0"/>
              <a:t> установлен бронзовый бюст П. М. </a:t>
            </a:r>
            <a:r>
              <a:rPr lang="ru-RU" dirty="0" err="1" smtClean="0"/>
              <a:t>Камозина</a:t>
            </a:r>
            <a:r>
              <a:rPr lang="ru-RU" dirty="0" smtClean="0"/>
              <a:t>  . Имя П. М. </a:t>
            </a:r>
            <a:r>
              <a:rPr lang="ru-RU" dirty="0" err="1" smtClean="0"/>
              <a:t>Камозина</a:t>
            </a:r>
            <a:r>
              <a:rPr lang="ru-RU" dirty="0" smtClean="0"/>
              <a:t> присвоено авиационно-спортивному клубу  . В брянской средней школе № 11, названной в честь </a:t>
            </a:r>
            <a:r>
              <a:rPr lang="ru-RU" dirty="0" err="1" smtClean="0"/>
              <a:t>Камозина</a:t>
            </a:r>
            <a:r>
              <a:rPr lang="ru-RU" dirty="0" smtClean="0"/>
              <a:t>, открыт музей Героя.</a:t>
            </a:r>
          </a:p>
          <a:p>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b="1" dirty="0" err="1" smtClean="0"/>
              <a:t>Дави́д</a:t>
            </a:r>
            <a:r>
              <a:rPr lang="ru-RU" b="1" dirty="0" smtClean="0"/>
              <a:t> </a:t>
            </a:r>
            <a:r>
              <a:rPr lang="ru-RU" b="1" dirty="0" err="1" smtClean="0"/>
              <a:t>Абра́мович</a:t>
            </a:r>
            <a:r>
              <a:rPr lang="ru-RU" b="1" dirty="0" smtClean="0"/>
              <a:t> </a:t>
            </a:r>
            <a:r>
              <a:rPr lang="ru-RU" b="1" dirty="0" err="1" smtClean="0"/>
              <a:t>Драгу́нский</a:t>
            </a:r>
            <a:r>
              <a:rPr lang="ru-RU" dirty="0" smtClean="0"/>
              <a:t> (</a:t>
            </a:r>
            <a:r>
              <a:rPr lang="ru-RU" dirty="0" smtClean="0">
                <a:hlinkClick r:id="rId2" tooltip="15 февраля"/>
              </a:rPr>
              <a:t>2 (15) февраля</a:t>
            </a:r>
            <a:r>
              <a:rPr lang="ru-RU" dirty="0" smtClean="0"/>
              <a:t> </a:t>
            </a:r>
            <a:r>
              <a:rPr lang="ru-RU" dirty="0" smtClean="0">
                <a:hlinkClick r:id="rId3" tooltip="1910 год"/>
              </a:rPr>
              <a:t>1910</a:t>
            </a:r>
            <a:r>
              <a:rPr lang="ru-RU" dirty="0" smtClean="0"/>
              <a:t>, посад </a:t>
            </a:r>
            <a:r>
              <a:rPr lang="ru-RU" dirty="0" smtClean="0">
                <a:hlinkClick r:id="rId4" tooltip="Святск"/>
              </a:rPr>
              <a:t>Святск</a:t>
            </a:r>
            <a:r>
              <a:rPr lang="ru-RU" dirty="0" smtClean="0"/>
              <a:t> </a:t>
            </a:r>
            <a:r>
              <a:rPr lang="ru-RU" dirty="0" err="1" smtClean="0">
                <a:hlinkClick r:id="rId5" tooltip="Суражский уезд"/>
              </a:rPr>
              <a:t>Суражского</a:t>
            </a:r>
            <a:r>
              <a:rPr lang="ru-RU" dirty="0" smtClean="0">
                <a:hlinkClick r:id="rId5" tooltip="Суражский уезд"/>
              </a:rPr>
              <a:t> уезда</a:t>
            </a:r>
            <a:r>
              <a:rPr lang="ru-RU" dirty="0" smtClean="0"/>
              <a:t> </a:t>
            </a:r>
            <a:r>
              <a:rPr lang="ru-RU" dirty="0" smtClean="0">
                <a:hlinkClick r:id="rId6" tooltip="Черниговская губерния"/>
              </a:rPr>
              <a:t>Черниговской губернии</a:t>
            </a:r>
            <a:r>
              <a:rPr lang="ru-RU" dirty="0" smtClean="0"/>
              <a:t> — </a:t>
            </a:r>
            <a:r>
              <a:rPr lang="ru-RU" dirty="0" smtClean="0">
                <a:hlinkClick r:id="rId7" tooltip="12 октября"/>
              </a:rPr>
              <a:t>12 октября</a:t>
            </a:r>
            <a:r>
              <a:rPr lang="ru-RU" dirty="0" smtClean="0"/>
              <a:t> </a:t>
            </a:r>
            <a:r>
              <a:rPr lang="ru-RU" dirty="0" smtClean="0">
                <a:hlinkClick r:id="rId8" tooltip="1992 год"/>
              </a:rPr>
              <a:t>1992</a:t>
            </a:r>
            <a:r>
              <a:rPr lang="ru-RU" dirty="0" smtClean="0"/>
              <a:t>, </a:t>
            </a:r>
            <a:r>
              <a:rPr lang="ru-RU" dirty="0" smtClean="0">
                <a:hlinkClick r:id="rId9" tooltip="Москва"/>
              </a:rPr>
              <a:t>Москва</a:t>
            </a:r>
            <a:r>
              <a:rPr lang="ru-RU" dirty="0" smtClean="0"/>
              <a:t>) — советский военный и политический деятель, </a:t>
            </a:r>
            <a:r>
              <a:rPr lang="ru-RU" dirty="0" smtClean="0">
                <a:hlinkClick r:id="rId10" tooltip="Генерал-полковник"/>
              </a:rPr>
              <a:t>генерал-полковник</a:t>
            </a:r>
            <a:r>
              <a:rPr lang="ru-RU" dirty="0" smtClean="0"/>
              <a:t> (</a:t>
            </a:r>
            <a:r>
              <a:rPr lang="ru-RU" dirty="0" smtClean="0">
                <a:hlinkClick r:id="rId11" tooltip="1970"/>
              </a:rPr>
              <a:t>1970</a:t>
            </a:r>
            <a:r>
              <a:rPr lang="ru-RU" dirty="0" smtClean="0"/>
              <a:t>), дважды </a:t>
            </a:r>
            <a:r>
              <a:rPr lang="ru-RU" dirty="0" smtClean="0">
                <a:hlinkClick r:id="rId12" tooltip="Герой Советского Союза"/>
              </a:rPr>
              <a:t>Герой Советского Союза</a:t>
            </a:r>
            <a:r>
              <a:rPr lang="ru-RU" dirty="0" smtClean="0"/>
              <a:t>. В </a:t>
            </a:r>
            <a:r>
              <a:rPr lang="ru-RU" dirty="0" smtClean="0">
                <a:hlinkClick r:id="rId13" tooltip="Великая Отечественная война"/>
              </a:rPr>
              <a:t>Великую Отечественную войну</a:t>
            </a:r>
            <a:r>
              <a:rPr lang="ru-RU" dirty="0" smtClean="0"/>
              <a:t> — командир гвардейской танковой бригады. В </a:t>
            </a:r>
            <a:r>
              <a:rPr lang="ru-RU" dirty="0" smtClean="0">
                <a:hlinkClick r:id="rId14" tooltip="1969"/>
              </a:rPr>
              <a:t>1969</a:t>
            </a:r>
            <a:r>
              <a:rPr lang="ru-RU" dirty="0" smtClean="0"/>
              <a:t>—</a:t>
            </a:r>
            <a:r>
              <a:rPr lang="ru-RU" dirty="0" smtClean="0">
                <a:hlinkClick r:id="rId15" tooltip="1985"/>
              </a:rPr>
              <a:t>1985</a:t>
            </a:r>
            <a:r>
              <a:rPr lang="ru-RU" dirty="0" smtClean="0"/>
              <a:t> начальник </a:t>
            </a:r>
            <a:r>
              <a:rPr lang="ru-RU" dirty="0" smtClean="0">
                <a:hlinkClick r:id="rId16" tooltip="Выстрел (курсы комсостава)"/>
              </a:rPr>
              <a:t>Высших офицерских курсов «Выстрел»</a:t>
            </a:r>
            <a:r>
              <a:rPr lang="ru-RU" dirty="0" smtClean="0"/>
              <a:t>.</a:t>
            </a:r>
          </a:p>
          <a:p>
            <a:endParaRPr lang="ru-RU" dirty="0"/>
          </a:p>
        </p:txBody>
      </p:sp>
      <p:sp>
        <p:nvSpPr>
          <p:cNvPr id="4" name="Текст 3"/>
          <p:cNvSpPr>
            <a:spLocks noGrp="1"/>
          </p:cNvSpPr>
          <p:nvPr>
            <p:ph type="body" sz="half" idx="2"/>
          </p:nvPr>
        </p:nvSpPr>
        <p:spPr/>
        <p:txBody>
          <a:bodyPr/>
          <a:lstStyle/>
          <a:p>
            <a:endParaRPr lang="ru-RU" dirty="0"/>
          </a:p>
        </p:txBody>
      </p:sp>
      <p:pic>
        <p:nvPicPr>
          <p:cNvPr id="1026" name="Picture 2" descr="C:\Users\юр\Desktop\370px-Драгунский_Давид_Абрамович.jpg"/>
          <p:cNvPicPr>
            <a:picLocks noChangeAspect="1" noChangeArrowheads="1"/>
          </p:cNvPicPr>
          <p:nvPr/>
        </p:nvPicPr>
        <p:blipFill>
          <a:blip r:embed="rId17" cstate="print"/>
          <a:srcRect/>
          <a:stretch>
            <a:fillRect/>
          </a:stretch>
        </p:blipFill>
        <p:spPr bwMode="auto">
          <a:xfrm>
            <a:off x="500034" y="642918"/>
            <a:ext cx="2857520" cy="3902955"/>
          </a:xfrm>
          <a:prstGeom prst="rect">
            <a:avLst/>
          </a:prstGeom>
          <a:noFill/>
        </p:spPr>
      </p:pic>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dirty="0" smtClean="0"/>
              <a:t>Знаки отличия Героя Советского Союза – орден </a:t>
            </a:r>
            <a:endParaRPr lang="ru-RU" dirty="0"/>
          </a:p>
        </p:txBody>
      </p:sp>
      <p:sp>
        <p:nvSpPr>
          <p:cNvPr id="3" name="Содержимое 2"/>
          <p:cNvSpPr>
            <a:spLocks noGrp="1"/>
          </p:cNvSpPr>
          <p:nvPr>
            <p:ph idx="1"/>
          </p:nvPr>
        </p:nvSpPr>
        <p:spPr/>
        <p:txBody>
          <a:bodyPr>
            <a:noAutofit/>
          </a:bodyPr>
          <a:lstStyle/>
          <a:p>
            <a:r>
              <a:rPr lang="ru-RU" sz="2000" dirty="0" smtClean="0"/>
              <a:t>Первоначально никакие знаки отличия к данному званию не предусматривались, а выдавалась только грамота от ЦИК СССР. Но летчикам, спасшим людей, были еще вручены ордена Ленина. Все последующие Герои также стали получать ордена Ленина, но законодательно это было закреплено только 1936 году Положением о звании Героя. </a:t>
            </a:r>
            <a:br>
              <a:rPr lang="ru-RU" sz="2000" dirty="0" smtClean="0"/>
            </a:br>
            <a:r>
              <a:rPr lang="ru-RU" sz="2000" dirty="0" smtClean="0"/>
              <a:t/>
            </a:r>
            <a:br>
              <a:rPr lang="ru-RU" sz="2000" dirty="0" smtClean="0"/>
            </a:br>
            <a:r>
              <a:rPr lang="ru-RU" sz="2000" dirty="0" smtClean="0"/>
              <a:t>Еще один дополнительный знак отличия для Героя – медаль «Герой Советского Союза» – была учреждена Указом Президиума Верховного Совета СССР от </a:t>
            </a:r>
            <a:r>
              <a:rPr lang="ru-RU" sz="2000" dirty="0" smtClean="0">
                <a:hlinkClick r:id="rId2"/>
              </a:rPr>
              <a:t>1 августа</a:t>
            </a:r>
            <a:r>
              <a:rPr lang="ru-RU" sz="2000" dirty="0" smtClean="0"/>
              <a:t> 1939 года. Другим Указом от </a:t>
            </a:r>
            <a:r>
              <a:rPr lang="ru-RU" sz="2000" dirty="0" smtClean="0">
                <a:hlinkClick r:id="rId3"/>
              </a:rPr>
              <a:t>16 октября</a:t>
            </a:r>
            <a:r>
              <a:rPr lang="ru-RU" sz="2000" dirty="0" smtClean="0"/>
              <a:t> 1939 года был утверждён внешний вид медали, которая получила название «Золотая Звезда». </a:t>
            </a:r>
            <a:br>
              <a:rPr lang="ru-RU" sz="2000" dirty="0" smtClean="0"/>
            </a:br>
            <a:endParaRPr lang="ru-RU" sz="2000" dirty="0"/>
          </a:p>
        </p:txBody>
      </p:sp>
      <p:sp>
        <p:nvSpPr>
          <p:cNvPr id="4" name="Текст 3"/>
          <p:cNvSpPr>
            <a:spLocks noGrp="1"/>
          </p:cNvSpPr>
          <p:nvPr>
            <p:ph type="body" sz="half" idx="2"/>
          </p:nvPr>
        </p:nvSpPr>
        <p:spPr/>
        <p:txBody>
          <a:bodyPr/>
          <a:lstStyle/>
          <a:p>
            <a:endParaRPr lang="ru-RU" dirty="0"/>
          </a:p>
        </p:txBody>
      </p:sp>
      <p:pic>
        <p:nvPicPr>
          <p:cNvPr id="5" name="Рисунок 4" descr="Учреждено почетное звание Герой Советского Союза"/>
          <p:cNvPicPr/>
          <p:nvPr/>
        </p:nvPicPr>
        <p:blipFill>
          <a:blip r:embed="rId4" cstate="print"/>
          <a:srcRect/>
          <a:stretch>
            <a:fillRect/>
          </a:stretch>
        </p:blipFill>
        <p:spPr bwMode="auto">
          <a:xfrm>
            <a:off x="357158" y="1571612"/>
            <a:ext cx="3357586" cy="3357586"/>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71472" y="74228"/>
            <a:ext cx="7715304"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качестве командира танковой роты участвовал в боях у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Хасан (озеро)"/>
              </a:rPr>
              <a:t>озера Хасан</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1938 году. Там Д. А. Драгунский удостоен своей первой награды —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tooltip="Орден Красного Знамени"/>
              </a:rPr>
              <a:t>ордена Боевого Красного Знамени</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lang="ru-RU" dirty="0" smtClean="0"/>
              <a:t> Осенью 1943 года, когда отличившийся в ожесточенных боях Драгунский стал уже командиром </a:t>
            </a:r>
            <a:r>
              <a:rPr lang="ru-RU" dirty="0" smtClean="0">
                <a:hlinkClick r:id="rId4" tooltip="55-я танковая бригада (страница отсутствует)"/>
              </a:rPr>
              <a:t>55-й танковой бригады</a:t>
            </a:r>
            <a:r>
              <a:rPr lang="ru-RU" dirty="0" smtClean="0"/>
              <a:t>, эта бригада принимала участие в </a:t>
            </a:r>
            <a:r>
              <a:rPr lang="ru-RU" dirty="0" smtClean="0">
                <a:hlinkClick r:id="rId5" tooltip="Киевская наступательная операция"/>
              </a:rPr>
              <a:t>освобождении Киева</a:t>
            </a:r>
            <a:r>
              <a:rPr lang="ru-RU" dirty="0" smtClean="0"/>
              <a:t> и </a:t>
            </a:r>
            <a:r>
              <a:rPr lang="ru-RU" dirty="0" smtClean="0">
                <a:hlinkClick r:id="rId6" tooltip="Правобережная Украина"/>
              </a:rPr>
              <a:t>Правобережной Украины</a:t>
            </a:r>
            <a:r>
              <a:rPr lang="ru-RU" dirty="0" smtClean="0"/>
              <a:t>. Когда в критический момент танкового боя в районе </a:t>
            </a:r>
            <a:r>
              <a:rPr lang="ru-RU" dirty="0" smtClean="0">
                <a:hlinkClick r:id="rId7" tooltip="Малин (Житомирская область)"/>
              </a:rPr>
              <a:t>Малина</a:t>
            </a:r>
            <a:r>
              <a:rPr lang="ru-RU" dirty="0" smtClean="0"/>
              <a:t> под </a:t>
            </a:r>
            <a:r>
              <a:rPr lang="ru-RU" dirty="0" smtClean="0">
                <a:hlinkClick r:id="rId8" tooltip="Житомир"/>
              </a:rPr>
              <a:t>Житомиром</a:t>
            </a:r>
            <a:r>
              <a:rPr lang="ru-RU" dirty="0" smtClean="0"/>
              <a:t> 9 декабря 1943 года танк Драгунского вырвался вперёд (что вообще было характерно для отважного танкиста), </a:t>
            </a:r>
            <a:r>
              <a:rPr lang="ru-RU" dirty="0" smtClean="0">
                <a:hlinkClick r:id="rId9" tooltip="Полковник"/>
              </a:rPr>
              <a:t>полковник</a:t>
            </a:r>
            <a:r>
              <a:rPr lang="ru-RU" dirty="0" smtClean="0"/>
              <a:t> Драгунский был тяжело ранен.</a:t>
            </a:r>
          </a:p>
          <a:p>
            <a:r>
              <a:rPr lang="ru-RU" dirty="0" smtClean="0"/>
              <a:t>Находясь в госпитале, узнал, что в родном городе немцы расстреляли его отца, мать, двух сестёр, а в боях на фронте погибли два брата. В ходе ожесточенных боев в конце июля 1944 года его бригада вышла к реке </a:t>
            </a:r>
            <a:r>
              <a:rPr lang="ru-RU" dirty="0" smtClean="0">
                <a:hlinkClick r:id="rId10" tooltip="Висла"/>
              </a:rPr>
              <a:t>Висла</a:t>
            </a:r>
            <a:r>
              <a:rPr lang="ru-RU" dirty="0" smtClean="0"/>
              <a:t>. Средства переправы задерживались в пути, и командир бригады (уж в который раз!) проявил находчивость, приказав собрать плоты из брёвен и досок, на которых удалось переправить танки. Благодаря этому был захвачен </a:t>
            </a:r>
            <a:r>
              <a:rPr lang="ru-RU" dirty="0" err="1" smtClean="0">
                <a:hlinkClick r:id="rId11" tooltip="Сандомирский плацдарм"/>
              </a:rPr>
              <a:t>Сандомирский</a:t>
            </a:r>
            <a:r>
              <a:rPr lang="ru-RU" dirty="0" smtClean="0">
                <a:hlinkClick r:id="rId11" tooltip="Сандомирский плацдарм"/>
              </a:rPr>
              <a:t> плацдарм</a:t>
            </a:r>
            <a:r>
              <a:rPr lang="ru-RU" dirty="0" smtClean="0"/>
              <a:t> на левом берегу Вислы. В дальнейшем на этом плацдарме происходили длительные упорные бои с переменным успехом, но в конце концов Драгунский сам возглавил решающую </a:t>
            </a:r>
            <a:r>
              <a:rPr lang="ru-RU" dirty="0" smtClean="0">
                <a:hlinkClick r:id="rId12" tooltip="Контратака"/>
              </a:rPr>
              <a:t>контратаку</a:t>
            </a:r>
            <a:r>
              <a:rPr lang="ru-RU" dirty="0" smtClean="0"/>
              <a:t>.</a:t>
            </a:r>
          </a:p>
          <a:p>
            <a:r>
              <a:rPr lang="ru-RU" dirty="0" smtClean="0"/>
              <a:t>За участие бригады в боях на Киевском направлении с 4 по 14 ноября 1943 года был представлен к званию Героя Советского Союза, но награждён орденом "Красного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142976" y="1274706"/>
            <a:ext cx="72866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 умелое руководство действиями бригады в период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Штурм Берлина (1945)"/>
              </a:rPr>
              <a:t>штурма Берлина</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 проявленные при этом мужество и отвагу, а также за стремительный бросок бригады на Прагу, гвардии полковник Драгунский стал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tooltip="Дважды Герои Советского Союза"/>
              </a:rPr>
              <a:t>дважды Героем Советского Союза</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Как особо отличившийся участник Великой Отечественной войны, Д. А. Драгунский принял участие в историческом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Парад Победы"/>
              </a:rPr>
              <a:t>Параде Победы</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24 июня 1945 года.</a:t>
            </a:r>
            <a:r>
              <a:rPr lang="ru-RU" sz="2400" b="1" dirty="0" smtClean="0"/>
              <a:t>   </a:t>
            </a:r>
          </a:p>
          <a:p>
            <a:endParaRPr lang="ru-RU"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00043"/>
            <a:ext cx="7786742" cy="6186309"/>
          </a:xfrm>
          <a:prstGeom prst="rect">
            <a:avLst/>
          </a:prstGeom>
        </p:spPr>
        <p:txBody>
          <a:bodyPr wrap="square">
            <a:spAutoFit/>
          </a:bodyPr>
          <a:lstStyle/>
          <a:p>
            <a:r>
              <a:rPr lang="ru-RU" b="1" dirty="0" smtClean="0"/>
              <a:t>Награды</a:t>
            </a:r>
            <a:endParaRPr lang="ru-RU" dirty="0" smtClean="0"/>
          </a:p>
          <a:p>
            <a:r>
              <a:rPr lang="ru-RU" dirty="0" smtClean="0"/>
              <a:t>Дважды </a:t>
            </a:r>
            <a:r>
              <a:rPr lang="ru-RU" dirty="0" smtClean="0">
                <a:hlinkClick r:id="rId2" tooltip="Герой Советского Союза"/>
              </a:rPr>
              <a:t>Герой Советского Союза</a:t>
            </a:r>
            <a:r>
              <a:rPr lang="ru-RU" dirty="0" smtClean="0"/>
              <a:t> (1944, за форсирование р. Висла; 1945, за отличие в Берлинской операции), генерал-полковник танковых войск Д. А. Драгунский за время службы в вооруженных силах СССР награжден: 2 </a:t>
            </a:r>
            <a:r>
              <a:rPr lang="ru-RU" dirty="0" smtClean="0">
                <a:hlinkClick r:id="rId3" tooltip="Орден Ленина"/>
              </a:rPr>
              <a:t>орденами Ленина</a:t>
            </a:r>
            <a:r>
              <a:rPr lang="ru-RU" dirty="0" smtClean="0"/>
              <a:t>, 4 </a:t>
            </a:r>
            <a:r>
              <a:rPr lang="ru-RU" dirty="0" smtClean="0">
                <a:hlinkClick r:id="rId4" tooltip="Орден Красного Знамени"/>
              </a:rPr>
              <a:t>орденами Красного Знамени</a:t>
            </a:r>
            <a:r>
              <a:rPr lang="ru-RU" dirty="0" smtClean="0"/>
              <a:t>, </a:t>
            </a:r>
            <a:r>
              <a:rPr lang="ru-RU" dirty="0" smtClean="0">
                <a:hlinkClick r:id="rId5" tooltip="Орден Суворова"/>
              </a:rPr>
              <a:t>орденом Суворова</a:t>
            </a:r>
            <a:r>
              <a:rPr lang="ru-RU" dirty="0" smtClean="0"/>
              <a:t> 2-й степени, двумя </a:t>
            </a:r>
            <a:r>
              <a:rPr lang="ru-RU" dirty="0" smtClean="0">
                <a:hlinkClick r:id="rId6" tooltip="Орден Красной Звезды"/>
              </a:rPr>
              <a:t>орденами Красной Звезды</a:t>
            </a:r>
            <a:r>
              <a:rPr lang="ru-RU" dirty="0" smtClean="0"/>
              <a:t>, </a:t>
            </a:r>
            <a:r>
              <a:rPr lang="ru-RU" dirty="0" smtClean="0">
                <a:hlinkClick r:id="rId7" tooltip="Орден Отечественной войны"/>
              </a:rPr>
              <a:t>орденом Отечественной войны</a:t>
            </a:r>
            <a:r>
              <a:rPr lang="ru-RU" dirty="0" smtClean="0"/>
              <a:t> 1-й степени, </a:t>
            </a:r>
            <a:r>
              <a:rPr lang="ru-RU" dirty="0" smtClean="0">
                <a:hlinkClick r:id="rId8" tooltip="Орден Дружбы народов"/>
              </a:rPr>
              <a:t>орденом Дружбы народов</a:t>
            </a:r>
            <a:r>
              <a:rPr lang="ru-RU" dirty="0" smtClean="0"/>
              <a:t>, </a:t>
            </a:r>
            <a:r>
              <a:rPr lang="ru-RU" dirty="0" smtClean="0">
                <a:hlinkClick r:id="rId9" tooltip="Орден "/>
              </a:rPr>
              <a:t>орденом «За службу Родине в Вооружённых Силах СССР»</a:t>
            </a:r>
            <a:r>
              <a:rPr lang="ru-RU" dirty="0" smtClean="0"/>
              <a:t> 3-й степени, медалями.</a:t>
            </a:r>
          </a:p>
          <a:p>
            <a:r>
              <a:rPr lang="ru-RU" b="1" dirty="0" smtClean="0"/>
              <a:t> Память</a:t>
            </a:r>
            <a:endParaRPr lang="ru-RU" dirty="0" smtClean="0"/>
          </a:p>
          <a:p>
            <a:r>
              <a:rPr lang="ru-RU" dirty="0" smtClean="0"/>
              <a:t>Памятник Д.А. Драгунскому в Солнечногорске</a:t>
            </a:r>
          </a:p>
          <a:p>
            <a:pPr lvl="0"/>
            <a:r>
              <a:rPr lang="ru-RU" dirty="0" smtClean="0"/>
              <a:t>На родине дважды Героя, в селе </a:t>
            </a:r>
            <a:r>
              <a:rPr lang="ru-RU" dirty="0" smtClean="0">
                <a:hlinkClick r:id="rId10" tooltip="Святск"/>
              </a:rPr>
              <a:t>Святск</a:t>
            </a:r>
            <a:r>
              <a:rPr lang="ru-RU" dirty="0" smtClean="0"/>
              <a:t> Брянской области, в </a:t>
            </a:r>
            <a:r>
              <a:rPr lang="ru-RU" dirty="0" smtClean="0">
                <a:hlinkClick r:id="rId11" tooltip="1951 год"/>
              </a:rPr>
              <a:t>1951 году</a:t>
            </a:r>
            <a:r>
              <a:rPr lang="ru-RU" dirty="0" smtClean="0"/>
              <a:t> был установлен его бронзовый бюст.</a:t>
            </a:r>
            <a:r>
              <a:rPr lang="ru-RU" baseline="30000" dirty="0" smtClean="0">
                <a:hlinkClick r:id="rId12"/>
              </a:rPr>
              <a:t>[1]</a:t>
            </a:r>
            <a:r>
              <a:rPr lang="ru-RU" dirty="0" smtClean="0"/>
              <a:t> При отселении села, попавшего в зону радиоактивного заражения после </a:t>
            </a:r>
            <a:r>
              <a:rPr lang="ru-RU" dirty="0" smtClean="0">
                <a:hlinkClick r:id="rId13" tooltip="Авария на Чернобыльской АЭС"/>
              </a:rPr>
              <a:t>аварии на Чернобыльской АЭС</a:t>
            </a:r>
            <a:r>
              <a:rPr lang="ru-RU" dirty="0" smtClean="0"/>
              <a:t>, в </a:t>
            </a:r>
            <a:r>
              <a:rPr lang="ru-RU" dirty="0" smtClean="0">
                <a:hlinkClick r:id="rId14" tooltip="1995 год"/>
              </a:rPr>
              <a:t>1995 году</a:t>
            </a:r>
            <a:r>
              <a:rPr lang="ru-RU" dirty="0" smtClean="0"/>
              <a:t>, этот бюст был переустановлен в городе </a:t>
            </a:r>
            <a:r>
              <a:rPr lang="ru-RU" dirty="0" smtClean="0">
                <a:hlinkClick r:id="rId15" tooltip="Новозыбков"/>
              </a:rPr>
              <a:t>Новозыбков</a:t>
            </a:r>
            <a:r>
              <a:rPr lang="ru-RU" dirty="0" smtClean="0"/>
              <a:t>.</a:t>
            </a:r>
          </a:p>
          <a:p>
            <a:pPr lvl="0"/>
            <a:r>
              <a:rPr lang="ru-RU" dirty="0" smtClean="0"/>
              <a:t>В городе </a:t>
            </a:r>
            <a:r>
              <a:rPr lang="ru-RU" dirty="0" smtClean="0">
                <a:hlinkClick r:id="rId16" tooltip="Солнечногорск"/>
              </a:rPr>
              <a:t>Солнечногорске</a:t>
            </a:r>
            <a:r>
              <a:rPr lang="ru-RU" dirty="0" smtClean="0"/>
              <a:t> Московской области, в </a:t>
            </a:r>
            <a:r>
              <a:rPr lang="ru-RU" dirty="0" smtClean="0">
                <a:hlinkClick r:id="rId17" tooltip="2009 год"/>
              </a:rPr>
              <a:t>2009 году</a:t>
            </a:r>
            <a:r>
              <a:rPr lang="ru-RU" dirty="0" smtClean="0"/>
              <a:t> был установлен памятник. Памятник Д.А. Драгунскому представляет собой бронзовую скульптуру танкиста высотой 1 м 80 см, установленную на гранитном постаменте высотой 2 м 60 см. Открытие скульптурной композиции прошло в преддверии 100-летия Драгунского, а также 80-летия Московской области и 65-летия Победы.</a:t>
            </a:r>
          </a:p>
          <a:p>
            <a:endParaRPr lang="ru-RU" dirty="0" smtClean="0"/>
          </a:p>
          <a:p>
            <a:pPr lvl="0" eaLnBrk="0" fontAlgn="base" hangingPunct="0">
              <a:spcBef>
                <a:spcPct val="0"/>
              </a:spcBef>
              <a:spcAft>
                <a:spcPct val="0"/>
              </a:spcAft>
            </a:pPr>
            <a:endParaRPr lang="ru-RU" dirty="0" smtClean="0">
              <a:latin typeface="Arial" pitchFamily="34" charset="0"/>
              <a:cs typeface="Arial" pitchFamily="34" charset="0"/>
            </a:endParaRPr>
          </a:p>
        </p:txBody>
      </p:sp>
    </p:spTree>
  </p:cSld>
  <p:clrMapOvr>
    <a:masterClrMapping/>
  </p:clrMapOvr>
  <p:transition spd="slow">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1618"/>
          </a:xfrm>
        </p:spPr>
        <p:txBody>
          <a:bodyPr>
            <a:normAutofit/>
          </a:bodyPr>
          <a:lstStyle/>
          <a:p>
            <a:r>
              <a:rPr lang="ru-RU" sz="6000" dirty="0" smtClean="0"/>
              <a:t>Герои Советского Союза-  уроженцы  города Дятьково и </a:t>
            </a:r>
            <a:r>
              <a:rPr lang="ru-RU" sz="6000" dirty="0" err="1" smtClean="0"/>
              <a:t>Дятьковского</a:t>
            </a:r>
            <a:r>
              <a:rPr lang="ru-RU" sz="6000" dirty="0" smtClean="0"/>
              <a:t> района.</a:t>
            </a:r>
            <a:endParaRPr lang="ru-RU" sz="6000" dirty="0"/>
          </a:p>
        </p:txBody>
      </p:sp>
    </p:spTree>
  </p:cSld>
  <p:clrMapOvr>
    <a:masterClrMapping/>
  </p:clrMapOvr>
  <p:transition spd="slow">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родился в 1914 году, в городе Брянске, в семье рабочего. Окончил среднюю школу № 27 в городе Брянске. Окончил стекольно-керамический техникум в городе Дятьково, работал на </a:t>
            </a:r>
            <a:r>
              <a:rPr lang="ru-RU" dirty="0" err="1" smtClean="0"/>
              <a:t>Дятьковском</a:t>
            </a:r>
            <a:r>
              <a:rPr lang="ru-RU" dirty="0" smtClean="0"/>
              <a:t> хрустальном заводе. Член ВКП (б) с 1940 года, секретарь </a:t>
            </a:r>
            <a:r>
              <a:rPr lang="ru-RU" dirty="0" err="1" smtClean="0"/>
              <a:t>Дятьковского</a:t>
            </a:r>
            <a:r>
              <a:rPr lang="ru-RU" dirty="0" smtClean="0"/>
              <a:t> райкома </a:t>
            </a:r>
            <a:r>
              <a:rPr lang="ru-RU" dirty="0" err="1" smtClean="0"/>
              <a:t>комсола</a:t>
            </a:r>
            <a:r>
              <a:rPr lang="ru-RU" dirty="0" smtClean="0"/>
              <a:t>.</a:t>
            </a:r>
            <a:br>
              <a:rPr lang="ru-RU" dirty="0" smtClean="0"/>
            </a:br>
            <a:r>
              <a:rPr lang="ru-RU" dirty="0" smtClean="0"/>
              <a:t> В августе 1941 года возглавляет молодежный партизанский отряд </a:t>
            </a:r>
            <a:r>
              <a:rPr lang="ru-RU" dirty="0" err="1" smtClean="0"/>
              <a:t>Дятьковского</a:t>
            </a:r>
            <a:r>
              <a:rPr lang="ru-RU" dirty="0" smtClean="0"/>
              <a:t> района, впоследствии становится политруком и начальником разведки. В первое время партизанские отряды испытывали трудности с оружием и боеприпасами. Обеспечения отряда оружием становится первоочередной задачей в деятельности В. С. Рябка. </a:t>
            </a:r>
            <a:br>
              <a:rPr lang="ru-RU" dirty="0" smtClean="0"/>
            </a:br>
            <a:r>
              <a:rPr lang="ru-RU" dirty="0" smtClean="0"/>
              <a:t>Владимир </a:t>
            </a:r>
            <a:r>
              <a:rPr lang="ru-RU" dirty="0" err="1" smtClean="0"/>
              <a:t>Самсонович</a:t>
            </a:r>
            <a:r>
              <a:rPr lang="ru-RU" dirty="0" smtClean="0"/>
              <a:t> Рябок погиб в бою 29 мая 1942 года близ деревни Верхи. </a:t>
            </a:r>
          </a:p>
          <a:p>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68280321.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428596" y="642918"/>
            <a:ext cx="2928958" cy="4000528"/>
          </a:xfrm>
          <a:prstGeom prst="rect">
            <a:avLst/>
          </a:prstGeom>
          <a:noFill/>
          <a:ln w="9525">
            <a:noFill/>
            <a:miter lim="800000"/>
            <a:headEnd/>
            <a:tailEnd/>
          </a:ln>
        </p:spPr>
      </p:pic>
    </p:spTree>
  </p:cSld>
  <p:clrMapOvr>
    <a:masterClrMapping/>
  </p:clrMapOvr>
  <p:transition spd="slow">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Алексей Семенович </a:t>
            </a:r>
            <a:r>
              <a:rPr lang="ru-RU" sz="2400" dirty="0" err="1" smtClean="0"/>
              <a:t>Шумавцов</a:t>
            </a:r>
            <a:r>
              <a:rPr lang="ru-RU" sz="2400"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ru-RU" dirty="0" smtClean="0"/>
              <a:t>Родился 27 марта 1925 года в деревне Ольшаница </a:t>
            </a:r>
            <a:r>
              <a:rPr lang="ru-RU" dirty="0" err="1" smtClean="0"/>
              <a:t>Дятьковского</a:t>
            </a:r>
            <a:r>
              <a:rPr lang="ru-RU" dirty="0" smtClean="0"/>
              <a:t> района Брянской области в семье рабочего. Русский. С октября 1941 года, когда фашистские войска оккупировали г. Людиново. Алексея по решению райкома руководил подпольной организацией.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56816919.jpg"/>
          <p:cNvPicPr/>
          <p:nvPr/>
        </p:nvPicPr>
        <p:blipFill>
          <a:blip r:embed="rId2" cstate="print"/>
          <a:srcRect/>
          <a:stretch>
            <a:fillRect/>
          </a:stretch>
        </p:blipFill>
        <p:spPr bwMode="auto">
          <a:xfrm>
            <a:off x="214282" y="1714488"/>
            <a:ext cx="3286148" cy="4071966"/>
          </a:xfrm>
          <a:prstGeom prst="rect">
            <a:avLst/>
          </a:prstGeom>
          <a:noFill/>
          <a:ln w="9525">
            <a:noFill/>
            <a:miter lim="800000"/>
            <a:headEnd/>
            <a:tailEnd/>
          </a:ln>
        </p:spPr>
      </p:pic>
    </p:spTree>
  </p:cSld>
  <p:clrMapOvr>
    <a:masterClrMapping/>
  </p:clrMapOvr>
  <p:transition spd="slow">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642918"/>
            <a:ext cx="6786610" cy="6494085"/>
          </a:xfrm>
          <a:prstGeom prst="rect">
            <a:avLst/>
          </a:prstGeom>
        </p:spPr>
        <p:txBody>
          <a:bodyPr wrap="square">
            <a:spAutoFit/>
          </a:bodyPr>
          <a:lstStyle/>
          <a:p>
            <a:r>
              <a:rPr lang="ru-RU" sz="2000" dirty="0" smtClean="0"/>
              <a:t>Выполняя задания командования партизанского отряда, </a:t>
            </a:r>
            <a:r>
              <a:rPr lang="ru-RU" sz="2000" dirty="0" err="1" smtClean="0"/>
              <a:t>Шумавцов</a:t>
            </a:r>
            <a:r>
              <a:rPr lang="ru-RU" sz="2000" dirty="0" smtClean="0"/>
              <a:t> устроился на работу электриком локомобильного завода. В первые же дни он со своими товарищами комсомольцами поджег немецкий склад с горючим. Ни днем, ни ночью не давали врагу покоя юные герои. Они собирали разведданные, уничтожали фашистов, взорвали плотину и нарушили коммуникации гитлеровцев, уничтожили электростанцию. В январе 1942 года </a:t>
            </a:r>
            <a:r>
              <a:rPr lang="ru-RU" sz="2000" dirty="0" err="1" smtClean="0"/>
              <a:t>Шумавцов</a:t>
            </a:r>
            <a:r>
              <a:rPr lang="ru-RU" sz="2000" dirty="0" smtClean="0"/>
              <a:t> получил новое задание - разведать систему обороны фашистов северо-западнее Людинова. В октябре 1942 года изменник родины - предатель Гришин, работавший мастером завода, узнал о подпольной работе </a:t>
            </a:r>
            <a:r>
              <a:rPr lang="ru-RU" sz="2000" dirty="0" err="1" smtClean="0"/>
              <a:t>Шумавцова</a:t>
            </a:r>
            <a:r>
              <a:rPr lang="ru-RU" sz="2000" dirty="0" smtClean="0"/>
              <a:t> и его товарищей. Все основное ядро подпольной организации во главе с </a:t>
            </a:r>
            <a:r>
              <a:rPr lang="ru-RU" sz="2000" dirty="0" err="1" smtClean="0"/>
              <a:t>Шумавцовым</a:t>
            </a:r>
            <a:r>
              <a:rPr lang="ru-RU" sz="2000" dirty="0" smtClean="0"/>
              <a:t> было арестовано. На допросах юные патриоты подвергались жестоким пыткам и истязаниям. Не добившись сведений о местонахождении партизан, фашисты расстреляли героев 11 октября 1942 года. Звание Героя Советского Союза Алексей Семенович </a:t>
            </a:r>
            <a:r>
              <a:rPr lang="ru-RU" sz="2000" dirty="0" err="1" smtClean="0"/>
              <a:t>Шумавцов</a:t>
            </a:r>
            <a:r>
              <a:rPr lang="ru-RU" sz="2000" dirty="0" smtClean="0"/>
              <a:t> присвоено посмертно 12 октября 1957 года. </a:t>
            </a:r>
          </a:p>
          <a:p>
            <a:r>
              <a:rPr lang="ru-RU" dirty="0" smtClean="0"/>
              <a:t/>
            </a:r>
            <a:br>
              <a:rPr lang="ru-RU" dirty="0" smtClean="0"/>
            </a:br>
            <a:endParaRPr lang="ru-RU" dirty="0"/>
          </a:p>
        </p:txBody>
      </p:sp>
    </p:spTree>
  </p:cSld>
  <p:clrMapOvr>
    <a:masterClrMapping/>
  </p:clrMapOvr>
  <p:transition spd="slow">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err="1" smtClean="0"/>
              <a:t>Желтов</a:t>
            </a:r>
            <a:r>
              <a:rPr lang="ru-RU" sz="2800" dirty="0" smtClean="0"/>
              <a:t> Алексей Сергеевич </a:t>
            </a:r>
            <a:endParaRPr lang="ru-RU" sz="2800" dirty="0"/>
          </a:p>
        </p:txBody>
      </p:sp>
      <p:sp>
        <p:nvSpPr>
          <p:cNvPr id="3" name="Содержимое 2"/>
          <p:cNvSpPr>
            <a:spLocks noGrp="1"/>
          </p:cNvSpPr>
          <p:nvPr>
            <p:ph idx="1"/>
          </p:nvPr>
        </p:nvSpPr>
        <p:spPr/>
        <p:txBody>
          <a:bodyPr>
            <a:normAutofit fontScale="92500" lnSpcReduction="10000"/>
          </a:bodyPr>
          <a:lstStyle/>
          <a:p>
            <a:r>
              <a:rPr lang="ru-RU" dirty="0" smtClean="0"/>
              <a:t>Родился 15 (28) августа 1904 года в городе Харькове. Русский. Из семьи рабочих. Член ВКП(б)/КПСС с 1929 года. В 1917 году семья переехала в поселок </a:t>
            </a:r>
            <a:r>
              <a:rPr lang="ru-RU" dirty="0" err="1" smtClean="0"/>
              <a:t>Бытошь</a:t>
            </a:r>
            <a:r>
              <a:rPr lang="ru-RU" dirty="0" smtClean="0"/>
              <a:t>, где Алексей Сергеевич учился и работал на заводе до 1924 года. В Красной Армии с 1924 года. </a:t>
            </a:r>
            <a:br>
              <a:rPr lang="ru-RU" dirty="0" smtClean="0"/>
            </a:br>
            <a:r>
              <a:rPr lang="ru-RU" dirty="0" smtClean="0"/>
              <a:t>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52867209.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428596" y="1785926"/>
            <a:ext cx="3000396" cy="3786214"/>
          </a:xfrm>
          <a:prstGeom prst="rect">
            <a:avLst/>
          </a:prstGeom>
          <a:noFill/>
          <a:ln w="9525">
            <a:noFill/>
            <a:miter lim="800000"/>
            <a:headEnd/>
            <a:tailEnd/>
          </a:ln>
        </p:spPr>
      </p:pic>
    </p:spTree>
  </p:cSld>
  <p:clrMapOvr>
    <a:masterClrMapping/>
  </p:clrMapOvr>
  <p:transition spd="slow">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571480"/>
            <a:ext cx="7500990" cy="6832640"/>
          </a:xfrm>
          <a:prstGeom prst="rect">
            <a:avLst/>
          </a:prstGeom>
        </p:spPr>
        <p:txBody>
          <a:bodyPr wrap="square">
            <a:spAutoFit/>
          </a:bodyPr>
          <a:lstStyle/>
          <a:p>
            <a:r>
              <a:rPr lang="ru-RU" sz="2400" dirty="0" smtClean="0"/>
              <a:t>На фронтах Великой Отечественной войны корпусной комиссар </a:t>
            </a:r>
            <a:r>
              <a:rPr lang="ru-RU" sz="2400" dirty="0" err="1" smtClean="0"/>
              <a:t>Желтов</a:t>
            </a:r>
            <a:r>
              <a:rPr lang="ru-RU" sz="2400" dirty="0" smtClean="0"/>
              <a:t> с сентября 1941ГОДА 6 декабря 1942 года А.С. </a:t>
            </a:r>
            <a:r>
              <a:rPr lang="ru-RU" sz="2400" dirty="0" err="1" smtClean="0"/>
              <a:t>Желтов</a:t>
            </a:r>
            <a:r>
              <a:rPr lang="ru-RU" sz="2400" dirty="0" smtClean="0"/>
              <a:t> был переаттестован в генерал-лейтенанты, а 13 сентября 1944 года генерал-лейтенанту </a:t>
            </a:r>
            <a:r>
              <a:rPr lang="ru-RU" sz="2400" dirty="0" err="1" smtClean="0"/>
              <a:t>Желтову</a:t>
            </a:r>
            <a:r>
              <a:rPr lang="ru-RU" sz="2400" dirty="0" smtClean="0"/>
              <a:t> А.С. присвоено воинское звание "генерал-полковник". Генерал </a:t>
            </a:r>
            <a:r>
              <a:rPr lang="ru-RU" sz="2400" dirty="0" err="1" smtClean="0"/>
              <a:t>Желтов</a:t>
            </a:r>
            <a:r>
              <a:rPr lang="ru-RU" sz="2400" dirty="0" smtClean="0"/>
              <a:t> участвовал в обороне Советского Заполярья, подготовке и проведении операций по разгрому фашистских войск под Сталинградом, по освобождению Украины и Молдавии, Румынии, Болгарии, Венгрии, Югославии и Австрии. Возглавляя партийно-политическую работу фронтов, А.С </a:t>
            </a:r>
            <a:r>
              <a:rPr lang="ru-RU" sz="2400" dirty="0" err="1" smtClean="0"/>
              <a:t>Желтов</a:t>
            </a:r>
            <a:r>
              <a:rPr lang="ru-RU" sz="2400" dirty="0" smtClean="0"/>
              <a:t> внёс большой вклад в обеспечение успешного выполнения боевых задач, укрепление воинской дисциплины, примерности коммунистов и комсомольцев в бою, в политическое воспитание личного состава. </a:t>
            </a:r>
            <a:br>
              <a:rPr lang="ru-RU" sz="2400" dirty="0" smtClean="0"/>
            </a:br>
            <a:r>
              <a:rPr lang="ru-RU" dirty="0" smtClean="0"/>
              <a:t/>
            </a:r>
            <a:br>
              <a:rPr lang="ru-RU" dirty="0" smtClean="0"/>
            </a:br>
            <a:r>
              <a:rPr lang="ru-RU" dirty="0" smtClean="0"/>
              <a:t/>
            </a:r>
            <a:br>
              <a:rPr lang="ru-RU" dirty="0" smtClean="0"/>
            </a:br>
            <a:r>
              <a:rPr lang="ru-RU" dirty="0" smtClean="0"/>
              <a:t> </a:t>
            </a:r>
            <a:endParaRPr lang="ru-RU" dirty="0"/>
          </a:p>
        </p:txBody>
      </p:sp>
    </p:spTree>
  </p:cSld>
  <p:clrMapOvr>
    <a:masterClrMapping/>
  </p:clrMapOvr>
  <p:transition spd="slow">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714356"/>
            <a:ext cx="8143932" cy="6124754"/>
          </a:xfrm>
          <a:prstGeom prst="rect">
            <a:avLst/>
          </a:prstGeom>
        </p:spPr>
        <p:txBody>
          <a:bodyPr wrap="square">
            <a:spAutoFit/>
          </a:bodyPr>
          <a:lstStyle/>
          <a:p>
            <a:r>
              <a:rPr lang="ru-RU" sz="2800" dirty="0" smtClean="0"/>
              <a:t>За умелое руководство войсками, личное мужество и отвагу, проявленные в борьбе с немецко-фашистскими захватчиками в годы Великой Отечественной войны, большой вклад в подготовку и повышение боевой готовности войск в послевоенный период Указом Президиума Верховного Совета СССР от 21 февраля 1978 года генерал-полковнику </a:t>
            </a:r>
            <a:r>
              <a:rPr lang="ru-RU" sz="2800" dirty="0" err="1" smtClean="0"/>
              <a:t>Желтову</a:t>
            </a:r>
            <a:r>
              <a:rPr lang="ru-RU" sz="2800" dirty="0" smtClean="0"/>
              <a:t> Алексею Сергеевичу присвоено звание Героя Советского Союза с вручением ордена Ленина и медали "Золотая Звезда" (№ 11292). Скончался 29 октября 1991 года. Похоронен в городе-герое Москве на Введенском кладбище  .</a:t>
            </a:r>
            <a:br>
              <a:rPr lang="ru-RU" sz="2800" dirty="0" smtClean="0"/>
            </a:br>
            <a:endParaRPr lang="ru-RU" sz="2800" dirty="0"/>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642910" y="-659270"/>
            <a:ext cx="7572428"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dirty="0" smtClean="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dirty="0" smtClean="0">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 тех пор Героям Советского Союза вручались орден Ленина                         (высшая награда СССР), медаль «Золотая Звезда» и грамота Президиума Верховного Совета СССР. Причем теперь предусматривалась возможность многократного награждения «Золотой Звездой», в отличии от первоначального Положения. Согласно законодательству награжденные имели ряд льгот, а лишение звания могло быть произведено только Президиумом Верховного Совета СССР. </a:t>
            </a:r>
            <a:b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Подавляющее число Героев Советского Союза появилось в период Великой Отечественной войны: 92% от общего числа награждённых лиц. Вообще за время существования СССР звания Героя были удостоены более 12,5 тысяч человек. Четырежды этого звания был удостоен только один человек –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a:rPr>
              <a:t>маршал Г.К. Жуков</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Лишены звания по тем или иным причинам (в основном – за преступления) – 74 человека.</a:t>
            </a:r>
            <a:b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После распада СССР звание «Герой Советского Союза» было упразднено. В настоящее время в России существует </a:t>
            </a:r>
            <a:r>
              <a:rPr kumimoji="0" lang="ru-RU"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a:rPr>
              <a:t>звание «Герой Российской Федерации»</a:t>
            </a: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Юридически герои Союза имеют те же права, что и герои России.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2894041" cy="1214422"/>
          </a:xfrm>
        </p:spPr>
        <p:txBody>
          <a:bodyPr>
            <a:normAutofit fontScale="90000"/>
          </a:bodyPr>
          <a:lstStyle/>
          <a:p>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Галицкий Иван Павлович </a:t>
            </a:r>
            <a:br>
              <a:rPr lang="ru-RU" sz="2400"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Родился 9 февраля 1897 года в деревне </a:t>
            </a:r>
            <a:r>
              <a:rPr lang="ru-RU" dirty="0" err="1" smtClean="0"/>
              <a:t>Зимницы</a:t>
            </a:r>
            <a:r>
              <a:rPr lang="ru-RU" dirty="0" smtClean="0"/>
              <a:t> Куйбышевского района Калужской области в семье рабочего. Русский. В 1900 г. семья обосновалась в поселке </a:t>
            </a:r>
            <a:r>
              <a:rPr lang="ru-RU" dirty="0" err="1" smtClean="0"/>
              <a:t>Бытошь</a:t>
            </a:r>
            <a:r>
              <a:rPr lang="ru-RU" dirty="0" smtClean="0"/>
              <a:t>. </a:t>
            </a:r>
          </a:p>
          <a:p>
            <a:r>
              <a:rPr lang="ru-RU" dirty="0" smtClean="0"/>
              <a:t>Участник освободительного похода в Западную Украину и Западную Белоруссию в 1939 году. В боях Великой Отечественной войны с 1941 года.</a:t>
            </a:r>
            <a:br>
              <a:rPr lang="ru-RU" dirty="0" smtClean="0"/>
            </a:br>
            <a:r>
              <a:rPr lang="ru-RU" dirty="0" smtClean="0"/>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01019186.jpg"/>
          <p:cNvPicPr/>
          <p:nvPr/>
        </p:nvPicPr>
        <p:blipFill>
          <a:blip r:embed="rId2" cstate="print"/>
          <a:srcRect/>
          <a:stretch>
            <a:fillRect/>
          </a:stretch>
        </p:blipFill>
        <p:spPr bwMode="auto">
          <a:xfrm>
            <a:off x="357158" y="1428736"/>
            <a:ext cx="2857520" cy="3929090"/>
          </a:xfrm>
          <a:prstGeom prst="rect">
            <a:avLst/>
          </a:prstGeom>
          <a:noFill/>
          <a:ln w="9525">
            <a:noFill/>
            <a:miter lim="800000"/>
            <a:headEnd/>
            <a:tailEnd/>
          </a:ln>
        </p:spPr>
      </p:pic>
    </p:spTree>
  </p:cSld>
  <p:clrMapOvr>
    <a:masterClrMapping/>
  </p:clrMapOvr>
  <p:transition spd="slow">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612845"/>
            <a:ext cx="7000924" cy="5632311"/>
          </a:xfrm>
          <a:prstGeom prst="rect">
            <a:avLst/>
          </a:prstGeom>
        </p:spPr>
        <p:txBody>
          <a:bodyPr wrap="square">
            <a:spAutoFit/>
          </a:bodyPr>
          <a:lstStyle/>
          <a:p>
            <a:r>
              <a:rPr lang="ru-RU" sz="2000" dirty="0" smtClean="0"/>
              <a:t>В январе 1942 года оперативная группа инженерных заграждений во главе с начальником штаба инженерных войск Красной Армии генерал-майором Галицким И.П., созданная Ставкой, когда враг был на подступах к Москве, оказала Севастополю большую помощь в инженерном оборудовании обороны. Как только наши части, отстояв столицу, пошли в наступление, оперативная группа под руководством генерал-майора Галицкого И.П. была направлена в Севастополь. В эшелон было погружено 20 тысяч противотанковых и 25 тысяч противопехотных мин, 200 тонн взрывчатки. В Новороссийске все это было переправлено на крейсер и рано утром 1 января 1942 года как новогодний подарок прибыло в Севастополь. </a:t>
            </a:r>
          </a:p>
          <a:p>
            <a:endParaRPr lang="ru-RU" sz="2000" dirty="0" smtClean="0"/>
          </a:p>
          <a:p>
            <a:r>
              <a:rPr lang="ru-RU" sz="2000" dirty="0" smtClean="0"/>
              <a:t>Постановлением Совета Народных Комиссаров Союза ССР от 14 февраля 1943 года № 176 генерал-майору инженерных войск Галицкому И.П. присвоено воинское звание "генерал-лейтенант инженерных войск".  </a:t>
            </a:r>
            <a:endParaRPr lang="ru-RU" sz="2000" dirty="0"/>
          </a:p>
        </p:txBody>
      </p:sp>
    </p:spTree>
  </p:cSld>
  <p:clrMapOvr>
    <a:masterClrMapping/>
  </p:clrMapOvr>
  <p:transition spd="slow">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071546"/>
            <a:ext cx="7715304" cy="5262979"/>
          </a:xfrm>
          <a:prstGeom prst="rect">
            <a:avLst/>
          </a:prstGeom>
        </p:spPr>
        <p:txBody>
          <a:bodyPr wrap="square">
            <a:spAutoFit/>
          </a:bodyPr>
          <a:lstStyle/>
          <a:p>
            <a:r>
              <a:rPr lang="ru-RU" sz="2400" dirty="0" smtClean="0"/>
              <a:t>Начальник инженерных войск 1-го Украинского фронта генерал-лейтенант инженерных войск И.П. Галицкий умело руководил инженерными войсками в Берлинской и Пражской операциях. Показал себя истинным мастером своего дела. Указом Президиума Верховного Совета СССР от 29 мая 1945 года за умелое руководство инженерными войсками и проявленные при этом личное мужество и героизм генерал-лейтенанту инженерных войск Ивану Павловичу Галицкому присвоено звание Героя Советского Союза с вручением ордена Ленина и медали "Золотая Звезда«</a:t>
            </a:r>
          </a:p>
          <a:p>
            <a:r>
              <a:rPr lang="ru-RU" sz="2400" dirty="0" smtClean="0"/>
              <a:t> После войны жил в городе-герое Москве. Скончался 8 марта 1987 года. Похоронен в Москве на Кунцевском кладбище.  </a:t>
            </a:r>
            <a:endParaRPr lang="ru-RU" sz="2400" dirty="0"/>
          </a:p>
        </p:txBody>
      </p:sp>
    </p:spTree>
  </p:cSld>
  <p:clrMapOvr>
    <a:masterClrMapping/>
  </p:clrMapOvr>
  <p:transition spd="slow">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Курков Василий Сергеевич</a:t>
            </a:r>
            <a:endParaRPr lang="ru-RU" sz="2800" dirty="0"/>
          </a:p>
        </p:txBody>
      </p:sp>
      <p:sp>
        <p:nvSpPr>
          <p:cNvPr id="3" name="Содержимое 2"/>
          <p:cNvSpPr>
            <a:spLocks noGrp="1"/>
          </p:cNvSpPr>
          <p:nvPr>
            <p:ph idx="1"/>
          </p:nvPr>
        </p:nvSpPr>
        <p:spPr/>
        <p:txBody>
          <a:bodyPr/>
          <a:lstStyle/>
          <a:p>
            <a:r>
              <a:rPr lang="ru-RU" dirty="0" smtClean="0"/>
              <a:t> Родился 4.01.1922 в пос. </a:t>
            </a:r>
            <a:r>
              <a:rPr lang="ru-RU" dirty="0" err="1" smtClean="0"/>
              <a:t>Бытошь</a:t>
            </a:r>
            <a:r>
              <a:rPr lang="ru-RU" dirty="0" smtClean="0"/>
              <a:t>,  </a:t>
            </a:r>
            <a:r>
              <a:rPr lang="ru-RU" dirty="0" err="1" smtClean="0"/>
              <a:t>Дятьковского</a:t>
            </a:r>
            <a:r>
              <a:rPr lang="ru-RU" dirty="0" smtClean="0"/>
              <a:t> р-на Брянской обл., в семье </a:t>
            </a:r>
            <a:r>
              <a:rPr lang="ru-RU" dirty="0" err="1" smtClean="0"/>
              <a:t>рабочего.Русский</a:t>
            </a:r>
            <a:r>
              <a:rPr lang="ru-RU" dirty="0" smtClean="0"/>
              <a:t>. Член КПСС с 1944.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35280037.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642910" y="1928802"/>
            <a:ext cx="2643206" cy="4000528"/>
          </a:xfrm>
          <a:prstGeom prst="rect">
            <a:avLst/>
          </a:prstGeom>
          <a:noFill/>
          <a:ln w="9525">
            <a:noFill/>
            <a:miter lim="800000"/>
            <a:headEnd/>
            <a:tailEnd/>
          </a:ln>
        </p:spPr>
      </p:pic>
    </p:spTree>
  </p:cSld>
  <p:clrMapOvr>
    <a:masterClrMapping/>
  </p:clrMapOvr>
  <p:transition spd="slow">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785786" y="58288"/>
            <a:ext cx="750099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 фронте с окт. 1942. Командир батареи 261-го гвардейского пушечного артиллерийского полка (22-я гвардейская тяжелая пушечная артиллерийская бригада, 3-я гвардейская артиллерийская дивизия, 5-й артиллерийский корпус прорыва, 5-я армия, 3-й Белорусский фронт) гвардии капитан Курков в боях за освобождение г. Вильнюс, Каунас (Литовской ССР), при форсировании водных преград умело руководил огнем батареи. </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17.8.1944 с расчетами орудий в числе первых форсировал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р.Шяшупе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у г.Кудиркос-Науместис (Литовской ССР), вышел к Государственной границе, огнем поддерживал форсирование реки пехотой. </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Звание Героя Советского Союза присвоено 24.3.1945. </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После войны - в запасе, вернулся на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родину.Награжден</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орденом Ленина, Отечественной войны 2 ст., 2 орденами Красной Звезды, медалями. Умер 14.3.1946.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sz="3400" dirty="0" smtClean="0"/>
              <a:t>Родился 9.11.1915 в дер. </a:t>
            </a:r>
            <a:r>
              <a:rPr lang="ru-RU" sz="3400" dirty="0" err="1" smtClean="0"/>
              <a:t>Бересток</a:t>
            </a:r>
            <a:r>
              <a:rPr lang="ru-RU" sz="3400" dirty="0" smtClean="0"/>
              <a:t> ныне Дубровского р-на Брянской обл. в семье крестьянина. Русский. Член КПСС с 1942года.</a:t>
            </a:r>
          </a:p>
          <a:p>
            <a:r>
              <a:rPr lang="ru-RU" sz="3400" dirty="0" smtClean="0"/>
              <a:t>Старший лейтенант Мартынов в ночь на 26.9.1943 в р-не с. Пекари (</a:t>
            </a:r>
            <a:r>
              <a:rPr lang="ru-RU" sz="3400" dirty="0" err="1" smtClean="0"/>
              <a:t>Каневский</a:t>
            </a:r>
            <a:r>
              <a:rPr lang="ru-RU" sz="3400" dirty="0" smtClean="0"/>
              <a:t> р-н Черкасской обл.) одним из первых переправился на правый берег Днепра, увлекая за собой штурмовое подразделение. В боях за плацдарм лично уничтожил несколько фашистов. </a:t>
            </a:r>
            <a:br>
              <a:rPr lang="ru-RU" sz="3400" dirty="0" smtClean="0"/>
            </a:br>
            <a:r>
              <a:rPr lang="ru-RU" sz="3400" dirty="0" smtClean="0"/>
              <a:t> Погиб в бою 30.9.1943. Звание Героя Советского Союза присвоено 3.6.1944 посмертно. </a:t>
            </a:r>
            <a:br>
              <a:rPr lang="ru-RU" sz="3400" dirty="0" smtClean="0"/>
            </a:br>
            <a:r>
              <a:rPr lang="ru-RU" sz="3400" dirty="0" smtClean="0"/>
              <a:t>Награжден орденом Ленина, Красного Знамени.</a:t>
            </a:r>
          </a:p>
          <a:p>
            <a:endParaRPr lang="ru-RU" dirty="0"/>
          </a:p>
        </p:txBody>
      </p:sp>
      <p:sp>
        <p:nvSpPr>
          <p:cNvPr id="4" name="Текст 3"/>
          <p:cNvSpPr>
            <a:spLocks noGrp="1"/>
          </p:cNvSpPr>
          <p:nvPr>
            <p:ph type="body" sz="half" idx="2"/>
          </p:nvPr>
        </p:nvSpPr>
        <p:spPr>
          <a:xfrm>
            <a:off x="457200" y="1435100"/>
            <a:ext cx="3114668" cy="4691063"/>
          </a:xfrm>
        </p:spPr>
        <p:txBody>
          <a:bodyPr/>
          <a:lstStyle/>
          <a:p>
            <a:endParaRPr lang="ru-RU" dirty="0"/>
          </a:p>
        </p:txBody>
      </p:sp>
      <p:pic>
        <p:nvPicPr>
          <p:cNvPr id="5" name="Рисунок 4" descr="http://historydjatkovo.ucoz.ru/_pu/0/s73709288.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571472" y="1071546"/>
            <a:ext cx="2786082" cy="4000528"/>
          </a:xfrm>
          <a:prstGeom prst="rect">
            <a:avLst/>
          </a:prstGeom>
          <a:noFill/>
          <a:ln w="9525">
            <a:noFill/>
            <a:miter lim="800000"/>
            <a:headEnd/>
            <a:tailEnd/>
          </a:ln>
        </p:spPr>
      </p:pic>
    </p:spTree>
  </p:cSld>
  <p:clrMapOvr>
    <a:masterClrMapping/>
  </p:clrMapOvr>
  <p:transition spd="slow">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err="1" smtClean="0"/>
              <a:t>Коренков</a:t>
            </a:r>
            <a:r>
              <a:rPr lang="ru-RU" sz="2800" dirty="0" smtClean="0"/>
              <a:t> Иван Алексеевич</a:t>
            </a:r>
            <a:endParaRPr lang="ru-RU" sz="2800" dirty="0"/>
          </a:p>
        </p:txBody>
      </p:sp>
      <p:sp>
        <p:nvSpPr>
          <p:cNvPr id="3" name="Содержимое 2"/>
          <p:cNvSpPr>
            <a:spLocks noGrp="1"/>
          </p:cNvSpPr>
          <p:nvPr>
            <p:ph idx="1"/>
          </p:nvPr>
        </p:nvSpPr>
        <p:spPr/>
        <p:txBody>
          <a:bodyPr>
            <a:normAutofit fontScale="55000" lnSpcReduction="20000"/>
          </a:bodyPr>
          <a:lstStyle/>
          <a:p>
            <a:r>
              <a:rPr lang="ru-RU" sz="3800" dirty="0" smtClean="0"/>
              <a:t>Родился 2.6.1920 в селе </a:t>
            </a:r>
            <a:r>
              <a:rPr lang="ru-RU" sz="3800" dirty="0" err="1" smtClean="0"/>
              <a:t>Любохна</a:t>
            </a:r>
            <a:r>
              <a:rPr lang="ru-RU" sz="3800" dirty="0" smtClean="0"/>
              <a:t>,  </a:t>
            </a:r>
            <a:r>
              <a:rPr lang="ru-RU" sz="3800" dirty="0" err="1" smtClean="0"/>
              <a:t>Дятьковского</a:t>
            </a:r>
            <a:r>
              <a:rPr lang="ru-RU" sz="3800" dirty="0" smtClean="0"/>
              <a:t> р-на Брянской обл., в семье рабочего. </a:t>
            </a:r>
          </a:p>
          <a:p>
            <a:r>
              <a:rPr lang="ru-RU" sz="3800" dirty="0" smtClean="0"/>
              <a:t>Капитан </a:t>
            </a:r>
            <a:r>
              <a:rPr lang="ru-RU" sz="3800" dirty="0" err="1" smtClean="0"/>
              <a:t>Коренков</a:t>
            </a:r>
            <a:r>
              <a:rPr lang="ru-RU" sz="3800" dirty="0" smtClean="0"/>
              <a:t> в ночь на 1.11.1943 в составе десанта высадился на Керченский полуостров в районе поселка </a:t>
            </a:r>
            <a:r>
              <a:rPr lang="ru-RU" sz="3800" dirty="0" err="1" smtClean="0"/>
              <a:t>Эльтиген</a:t>
            </a:r>
            <a:r>
              <a:rPr lang="ru-RU" sz="3800" dirty="0" smtClean="0"/>
              <a:t> ( в черте г.Керчь). 1-4.11.1943 батарея отразила более 50 контратак противника. Звание Героя Советского Союза присвоено 17.11.1943. </a:t>
            </a:r>
            <a:br>
              <a:rPr lang="ru-RU" sz="3800" dirty="0" smtClean="0"/>
            </a:br>
            <a:r>
              <a:rPr lang="ru-RU" sz="3800" dirty="0" smtClean="0"/>
              <a:t/>
            </a:r>
            <a:br>
              <a:rPr lang="ru-RU" sz="3800" dirty="0" smtClean="0"/>
            </a:br>
            <a:r>
              <a:rPr lang="ru-RU" sz="3800" dirty="0" smtClean="0"/>
              <a:t>Награжден орденом Ленина, Отечественной войны 1 ст., Красной Звезды, медалями. Погиб 5.12.1943. Похоронен в пос. Ленино Крымской обл. На горе Митридат в г.Керчь установлен обелиск, на котором помещена фамилия Героя.</a:t>
            </a:r>
          </a:p>
          <a:p>
            <a:r>
              <a:rPr lang="ru-RU" sz="3800" dirty="0" smtClean="0"/>
              <a:t/>
            </a:r>
            <a:br>
              <a:rPr lang="ru-RU" sz="3800" dirty="0" smtClean="0"/>
            </a:br>
            <a:r>
              <a:rPr lang="ru-RU" dirty="0" smtClean="0"/>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77886668.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500034" y="1643050"/>
            <a:ext cx="2928958" cy="4357718"/>
          </a:xfrm>
          <a:prstGeom prst="rect">
            <a:avLst/>
          </a:prstGeom>
          <a:noFill/>
          <a:ln w="9525">
            <a:noFill/>
            <a:miter lim="800000"/>
            <a:headEnd/>
            <a:tailEnd/>
          </a:ln>
        </p:spPr>
      </p:pic>
    </p:spTree>
  </p:cSld>
  <p:clrMapOvr>
    <a:masterClrMapping/>
  </p:clrMapOvr>
  <p:transition spd="slow">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 Родился 8.01.1917 в г. Дятьково ныне Брянской обл. в семье рабочего.               В Советской Армии с 1938. Участник советско-финляндской войны 1939—40. На фронтах Великой Отечественной войны с дек. 1941.</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68357587.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571472" y="928670"/>
            <a:ext cx="2928958" cy="4286280"/>
          </a:xfrm>
          <a:prstGeom prst="rect">
            <a:avLst/>
          </a:prstGeom>
          <a:noFill/>
          <a:ln w="9525">
            <a:noFill/>
            <a:miter lim="800000"/>
            <a:headEnd/>
            <a:tailEnd/>
          </a:ln>
        </p:spPr>
      </p:pic>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714348" y="1303980"/>
            <a:ext cx="7500990" cy="4144684"/>
          </a:xfrm>
          <a:prstGeom prst="rect">
            <a:avLst/>
          </a:prstGeom>
          <a:noFill/>
          <a:ln w="9525">
            <a:noFill/>
            <a:miter lim="800000"/>
            <a:headEnd/>
            <a:tailEnd/>
          </a:ln>
          <a:effectLst/>
        </p:spPr>
        <p:txBody>
          <a:bodyPr vert="horz" wrap="square" lIns="91440" tIns="45720" rIns="9144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Старший лейтенант Скрябин к марту 1943 совершил 198 боевых вылетов, в 33 воздушных боях лично сбил 11 и в группе 3 самолёта противника. 12 апреля 1943 года в небе над Кубанью провел свой последний бой. В небе неожиданно появилось звено вражеских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истрибителей</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Силы были слишком неравны.</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Звание Героя Советского Союза присвоено 1.5.1943, посмертно. Награжден орденом Ленина, Красного Знамени, Красной Звезды.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err="1" smtClean="0"/>
              <a:t>Благодетелев</a:t>
            </a:r>
            <a:r>
              <a:rPr lang="ru-RU" sz="2800" dirty="0" smtClean="0"/>
              <a:t> Павел Сергеевич</a:t>
            </a:r>
            <a:endParaRPr lang="ru-RU" sz="2800" dirty="0"/>
          </a:p>
        </p:txBody>
      </p:sp>
      <p:sp>
        <p:nvSpPr>
          <p:cNvPr id="3" name="Содержимое 2"/>
          <p:cNvSpPr>
            <a:spLocks noGrp="1"/>
          </p:cNvSpPr>
          <p:nvPr>
            <p:ph idx="1"/>
          </p:nvPr>
        </p:nvSpPr>
        <p:spPr/>
        <p:txBody>
          <a:bodyPr>
            <a:normAutofit/>
          </a:bodyPr>
          <a:lstStyle/>
          <a:p>
            <a:r>
              <a:rPr lang="ru-RU" dirty="0" smtClean="0"/>
              <a:t>Родился 28.6.1908 в пос.Старь, </a:t>
            </a:r>
            <a:r>
              <a:rPr lang="ru-RU" dirty="0" err="1" smtClean="0"/>
              <a:t>Дятьковского</a:t>
            </a:r>
            <a:r>
              <a:rPr lang="ru-RU" dirty="0" smtClean="0"/>
              <a:t> р-на Брянской обл., в семье рабочего. В 1942 окончил Смоленское артиллерийское училище и был направлен на фронт. Командир батареи 467-го гвардейского минометного полка.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04150637.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642910" y="1785926"/>
            <a:ext cx="2714644" cy="3929090"/>
          </a:xfrm>
          <a:prstGeom prst="rect">
            <a:avLst/>
          </a:prstGeom>
          <a:noFill/>
          <a:ln w="9525">
            <a:noFill/>
            <a:miter lim="800000"/>
            <a:headEnd/>
            <a:tailEnd/>
          </a:ln>
        </p:spPr>
      </p:pic>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797436"/>
          </a:xfrm>
        </p:spPr>
        <p:txBody>
          <a:bodyPr>
            <a:noAutofit/>
          </a:bodyPr>
          <a:lstStyle/>
          <a:p>
            <a:r>
              <a:rPr lang="ru-RU" sz="6000" dirty="0" smtClean="0"/>
              <a:t>Четырежды Герой Советского Союза.</a:t>
            </a:r>
            <a:endParaRPr lang="ru-RU" sz="6000" dirty="0"/>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1214422"/>
            <a:ext cx="6143668" cy="4401205"/>
          </a:xfrm>
          <a:prstGeom prst="rect">
            <a:avLst/>
          </a:prstGeom>
        </p:spPr>
        <p:txBody>
          <a:bodyPr wrap="square">
            <a:spAutoFit/>
          </a:bodyPr>
          <a:lstStyle/>
          <a:p>
            <a:r>
              <a:rPr lang="ru-RU" sz="2800" dirty="0" smtClean="0"/>
              <a:t>В бою за плацдарм обнаружил и нанёс удар по скоплению пехоты противника, сорвав его контратаку, и тем самым обеспечил переправу подразделений. За день боя батарея отбила 2 вражеских контратаки, уничтожила 6 пулеметов, 9 автомашин, 2 БТР. Звание Героя Советского Союза присвоено 10.4.1945. </a:t>
            </a:r>
            <a:endParaRPr lang="ru-RU" sz="2800" dirty="0"/>
          </a:p>
        </p:txBody>
      </p:sp>
    </p:spTree>
  </p:cSld>
  <p:clrMapOvr>
    <a:masterClrMapping/>
  </p:clrMapOvr>
  <p:transition spd="slow">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Родился 8 декабря 1920 года в посёлке </a:t>
            </a:r>
            <a:r>
              <a:rPr lang="ru-RU" dirty="0" err="1" smtClean="0"/>
              <a:t>Бытошь</a:t>
            </a:r>
            <a:r>
              <a:rPr lang="ru-RU" dirty="0" smtClean="0"/>
              <a:t>,    </a:t>
            </a:r>
            <a:r>
              <a:rPr lang="ru-RU" dirty="0" err="1" smtClean="0"/>
              <a:t>Дятьковского</a:t>
            </a:r>
            <a:r>
              <a:rPr lang="ru-RU" dirty="0" smtClean="0"/>
              <a:t> района Брянской области, в семье рабочего. Русский. До войны жил и учился в Москве. Окончил 10 классов.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86333431.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500034" y="785794"/>
            <a:ext cx="2714644" cy="3571900"/>
          </a:xfrm>
          <a:prstGeom prst="rect">
            <a:avLst/>
          </a:prstGeom>
          <a:noFill/>
          <a:ln w="9525">
            <a:noFill/>
            <a:miter lim="800000"/>
            <a:headEnd/>
            <a:tailEnd/>
          </a:ln>
        </p:spPr>
      </p:pic>
    </p:spTree>
  </p:cSld>
  <p:clrMapOvr>
    <a:masterClrMapping/>
  </p:clrMapOvr>
  <p:transition spd="slow">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474345"/>
            <a:ext cx="6643734" cy="4708981"/>
          </a:xfrm>
          <a:prstGeom prst="rect">
            <a:avLst/>
          </a:prstGeom>
        </p:spPr>
        <p:txBody>
          <a:bodyPr wrap="square">
            <a:spAutoFit/>
          </a:bodyPr>
          <a:lstStyle/>
          <a:p>
            <a:r>
              <a:rPr lang="ru-RU" sz="2000" dirty="0" smtClean="0"/>
              <a:t>Заместитель командира эскадрильи 288-го штурмового авиационного полка (57-я смешанная авиационная дивизия, 11-я армия, Северо-Западный фронт) старший лейтенант Пётр </a:t>
            </a:r>
            <a:r>
              <a:rPr lang="ru-RU" sz="2000" dirty="0" err="1" smtClean="0"/>
              <a:t>Марютин</a:t>
            </a:r>
            <a:r>
              <a:rPr lang="ru-RU" sz="2000" dirty="0" smtClean="0"/>
              <a:t> к февралю 1942 года совершил 53 боевых вылета, уничтожил много танков, автомашин, артиллерийских орудий, живой силы противника.</a:t>
            </a:r>
            <a:br>
              <a:rPr lang="ru-RU" sz="2000" dirty="0" smtClean="0"/>
            </a:br>
            <a:r>
              <a:rPr lang="ru-RU" sz="2000" dirty="0" smtClean="0"/>
              <a:t/>
            </a:r>
            <a:br>
              <a:rPr lang="ru-RU" sz="2000" dirty="0" smtClean="0"/>
            </a:br>
            <a:r>
              <a:rPr lang="ru-RU" sz="2000" dirty="0" smtClean="0"/>
              <a:t> Указом Президиума Верховного Совета СССР от 21 июля 1942 года за образцовое выполнение боевых заданий командования на фронте борьбы с немецко-фашистским захватчиками и проявленные при этом мужество и героизм старшему лейтенанту </a:t>
            </a:r>
            <a:r>
              <a:rPr lang="ru-RU" sz="2000" dirty="0" err="1" smtClean="0"/>
              <a:t>Марютину</a:t>
            </a:r>
            <a:r>
              <a:rPr lang="ru-RU" sz="2000" dirty="0" smtClean="0"/>
              <a:t> Петру Матвеевичу присвоено звание Героя Советского Союза с вручением ордена Ленина и медали «Золотая Звезда»    </a:t>
            </a:r>
            <a:br>
              <a:rPr lang="ru-RU" sz="2000" dirty="0" smtClean="0"/>
            </a:br>
            <a:endParaRPr lang="ru-RU" sz="2000" dirty="0"/>
          </a:p>
        </p:txBody>
      </p:sp>
    </p:spTree>
  </p:cSld>
  <p:clrMapOvr>
    <a:masterClrMapping/>
  </p:clrMapOvr>
  <p:transition spd="slow">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1000109"/>
            <a:ext cx="6715172" cy="4401205"/>
          </a:xfrm>
          <a:prstGeom prst="rect">
            <a:avLst/>
          </a:prstGeom>
        </p:spPr>
        <p:txBody>
          <a:bodyPr wrap="square">
            <a:spAutoFit/>
          </a:bodyPr>
          <a:lstStyle/>
          <a:p>
            <a:r>
              <a:rPr lang="ru-RU" sz="2800" dirty="0" smtClean="0"/>
              <a:t>Жил  после войны в городе-герое Москве. Умер 23 мая 1992 года. Похоронен в Москве на Хованском кладбище. Награждён орденами Ленина (21.07.42), Красного Знамени (27.11.41), 2 орденами Отечественной войны 1-й степени (13.01.43; 06.04.85), орденом Красной Звезды (26.10.55), медалями. Почётный гражданин города Старая Русса (1969).</a:t>
            </a:r>
            <a:br>
              <a:rPr lang="ru-RU" sz="2800" dirty="0" smtClean="0"/>
            </a:br>
            <a:endParaRPr lang="ru-RU" sz="2800" dirty="0"/>
          </a:p>
        </p:txBody>
      </p:sp>
    </p:spTree>
  </p:cSld>
  <p:clrMapOvr>
    <a:masterClrMapping/>
  </p:clrMapOvr>
  <p:transition spd="slow">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Родился 25 августа 1920 года в селе Дятьково, ныне город Брянской области, в семье рабочего. Русский. Учился в </a:t>
            </a:r>
            <a:r>
              <a:rPr lang="ru-RU" dirty="0" err="1" smtClean="0"/>
              <a:t>Любохонской</a:t>
            </a:r>
            <a:r>
              <a:rPr lang="ru-RU" dirty="0" smtClean="0"/>
              <a:t> школе. Образование среднее. </a:t>
            </a:r>
          </a:p>
          <a:p>
            <a:r>
              <a:rPr lang="ru-RU" dirty="0" smtClean="0"/>
              <a:t>Работал мельником на цементном заводе, затем мастером. </a:t>
            </a:r>
          </a:p>
          <a:p>
            <a:r>
              <a:rPr lang="ru-RU" dirty="0" smtClean="0"/>
              <a:t>В Красной Армии с 1940 года. На фронте в Великую Отечественную войну с сентября 1941 года. Член ВКП(б)/КПСС с 1943 года. </a:t>
            </a:r>
            <a:br>
              <a:rPr lang="ru-RU" dirty="0" smtClean="0"/>
            </a:br>
            <a:r>
              <a:rPr lang="ru-RU" dirty="0" smtClean="0"/>
              <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28729995.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642910" y="714356"/>
            <a:ext cx="2857520" cy="4143404"/>
          </a:xfrm>
          <a:prstGeom prst="rect">
            <a:avLst/>
          </a:prstGeom>
          <a:noFill/>
          <a:ln w="9525">
            <a:noFill/>
            <a:miter lim="800000"/>
            <a:headEnd/>
            <a:tailEnd/>
          </a:ln>
        </p:spPr>
      </p:pic>
    </p:spTree>
  </p:cSld>
  <p:clrMapOvr>
    <a:masterClrMapping/>
  </p:clrMapOvr>
  <p:transition spd="slow">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500043"/>
            <a:ext cx="7143800" cy="6186309"/>
          </a:xfrm>
          <a:prstGeom prst="rect">
            <a:avLst/>
          </a:prstGeom>
        </p:spPr>
        <p:txBody>
          <a:bodyPr wrap="square">
            <a:spAutoFit/>
          </a:bodyPr>
          <a:lstStyle/>
          <a:p>
            <a:r>
              <a:rPr lang="ru-RU" dirty="0" smtClean="0"/>
              <a:t>В 1944 году стал офицером, окончив курсы младших лейтенантов. Участвовал в боях на Калининском, Брянском, 2-м Белорусском фронтах. Форсировал важнейшие водные рубежи: реки Десна, </a:t>
            </a:r>
            <a:r>
              <a:rPr lang="ru-RU" dirty="0" err="1" smtClean="0"/>
              <a:t>Сож</a:t>
            </a:r>
            <a:r>
              <a:rPr lang="ru-RU" dirty="0" smtClean="0"/>
              <a:t>, Березина, Днепр, Буг, Нарва, Висла и Одер. В самой сложной боевой обстановке умел сохранять выдержку и хладнокровие. При форсировании реки Одер отважный офицер разведал маршрут следования по заболоченной пойме реки. Следуя на первой лодке, лейтенант Сидоров Д.П. указывал путь остальным. На левом берегу Одера стрелковая рота, в составе которой он находился, овладела опорным пунктом противника.</a:t>
            </a:r>
            <a:br>
              <a:rPr lang="ru-RU" dirty="0" smtClean="0"/>
            </a:br>
            <a:r>
              <a:rPr lang="ru-RU" dirty="0" smtClean="0"/>
              <a:t/>
            </a:r>
            <a:br>
              <a:rPr lang="ru-RU" dirty="0" smtClean="0"/>
            </a:br>
            <a:r>
              <a:rPr lang="ru-RU" dirty="0" smtClean="0"/>
              <a:t> Указом Президиума Верховного Совета СССР от 29 июня 1945 года за образцовое выполнение боевых заданий командования на фронте борьбы с немецко-фашистскими захватчиками и проявленные при этом мужество и героизм лейтенанту Сидорову Дмитрию Павловичу присвоено звание Героя Советского Союза с вручением ордена Ленина и медали «Золотая Звезда» .  Жил после войны  в столице Белоруссии городе-герое Минске. Работал начальником бюро рационализации и изобретений завода имени Вавилова. Скончался 9 декабря 1979 года. Похоронен в Минске </a:t>
            </a:r>
            <a:br>
              <a:rPr lang="ru-RU" dirty="0" smtClean="0"/>
            </a:br>
            <a:r>
              <a:rPr lang="ru-RU" dirty="0" smtClean="0"/>
              <a:t/>
            </a:r>
            <a:br>
              <a:rPr lang="ru-RU" dirty="0" smtClean="0"/>
            </a:br>
            <a:endParaRPr lang="ru-RU" dirty="0"/>
          </a:p>
        </p:txBody>
      </p:sp>
    </p:spTree>
  </p:cSld>
  <p:clrMapOvr>
    <a:masterClrMapping/>
  </p:clrMapOvr>
  <p:transition spd="slow">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17.02.1921 - 04.02.1945 Родился в деревне </a:t>
            </a:r>
            <a:r>
              <a:rPr lang="ru-RU" dirty="0" err="1" smtClean="0"/>
              <a:t>Колпа</a:t>
            </a:r>
            <a:r>
              <a:rPr lang="ru-RU" dirty="0" smtClean="0"/>
              <a:t>, что возле села </a:t>
            </a:r>
            <a:r>
              <a:rPr lang="ru-RU" dirty="0" err="1" smtClean="0"/>
              <a:t>Немеричи</a:t>
            </a:r>
            <a:r>
              <a:rPr lang="ru-RU" dirty="0" smtClean="0"/>
              <a:t> </a:t>
            </a:r>
            <a:r>
              <a:rPr lang="ru-RU" dirty="0" err="1" smtClean="0"/>
              <a:t>Дятьковского</a:t>
            </a:r>
            <a:r>
              <a:rPr lang="ru-RU" dirty="0" smtClean="0"/>
              <a:t> района Орловской (ныне Брянской) области. Работал заведующим клубом в колхозе.</a:t>
            </a:r>
          </a:p>
          <a:p>
            <a:r>
              <a:rPr lang="ru-RU" dirty="0" smtClean="0"/>
              <a:t> В Красной Армии с 1940 года. Окончил полковую школу связи.</a:t>
            </a:r>
            <a:br>
              <a:rPr lang="ru-RU" dirty="0" smtClean="0"/>
            </a:b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81429322.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571472" y="642918"/>
            <a:ext cx="2857520" cy="4071966"/>
          </a:xfrm>
          <a:prstGeom prst="rect">
            <a:avLst/>
          </a:prstGeom>
          <a:noFill/>
          <a:ln w="9525">
            <a:noFill/>
            <a:miter lim="800000"/>
            <a:headEnd/>
            <a:tailEnd/>
          </a:ln>
        </p:spPr>
      </p:pic>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357166"/>
            <a:ext cx="8143932" cy="6155531"/>
          </a:xfrm>
          <a:prstGeom prst="rect">
            <a:avLst/>
          </a:prstGeom>
        </p:spPr>
        <p:txBody>
          <a:bodyPr wrap="square">
            <a:spAutoFit/>
          </a:bodyPr>
          <a:lstStyle/>
          <a:p>
            <a:r>
              <a:rPr lang="ru-RU" sz="2000" dirty="0" smtClean="0"/>
              <a:t>22 сентября 1943 года под ураганным огнём противника </a:t>
            </a:r>
            <a:r>
              <a:rPr lang="ru-RU" sz="2000" dirty="0" err="1" smtClean="0"/>
              <a:t>Финаков</a:t>
            </a:r>
            <a:r>
              <a:rPr lang="ru-RU" sz="2000" dirty="0" smtClean="0"/>
              <a:t> К. К. переправился на правый берег Днепра с телефонным аппаратом и катушкой, обеспечивал телефонную связь со штабом бригады и ротами своего батальона. Когда вражеским снарядом была повреждена линия, Константин Кириллович, рискую жизнью, ещё раз переплыл Днепр на лодке и устранил обрыв связи. Далее, при прокладке линии, из своего автомата уничтожил троих гитлеровцев, которые хотели подключиться к его телефонной линии.                                    К. К. </a:t>
            </a:r>
            <a:r>
              <a:rPr lang="ru-RU" sz="2000" dirty="0" err="1" smtClean="0"/>
              <a:t>Финаков</a:t>
            </a:r>
            <a:r>
              <a:rPr lang="ru-RU" sz="2000" dirty="0" smtClean="0"/>
              <a:t> поддерживал связь в боях за Великий </a:t>
            </a:r>
            <a:r>
              <a:rPr lang="ru-RU" sz="2000" dirty="0" err="1" smtClean="0"/>
              <a:t>Букрин</a:t>
            </a:r>
            <a:r>
              <a:rPr lang="ru-RU" sz="2000" dirty="0" smtClean="0"/>
              <a:t>, одновременно выполняя обязанности наблюдателя. Так, он заметил, где расположен вражеский шестиствольный миномет и сообщил об этом на НП командиру. Миномет был уничтожен.</a:t>
            </a:r>
            <a:br>
              <a:rPr lang="ru-RU" sz="2000" dirty="0" smtClean="0"/>
            </a:br>
            <a:r>
              <a:rPr lang="ru-RU" sz="2000" dirty="0" smtClean="0"/>
              <a:t/>
            </a:r>
            <a:br>
              <a:rPr lang="ru-RU" sz="2000" dirty="0" smtClean="0"/>
            </a:br>
            <a:r>
              <a:rPr lang="ru-RU" sz="2000" dirty="0" smtClean="0"/>
              <a:t> За мужество и отвагу Константину Кирилловичу </a:t>
            </a:r>
            <a:r>
              <a:rPr lang="ru-RU" sz="2000" dirty="0" err="1" smtClean="0"/>
              <a:t>Финакову</a:t>
            </a:r>
            <a:r>
              <a:rPr lang="ru-RU" sz="2000" dirty="0" smtClean="0"/>
              <a:t> указом от 17 ноября 1943 года было присвоено звание Героя Советского Союза. Погиб 4 февраля 1945 года в Польше. </a:t>
            </a:r>
            <a:br>
              <a:rPr lang="ru-RU" sz="2000" dirty="0" smtClean="0"/>
            </a:br>
            <a:r>
              <a:rPr lang="ru-RU" sz="2000" dirty="0" smtClean="0"/>
              <a:t/>
            </a:r>
            <a:br>
              <a:rPr lang="ru-RU" sz="2000" dirty="0" smtClean="0"/>
            </a:br>
            <a:r>
              <a:rPr lang="ru-RU" dirty="0" smtClean="0"/>
              <a:t/>
            </a:r>
            <a:br>
              <a:rPr lang="ru-RU" dirty="0" smtClean="0"/>
            </a:br>
            <a:r>
              <a:rPr lang="ru-RU" dirty="0" smtClean="0"/>
              <a:t/>
            </a:r>
            <a:br>
              <a:rPr lang="ru-RU" dirty="0" smtClean="0"/>
            </a:br>
            <a:endParaRPr lang="ru-RU" dirty="0"/>
          </a:p>
        </p:txBody>
      </p:sp>
    </p:spTree>
  </p:cSld>
  <p:clrMapOvr>
    <a:masterClrMapping/>
  </p:clrMapOvr>
  <p:transition spd="slow">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Именем Героя Советского Союза </a:t>
            </a:r>
            <a:r>
              <a:rPr lang="ru-RU" dirty="0" err="1" smtClean="0"/>
              <a:t>Финакова</a:t>
            </a:r>
            <a:r>
              <a:rPr lang="ru-RU" dirty="0" smtClean="0"/>
              <a:t> К. К. в селе </a:t>
            </a:r>
            <a:r>
              <a:rPr lang="ru-RU" dirty="0" err="1" smtClean="0"/>
              <a:t>Немеричи</a:t>
            </a:r>
            <a:r>
              <a:rPr lang="ru-RU" dirty="0" smtClean="0"/>
              <a:t> названа улица. 17 сентября 1983 года торжественно открыт памятник. </a:t>
            </a:r>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http://historydjatkovo.ucoz.ru/_pu/0/s31550982.jpg">
            <a:hlinkClick r:id="rId2" tgtFrame="&quot;_blank&quot;" tooltip="&quot;Нажмите, для просмотра в полном размере...&quot;"/>
          </p:cNvPr>
          <p:cNvPicPr/>
          <p:nvPr/>
        </p:nvPicPr>
        <p:blipFill>
          <a:blip r:embed="rId3" cstate="print"/>
          <a:srcRect/>
          <a:stretch>
            <a:fillRect/>
          </a:stretch>
        </p:blipFill>
        <p:spPr bwMode="auto">
          <a:xfrm>
            <a:off x="571472" y="928670"/>
            <a:ext cx="2857520" cy="3286148"/>
          </a:xfrm>
          <a:prstGeom prst="rect">
            <a:avLst/>
          </a:prstGeom>
          <a:noFill/>
          <a:ln w="9525">
            <a:noFill/>
            <a:miter lim="800000"/>
            <a:headEnd/>
            <a:tailEnd/>
          </a:ln>
        </p:spPr>
      </p:pic>
    </p:spTree>
  </p:cSld>
  <p:clrMapOvr>
    <a:masterClrMapping/>
  </p:clrMapOvr>
  <p:transition spd="slow">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Сидоров Дмитрий Павлович</a:t>
            </a:r>
            <a:endParaRPr lang="ru-RU" sz="2400" dirty="0"/>
          </a:p>
        </p:txBody>
      </p:sp>
      <p:sp>
        <p:nvSpPr>
          <p:cNvPr id="3" name="Содержимое 2"/>
          <p:cNvSpPr>
            <a:spLocks noGrp="1"/>
          </p:cNvSpPr>
          <p:nvPr>
            <p:ph idx="1"/>
          </p:nvPr>
        </p:nvSpPr>
        <p:spPr/>
        <p:txBody>
          <a:bodyPr/>
          <a:lstStyle/>
          <a:p>
            <a:r>
              <a:rPr lang="ru-RU" dirty="0" smtClean="0"/>
              <a:t>Родился 25 августа 1920 года в селе Дятьково, ныне город Брянской области, в семье рабочего. Русский. Учился в </a:t>
            </a:r>
            <a:r>
              <a:rPr lang="ru-RU" dirty="0" err="1" smtClean="0"/>
              <a:t>Любохонской</a:t>
            </a:r>
            <a:r>
              <a:rPr lang="ru-RU" dirty="0" smtClean="0"/>
              <a:t> школе. Образование среднее. Работал мельником на цементном заводе, затем мастером.</a:t>
            </a:r>
            <a:br>
              <a:rPr lang="ru-RU" dirty="0" smtClean="0"/>
            </a:br>
            <a:endParaRPr lang="ru-RU" dirty="0"/>
          </a:p>
        </p:txBody>
      </p:sp>
      <p:sp>
        <p:nvSpPr>
          <p:cNvPr id="4" name="Текст 3"/>
          <p:cNvSpPr>
            <a:spLocks noGrp="1"/>
          </p:cNvSpPr>
          <p:nvPr>
            <p:ph type="body" sz="half" idx="2"/>
          </p:nvPr>
        </p:nvSpPr>
        <p:spPr/>
        <p:txBody>
          <a:bodyPr/>
          <a:lstStyle/>
          <a:p>
            <a:r>
              <a:rPr lang="ru-RU" dirty="0" smtClean="0"/>
              <a:t/>
            </a:r>
            <a:br>
              <a:rPr lang="ru-RU" dirty="0" smtClean="0"/>
            </a:br>
            <a:endParaRPr lang="ru-RU" dirty="0"/>
          </a:p>
        </p:txBody>
      </p:sp>
      <p:pic>
        <p:nvPicPr>
          <p:cNvPr id="5" name="Рисунок 4" descr="Сидоров Дмитрий Павлович"/>
          <p:cNvPicPr/>
          <p:nvPr/>
        </p:nvPicPr>
        <p:blipFill>
          <a:blip r:embed="rId2" cstate="print"/>
          <a:srcRect/>
          <a:stretch>
            <a:fillRect/>
          </a:stretch>
        </p:blipFill>
        <p:spPr bwMode="auto">
          <a:xfrm>
            <a:off x="428596" y="1785926"/>
            <a:ext cx="3000396" cy="3714776"/>
          </a:xfrm>
          <a:prstGeom prst="rect">
            <a:avLst/>
          </a:prstGeom>
          <a:noFill/>
          <a:ln w="9525">
            <a:noFill/>
            <a:miter lim="800000"/>
            <a:headEnd/>
            <a:tailEnd/>
          </a:ln>
        </p:spPr>
      </p:pic>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357166"/>
            <a:ext cx="2828916" cy="2071702"/>
          </a:xfrm>
        </p:spPr>
        <p:txBody>
          <a:bodyPr>
            <a:noAutofit/>
          </a:bodyPr>
          <a:lstStyle/>
          <a:p>
            <a:r>
              <a:rPr lang="ru-RU" sz="1800" dirty="0" smtClean="0"/>
              <a:t>Георгий Жуков </a:t>
            </a:r>
            <a:br>
              <a:rPr lang="ru-RU" sz="1800" dirty="0" smtClean="0"/>
            </a:br>
            <a:r>
              <a:rPr lang="ru-RU" sz="1800" dirty="0" smtClean="0"/>
              <a:t>советский военачальник и государственный деятель, Маршал Советского Союза</a:t>
            </a:r>
            <a:br>
              <a:rPr lang="ru-RU" sz="1800" dirty="0" smtClean="0"/>
            </a:br>
            <a:r>
              <a:rPr lang="ru-RU" sz="1800" i="1" dirty="0" smtClean="0">
                <a:hlinkClick r:id="rId2"/>
              </a:rPr>
              <a:t>1 декабря</a:t>
            </a:r>
            <a:r>
              <a:rPr lang="ru-RU" sz="1800" i="1" dirty="0" smtClean="0"/>
              <a:t> 1896 — </a:t>
            </a:r>
            <a:r>
              <a:rPr lang="ru-RU" sz="1800" i="1" dirty="0" smtClean="0">
                <a:hlinkClick r:id="rId3"/>
              </a:rPr>
              <a:t>18 июня</a:t>
            </a:r>
            <a:r>
              <a:rPr lang="ru-RU" sz="1800" i="1" dirty="0" smtClean="0"/>
              <a:t> 1974 </a:t>
            </a:r>
            <a:r>
              <a:rPr lang="ru-RU" sz="1800" dirty="0" smtClean="0"/>
              <a:t/>
            </a:r>
            <a:br>
              <a:rPr lang="ru-RU" sz="1800" dirty="0" smtClean="0"/>
            </a:br>
            <a:endParaRPr lang="ru-RU" sz="1800" dirty="0"/>
          </a:p>
        </p:txBody>
      </p:sp>
      <p:sp>
        <p:nvSpPr>
          <p:cNvPr id="3" name="Содержимое 2"/>
          <p:cNvSpPr>
            <a:spLocks noGrp="1"/>
          </p:cNvSpPr>
          <p:nvPr>
            <p:ph idx="1"/>
          </p:nvPr>
        </p:nvSpPr>
        <p:spPr/>
        <p:txBody>
          <a:bodyPr>
            <a:noAutofit/>
          </a:bodyPr>
          <a:lstStyle/>
          <a:p>
            <a:r>
              <a:rPr lang="ru-RU" sz="2400" i="1" dirty="0" smtClean="0"/>
              <a:t>Маршал Жуков был полководцем своего времени и своего народа: жесткий, волевой, бескомпромиссный. О его полководческом даре, редком аналитическом таланте предвидения действий врага, непоколебимости и умении повелевать написано множество книг. У Жукова было одно качество, которое со всеми мыслимыми оговорками выделяло его на фоне других полководцев Великой Отечественной – он не просто умел побеждать, он умел побеждать сокрушительно.  </a:t>
            </a:r>
            <a:r>
              <a:rPr lang="ru-RU" sz="2400" dirty="0" smtClean="0"/>
              <a:t/>
            </a:r>
            <a:br>
              <a:rPr lang="ru-RU" sz="2400" dirty="0" smtClean="0"/>
            </a:br>
            <a:endParaRPr lang="ru-RU" sz="2400" dirty="0"/>
          </a:p>
        </p:txBody>
      </p:sp>
      <p:sp>
        <p:nvSpPr>
          <p:cNvPr id="4" name="Текст 3"/>
          <p:cNvSpPr>
            <a:spLocks noGrp="1"/>
          </p:cNvSpPr>
          <p:nvPr>
            <p:ph type="body" sz="half" idx="2"/>
          </p:nvPr>
        </p:nvSpPr>
        <p:spPr/>
        <p:txBody>
          <a:bodyPr/>
          <a:lstStyle/>
          <a:p>
            <a:endParaRPr lang="ru-RU" dirty="0"/>
          </a:p>
        </p:txBody>
      </p:sp>
      <p:pic>
        <p:nvPicPr>
          <p:cNvPr id="5" name="Рисунок 4" descr="Георгий Жуков"/>
          <p:cNvPicPr/>
          <p:nvPr/>
        </p:nvPicPr>
        <p:blipFill>
          <a:blip r:embed="rId4" cstate="print"/>
          <a:srcRect/>
          <a:stretch>
            <a:fillRect/>
          </a:stretch>
        </p:blipFill>
        <p:spPr bwMode="auto">
          <a:xfrm>
            <a:off x="214282" y="2285992"/>
            <a:ext cx="3286148" cy="3500462"/>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357167"/>
            <a:ext cx="7429552" cy="5909310"/>
          </a:xfrm>
          <a:prstGeom prst="rect">
            <a:avLst/>
          </a:prstGeom>
        </p:spPr>
        <p:txBody>
          <a:bodyPr wrap="square">
            <a:spAutoFit/>
          </a:bodyPr>
          <a:lstStyle/>
          <a:p>
            <a:r>
              <a:rPr lang="ru-RU" dirty="0" smtClean="0"/>
              <a:t>В Красной Армии с 1940 года. На фронте в Великую Отечественную войну с сентября 1941 года. Член ВКП(б)/КПСС с 1943 года. В 1944 году стал офицером, окончив курсы младших лейтенантов. Участвовал в боях на Калининском, Брянском, 2-м Белорусском фронтах. Форсировал важнейшие водные рубежи: реки Десна, </a:t>
            </a:r>
            <a:r>
              <a:rPr lang="ru-RU" dirty="0" err="1" smtClean="0"/>
              <a:t>Сож</a:t>
            </a:r>
            <a:r>
              <a:rPr lang="ru-RU" dirty="0" smtClean="0"/>
              <a:t>, Березина, Днепр, Буг, Нарва, Висла и Одер. В самой сложной боевой обстановке умел сохранять выдержку и хладнокровие</a:t>
            </a:r>
            <a:r>
              <a:rPr lang="ru-RU" dirty="0" smtClean="0"/>
              <a:t>.</a:t>
            </a:r>
            <a:r>
              <a:rPr lang="ru-RU" dirty="0" smtClean="0"/>
              <a:t> </a:t>
            </a:r>
            <a:endParaRPr lang="ru-RU" dirty="0" smtClean="0"/>
          </a:p>
          <a:p>
            <a:r>
              <a:rPr lang="ru-RU" dirty="0" smtClean="0"/>
              <a:t>При </a:t>
            </a:r>
            <a:r>
              <a:rPr lang="ru-RU" dirty="0" smtClean="0"/>
              <a:t>форсировании реки Одер отважный офицер разведал маршрут следования по заболоченной пойме реки. Следуя на первой лодке, лейтенант Сидоров Д.П. указывал путь остальным. На левом берегу Одера стрелковая рота, в составе которой он находился, овладела опорным пунктом противника.</a:t>
            </a:r>
            <a:br>
              <a:rPr lang="ru-RU" dirty="0" smtClean="0"/>
            </a:br>
            <a:r>
              <a:rPr lang="ru-RU" b="1" dirty="0" smtClean="0"/>
              <a:t>У</a:t>
            </a:r>
            <a:r>
              <a:rPr lang="ru-RU" dirty="0" smtClean="0"/>
              <a:t>казом </a:t>
            </a:r>
            <a:r>
              <a:rPr lang="ru-RU" dirty="0" smtClean="0"/>
              <a:t>Президиума Верховного Совета СССР от 29 июня 1945 года за образцовое выполнение боевых заданий командования на фронте борьбы с немецко-фашистскими захватчиками и проявленные при этом мужество и героизм лейтенанту Сидорову Дмитрию Павловичу присвоено звание Героя Советского Союза с вручением ордена Ленина и медали «Золотая Звезда» </a:t>
            </a:r>
            <a:r>
              <a:rPr lang="ru-RU" dirty="0" smtClean="0"/>
              <a:t> </a:t>
            </a:r>
            <a:r>
              <a:rPr lang="ru-RU" dirty="0" smtClean="0"/>
              <a:t/>
            </a:r>
            <a:br>
              <a:rPr lang="ru-RU" dirty="0" smtClean="0"/>
            </a:br>
            <a:r>
              <a:rPr lang="ru-RU" dirty="0" smtClean="0"/>
              <a:t/>
            </a:r>
            <a:br>
              <a:rPr lang="ru-RU" dirty="0" smtClean="0"/>
            </a:br>
            <a:r>
              <a:rPr lang="ru-RU" dirty="0" smtClean="0"/>
              <a:t> </a:t>
            </a:r>
            <a:br>
              <a:rPr lang="ru-RU" dirty="0" smtClean="0"/>
            </a:br>
            <a:endParaRPr lang="ru-RU" dirty="0"/>
          </a:p>
        </p:txBody>
      </p:sp>
    </p:spTree>
  </p:cSld>
  <p:clrMapOvr>
    <a:masterClrMapping/>
  </p:clrMapOvr>
  <p:transition spd="slow">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714356"/>
            <a:ext cx="6858048" cy="5632311"/>
          </a:xfrm>
          <a:prstGeom prst="rect">
            <a:avLst/>
          </a:prstGeom>
        </p:spPr>
        <p:txBody>
          <a:bodyPr wrap="square">
            <a:spAutoFit/>
          </a:bodyPr>
          <a:lstStyle/>
          <a:p>
            <a:r>
              <a:rPr lang="ru-RU" sz="2400" dirty="0" smtClean="0"/>
              <a:t>После войны Д.П. Сидоров продолжал службу в армии. В 1955 году он окончил Военно-политическую академию имени В.И. Ленина. С 1960 года подполковник Сидоров Д.П. - в запасе.</a:t>
            </a:r>
            <a:br>
              <a:rPr lang="ru-RU" sz="2400" dirty="0" smtClean="0"/>
            </a:br>
            <a:r>
              <a:rPr lang="ru-RU" sz="2400" dirty="0" smtClean="0"/>
              <a:t/>
            </a:r>
            <a:br>
              <a:rPr lang="ru-RU" sz="2400" dirty="0" smtClean="0"/>
            </a:br>
            <a:r>
              <a:rPr lang="ru-RU" sz="2400" dirty="0" smtClean="0"/>
              <a:t>Жил в столице Белоруссии городе-герое Минске. Работал начальником бюро рационализации и изобретений завода имени Вавилова. Скончался 9 декабря 1979 года. Похоронен в Минске на Восточном («Московском») кладбище (участок № 26).</a:t>
            </a:r>
            <a:br>
              <a:rPr lang="ru-RU" sz="2400" dirty="0" smtClean="0"/>
            </a:br>
            <a:r>
              <a:rPr lang="ru-RU" sz="2400" dirty="0" smtClean="0"/>
              <a:t/>
            </a:r>
            <a:br>
              <a:rPr lang="ru-RU" sz="2400" dirty="0" smtClean="0"/>
            </a:br>
            <a:r>
              <a:rPr lang="ru-RU" sz="2400" dirty="0" smtClean="0"/>
              <a:t>Награждён орденом Ленина, орденом Отечественной войны 2-й степени, тремя орденами Красной Звезды, медалями.</a:t>
            </a:r>
            <a:endParaRPr lang="ru-RU" sz="2400" dirty="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000108"/>
            <a:ext cx="7072362" cy="5109091"/>
          </a:xfrm>
          <a:prstGeom prst="rect">
            <a:avLst/>
          </a:prstGeom>
        </p:spPr>
        <p:txBody>
          <a:bodyPr wrap="square">
            <a:spAutoFit/>
          </a:bodyPr>
          <a:lstStyle/>
          <a:p>
            <a:r>
              <a:rPr lang="ru-RU" sz="2800" u="sng" dirty="0" smtClean="0">
                <a:hlinkClick r:id="rId2" tooltip="18 января"/>
              </a:rPr>
              <a:t>18 января</a:t>
            </a:r>
            <a:r>
              <a:rPr lang="ru-RU" sz="2800" dirty="0" smtClean="0"/>
              <a:t> </a:t>
            </a:r>
            <a:r>
              <a:rPr lang="ru-RU" sz="2800" u="sng" dirty="0" smtClean="0">
                <a:hlinkClick r:id="rId3" tooltip="1943 год"/>
              </a:rPr>
              <a:t>1943 года</a:t>
            </a:r>
            <a:r>
              <a:rPr lang="ru-RU" sz="2800" dirty="0" smtClean="0"/>
              <a:t> Жукову было присвоено звание Маршала Советского Союза. Он стал первым маршалом СССР с начала войны.</a:t>
            </a:r>
          </a:p>
          <a:p>
            <a:r>
              <a:rPr lang="ru-RU" sz="2800" dirty="0" smtClean="0"/>
              <a:t> 29 августа 1939 года он получает свой первый орден Ленина и Золотую Звезду.</a:t>
            </a:r>
          </a:p>
          <a:p>
            <a:r>
              <a:rPr lang="ru-RU" sz="2800" dirty="0" smtClean="0"/>
              <a:t>29 июля 1944   становится дважды Героем Советского Союза.</a:t>
            </a:r>
          </a:p>
          <a:p>
            <a:r>
              <a:rPr lang="ru-RU" sz="2800" dirty="0" smtClean="0"/>
              <a:t>1 июня 1945 года Жуков трижды Герой Советского Союза.</a:t>
            </a:r>
          </a:p>
          <a:p>
            <a:r>
              <a:rPr lang="ru-RU" sz="2800" dirty="0" smtClean="0"/>
              <a:t>1 декабря 1956 года Жуков становится Четырежды Героем Советского Союза.</a:t>
            </a:r>
          </a:p>
          <a:p>
            <a:endParaRPr lang="ru-RU"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143932" cy="6186309"/>
          </a:xfrm>
          <a:prstGeom prst="rect">
            <a:avLst/>
          </a:prstGeom>
        </p:spPr>
        <p:txBody>
          <a:bodyPr wrap="square">
            <a:spAutoFit/>
          </a:bodyPr>
          <a:lstStyle/>
          <a:p>
            <a:endParaRPr lang="ru-RU" dirty="0" smtClean="0"/>
          </a:p>
          <a:p>
            <a:pPr algn="ctr"/>
            <a:r>
              <a:rPr lang="ru-RU" dirty="0" smtClean="0"/>
              <a:t>С первых дней Великой Отечественной войны Жуков находился на Юго-Западном фронте . Но, несмотря на тяжелые бои и самоотверженность советских солдат, сдержать продвижение германских войск не удалось, и Георгий Константинович был снят с должности и назначен командующим Резервным, а затем Ленинградским фронтами. Он участвовал в разработке и осуществлял непосредственное командование в крупнейших операциях войны – </a:t>
            </a:r>
            <a:r>
              <a:rPr lang="ru-RU" u="sng" dirty="0" smtClean="0">
                <a:hlinkClick r:id="rId2"/>
              </a:rPr>
              <a:t>Московской битве</a:t>
            </a:r>
            <a:r>
              <a:rPr lang="ru-RU" dirty="0" smtClean="0"/>
              <a:t>, при </a:t>
            </a:r>
            <a:r>
              <a:rPr lang="ru-RU" u="sng" dirty="0" smtClean="0">
                <a:hlinkClick r:id="rId3"/>
              </a:rPr>
              <a:t>прорыве блокады Ленинграда</a:t>
            </a:r>
            <a:r>
              <a:rPr lang="ru-RU" dirty="0" smtClean="0"/>
              <a:t>, в Ржевско-Вяземской </a:t>
            </a:r>
            <a:r>
              <a:rPr lang="ru-RU" dirty="0" err="1" smtClean="0"/>
              <a:t>операции,координировал</a:t>
            </a:r>
            <a:r>
              <a:rPr lang="ru-RU" dirty="0" smtClean="0"/>
              <a:t> действий фронтов по разгрому немецко-фашистских войск под Сталинградом (за победу в </a:t>
            </a:r>
            <a:r>
              <a:rPr lang="ru-RU" u="sng" dirty="0" smtClean="0">
                <a:hlinkClick r:id="rId4"/>
              </a:rPr>
              <a:t>Сталинградской битве</a:t>
            </a:r>
            <a:r>
              <a:rPr lang="ru-RU" dirty="0" smtClean="0"/>
              <a:t> он получил звание маршала Советского Союза),  </a:t>
            </a:r>
            <a:r>
              <a:rPr lang="ru-RU" u="sng" dirty="0" smtClean="0">
                <a:hlinkClick r:id="rId5"/>
              </a:rPr>
              <a:t>Курской битве</a:t>
            </a:r>
            <a:r>
              <a:rPr lang="ru-RU" dirty="0" smtClean="0"/>
              <a:t>,   руководил проведением операции «Багратион», в результате которой была освобождена Белоруссия,                            </a:t>
            </a:r>
            <a:r>
              <a:rPr lang="ru-RU" dirty="0" err="1" smtClean="0"/>
              <a:t>Висло-Одерской</a:t>
            </a:r>
            <a:r>
              <a:rPr lang="ru-RU" dirty="0" smtClean="0"/>
              <a:t> и Берлинской операций.</a:t>
            </a:r>
            <a:br>
              <a:rPr lang="ru-RU" dirty="0" smtClean="0"/>
            </a:br>
            <a:r>
              <a:rPr lang="ru-RU" u="sng" dirty="0" smtClean="0">
                <a:hlinkClick r:id="rId6"/>
              </a:rPr>
              <a:t>8 мая</a:t>
            </a:r>
            <a:r>
              <a:rPr lang="ru-RU" dirty="0" smtClean="0"/>
              <a:t> 1945 года Маршал Жуков от имени Верховного Главнокомандования Красной Армии принял капитуляцию войск фашистской Германии и со стороны СССР </a:t>
            </a:r>
            <a:r>
              <a:rPr lang="ru-RU" u="sng" dirty="0" smtClean="0">
                <a:hlinkClick r:id="rId7"/>
              </a:rPr>
              <a:t>подписал Акт о безоговорочной капитуляции Германии</a:t>
            </a:r>
            <a:r>
              <a:rPr lang="ru-RU" dirty="0" smtClean="0"/>
              <a:t>. </a:t>
            </a:r>
            <a:r>
              <a:rPr lang="ru-RU" u="sng" dirty="0" smtClean="0">
                <a:hlinkClick r:id="rId8"/>
              </a:rPr>
              <a:t>24 июня</a:t>
            </a:r>
            <a:r>
              <a:rPr lang="ru-RU" dirty="0" smtClean="0"/>
              <a:t> 1945 года он принимал </a:t>
            </a:r>
            <a:r>
              <a:rPr lang="ru-RU" u="sng" dirty="0" smtClean="0">
                <a:hlinkClick r:id="rId9"/>
              </a:rPr>
              <a:t>Парад Победы</a:t>
            </a:r>
            <a:r>
              <a:rPr lang="ru-RU" dirty="0" smtClean="0"/>
              <a:t> Советского Союза над Германией в Великой Отечественной войне, который проходил в Москве на Красной площади, а </a:t>
            </a:r>
            <a:r>
              <a:rPr lang="ru-RU" u="sng" dirty="0" smtClean="0">
                <a:hlinkClick r:id="rId10"/>
              </a:rPr>
              <a:t>7 сентября</a:t>
            </a:r>
            <a:r>
              <a:rPr lang="ru-RU" dirty="0" smtClean="0"/>
              <a:t> 1945 года он принимал </a:t>
            </a:r>
            <a:r>
              <a:rPr lang="ru-RU" u="sng" dirty="0" smtClean="0">
                <a:hlinkClick r:id="rId11"/>
              </a:rPr>
              <a:t>Парад Победы</a:t>
            </a:r>
            <a:r>
              <a:rPr lang="ru-RU" dirty="0" smtClean="0"/>
              <a:t> союзных войск во Второй Мировой Войне, проходивший в Берлине у Бранденбургских ворот. </a:t>
            </a:r>
            <a:br>
              <a:rPr lang="ru-RU" dirty="0" smtClean="0"/>
            </a:br>
            <a:r>
              <a:rPr lang="ru-RU" dirty="0" smtClean="0"/>
              <a:t/>
            </a:r>
            <a:br>
              <a:rPr lang="ru-RU" dirty="0" smtClean="0"/>
            </a:br>
            <a:endParaRPr lang="ru-RU"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642918"/>
            <a:ext cx="7143800" cy="5909310"/>
          </a:xfrm>
          <a:prstGeom prst="rect">
            <a:avLst/>
          </a:prstGeom>
        </p:spPr>
        <p:txBody>
          <a:bodyPr wrap="square">
            <a:spAutoFit/>
          </a:bodyPr>
          <a:lstStyle/>
          <a:p>
            <a:pPr algn="ctr"/>
            <a:endParaRPr lang="ru-RU" dirty="0" smtClean="0"/>
          </a:p>
          <a:p>
            <a:pPr algn="ctr"/>
            <a:r>
              <a:rPr lang="ru-RU" dirty="0" smtClean="0"/>
              <a:t>Маршал Советского Союза, четырежды Герой СССР, Герой МНР – Жуков был награжден 6 орденами Ленина, орденом Октябрьской Революции, 3 орденами Красного Знамени, 2 орденами Суворова I степени, 2 орденами «Победа», почетным оружием (именная шашка с золотым изображением Государственного герба СССР), а также многими иностранными орденами и медалями.</a:t>
            </a:r>
            <a:br>
              <a:rPr lang="ru-RU" dirty="0" smtClean="0"/>
            </a:br>
            <a:r>
              <a:rPr lang="ru-RU" dirty="0" smtClean="0"/>
              <a:t/>
            </a:r>
            <a:br>
              <a:rPr lang="ru-RU" dirty="0" smtClean="0"/>
            </a:br>
            <a:r>
              <a:rPr lang="ru-RU" dirty="0" smtClean="0"/>
              <a:t>Умер великий полководец Георгий Константинович Жуков </a:t>
            </a:r>
            <a:r>
              <a:rPr lang="ru-RU" u="sng" dirty="0" smtClean="0">
                <a:hlinkClick r:id="rId2"/>
              </a:rPr>
              <a:t>18 июня</a:t>
            </a:r>
            <a:r>
              <a:rPr lang="ru-RU" dirty="0" smtClean="0"/>
              <a:t> 1974 года в Москве. Тело его было кремировано, урна с прахом захоронена в Кремлевской стене на Красной площади Москвы.                              </a:t>
            </a:r>
          </a:p>
          <a:p>
            <a:pPr algn="ctr"/>
            <a:endParaRPr lang="ru-RU" dirty="0" smtClean="0"/>
          </a:p>
          <a:p>
            <a:pPr algn="ctr"/>
            <a:r>
              <a:rPr lang="ru-RU" dirty="0" smtClean="0"/>
              <a:t>В 1994 году были </a:t>
            </a:r>
            <a:r>
              <a:rPr lang="ru-RU" dirty="0" smtClean="0">
                <a:hlinkClick r:id="rId3"/>
              </a:rPr>
              <a:t>учреждены государственные награды Российской Федерации имени полководца: орден Жукова и медаль Жукова</a:t>
            </a:r>
            <a:r>
              <a:rPr lang="ru-RU" dirty="0" smtClean="0"/>
              <a:t>. В 1995 году учреждена ежегодная Государственная премия РФ его имени за выдающиеся достижения в области военной науки и создания военной техники, а также за лучшие произведения литературы и искусства, посвященные Великой Отечественной войне. </a:t>
            </a:r>
          </a:p>
          <a:p>
            <a:pPr algn="ctr"/>
            <a:r>
              <a:rPr lang="ru-RU" dirty="0" smtClean="0"/>
              <a:t/>
            </a:r>
            <a:br>
              <a:rPr lang="ru-RU" dirty="0" smtClean="0"/>
            </a:br>
            <a:r>
              <a:rPr lang="ru-RU" dirty="0" smtClean="0"/>
              <a:t/>
            </a:r>
            <a:br>
              <a:rPr lang="ru-RU" dirty="0" smtClean="0"/>
            </a:br>
            <a:endParaRPr lang="ru-RU" dirty="0"/>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211</TotalTime>
  <Words>3513</Words>
  <Application>Microsoft Office PowerPoint</Application>
  <PresentationFormat>Экран (4:3)</PresentationFormat>
  <Paragraphs>161</Paragraphs>
  <Slides>61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61</vt:i4>
      </vt:variant>
    </vt:vector>
  </HeadingPairs>
  <TitlesOfParts>
    <vt:vector size="62" baseType="lpstr">
      <vt:lpstr>Тема Office</vt:lpstr>
      <vt:lpstr>Почётное звание – Герой Советского Союза.</vt:lpstr>
      <vt:lpstr>Слайд 2</vt:lpstr>
      <vt:lpstr>Знаки отличия Героя Советского Союза – орден </vt:lpstr>
      <vt:lpstr>Слайд 4</vt:lpstr>
      <vt:lpstr>Четырежды Герой Советского Союза.</vt:lpstr>
      <vt:lpstr>Георгий Жуков  советский военачальник и государственный деятель, Маршал Советского Союза 1 декабря 1896 — 18 июня 1974  </vt:lpstr>
      <vt:lpstr>Слайд 7</vt:lpstr>
      <vt:lpstr>Слайд 8</vt:lpstr>
      <vt:lpstr>Слайд 9</vt:lpstr>
      <vt:lpstr>Трижды Герои Советского Союза</vt:lpstr>
      <vt:lpstr>Покрышкин Александр Иванович</vt:lpstr>
      <vt:lpstr>Слайд 12</vt:lpstr>
      <vt:lpstr>Слайд 13</vt:lpstr>
      <vt:lpstr>Слайд 14</vt:lpstr>
      <vt:lpstr>Кожедуб Иван Никитович</vt:lpstr>
      <vt:lpstr>Слайд 16</vt:lpstr>
      <vt:lpstr>Слайд 17</vt:lpstr>
      <vt:lpstr>Семен Михайлович Буденный</vt:lpstr>
      <vt:lpstr>Слайд 19</vt:lpstr>
      <vt:lpstr>Дважды Герои Советского Союза – наши земляки.</vt:lpstr>
      <vt:lpstr>Головачев Александр Алексеевич</vt:lpstr>
      <vt:lpstr>Слайд 22</vt:lpstr>
      <vt:lpstr>Слайд 23</vt:lpstr>
      <vt:lpstr>Слайд 24</vt:lpstr>
      <vt:lpstr>Слайд 25</vt:lpstr>
      <vt:lpstr>Камозин  Павел Михайлович </vt:lpstr>
      <vt:lpstr>Слайд 27</vt:lpstr>
      <vt:lpstr>Слайд 28</vt:lpstr>
      <vt:lpstr>Слайд 29</vt:lpstr>
      <vt:lpstr>Слайд 30</vt:lpstr>
      <vt:lpstr>Слайд 31</vt:lpstr>
      <vt:lpstr>Слайд 32</vt:lpstr>
      <vt:lpstr>Герои Советского Союза-  уроженцы  города Дятьково и Дятьковского района.</vt:lpstr>
      <vt:lpstr>Слайд 34</vt:lpstr>
      <vt:lpstr>Алексей Семенович Шумавцов  </vt:lpstr>
      <vt:lpstr>Слайд 36</vt:lpstr>
      <vt:lpstr>Желтов Алексей Сергеевич </vt:lpstr>
      <vt:lpstr>Слайд 38</vt:lpstr>
      <vt:lpstr>Слайд 39</vt:lpstr>
      <vt:lpstr>      Галицкий Иван Павлович   </vt:lpstr>
      <vt:lpstr>Слайд 41</vt:lpstr>
      <vt:lpstr>Слайд 42</vt:lpstr>
      <vt:lpstr>Курков Василий Сергеевич</vt:lpstr>
      <vt:lpstr>Слайд 44</vt:lpstr>
      <vt:lpstr>Слайд 45</vt:lpstr>
      <vt:lpstr>Коренков Иван Алексеевич</vt:lpstr>
      <vt:lpstr>Слайд 47</vt:lpstr>
      <vt:lpstr>Слайд 48</vt:lpstr>
      <vt:lpstr>Благодетелев Павел Сергеевич</vt:lpstr>
      <vt:lpstr>Слайд 50</vt:lpstr>
      <vt:lpstr>Слайд 51</vt:lpstr>
      <vt:lpstr>Слайд 52</vt:lpstr>
      <vt:lpstr>Слайд 53</vt:lpstr>
      <vt:lpstr>Слайд 54</vt:lpstr>
      <vt:lpstr>Слайд 55</vt:lpstr>
      <vt:lpstr>Слайд 56</vt:lpstr>
      <vt:lpstr>Слайд 57</vt:lpstr>
      <vt:lpstr>Слайд 58</vt:lpstr>
      <vt:lpstr>Сидоров Дмитрий Павлович</vt:lpstr>
      <vt:lpstr>Слайд 60</vt:lpstr>
      <vt:lpstr>Слайд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Герой Советского Союза</dc:title>
  <dc:creator>юр</dc:creator>
  <cp:lastModifiedBy>юр</cp:lastModifiedBy>
  <cp:revision>26</cp:revision>
  <dcterms:created xsi:type="dcterms:W3CDTF">2014-01-13T18:28:38Z</dcterms:created>
  <dcterms:modified xsi:type="dcterms:W3CDTF">2014-01-14T17:21:21Z</dcterms:modified>
</cp:coreProperties>
</file>