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303" r:id="rId2"/>
    <p:sldId id="270" r:id="rId3"/>
    <p:sldId id="272" r:id="rId4"/>
    <p:sldId id="298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8" r:id="rId13"/>
    <p:sldId id="289" r:id="rId14"/>
    <p:sldId id="290" r:id="rId15"/>
    <p:sldId id="291" r:id="rId16"/>
    <p:sldId id="296" r:id="rId17"/>
    <p:sldId id="295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76;&#1086;&#1082;&#1091;&#1084;&#1077;&#1085;&#1090;&#1099;\&#1091;&#1088;&#1086;&#1082;%20&#1048;&#1047;&#1054;.%20&#1082;&#1086;&#1089;&#1090;&#1102;&#1084;%20&#1076;&#1088;&#1077;&#1074;&#1085;&#1077;&#1075;&#1086;%20&#1077;&#1075;&#1080;&#1087;&#1090;&#1103;&#1085;&#1080;&#1085;&#1072;\233eed69f79e.mp3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ДИАДЕМА</a:t>
            </a:r>
            <a:endParaRPr lang="ru-RU" sz="4400" b="1" cap="none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67000" y="1984375"/>
            <a:ext cx="3587186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81200"/>
            <a:ext cx="2667000" cy="355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86347" y="1981200"/>
            <a:ext cx="285765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КРОССВОРД</a:t>
            </a:r>
            <a:endParaRPr lang="ru-RU" sz="4400" b="1" cap="none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4806" y="1066803"/>
          <a:ext cx="7467591" cy="5257796"/>
        </p:xfrm>
        <a:graphic>
          <a:graphicData uri="http://schemas.openxmlformats.org/drawingml/2006/table">
            <a:tbl>
              <a:tblPr/>
              <a:tblGrid>
                <a:gridCol w="533208"/>
                <a:gridCol w="533208"/>
                <a:gridCol w="533208"/>
                <a:gridCol w="533208"/>
                <a:gridCol w="533208"/>
                <a:gridCol w="533208"/>
                <a:gridCol w="533208"/>
                <a:gridCol w="533208"/>
                <a:gridCol w="533208"/>
                <a:gridCol w="533208"/>
                <a:gridCol w="533208"/>
                <a:gridCol w="534101"/>
                <a:gridCol w="534101"/>
                <a:gridCol w="534101"/>
              </a:tblGrid>
              <a:tr h="371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Х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Х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Е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Н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Т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97795"/>
            <a:ext cx="2231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КРОССВОРД</a:t>
            </a:r>
            <a:endParaRPr lang="ru-RU" sz="4400" b="1" cap="none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3398" y="1066807"/>
          <a:ext cx="7238999" cy="5410192"/>
        </p:xfrm>
        <a:graphic>
          <a:graphicData uri="http://schemas.openxmlformats.org/drawingml/2006/table">
            <a:tbl>
              <a:tblPr/>
              <a:tblGrid>
                <a:gridCol w="516886"/>
                <a:gridCol w="516886"/>
                <a:gridCol w="516886"/>
                <a:gridCol w="516886"/>
                <a:gridCol w="516886"/>
                <a:gridCol w="516886"/>
                <a:gridCol w="516886"/>
                <a:gridCol w="516886"/>
                <a:gridCol w="516886"/>
                <a:gridCol w="516886"/>
                <a:gridCol w="516886"/>
                <a:gridCol w="517751"/>
                <a:gridCol w="517751"/>
                <a:gridCol w="517751"/>
              </a:tblGrid>
              <a:tr h="382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Х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Х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2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Е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Н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Т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97795"/>
            <a:ext cx="2231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haiba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3779838" y="2636838"/>
            <a:ext cx="1655762" cy="1531937"/>
          </a:xfrm>
          <a:prstGeom prst="rect">
            <a:avLst/>
          </a:prstGeom>
          <a:noFill/>
        </p:spPr>
      </p:pic>
      <p:pic>
        <p:nvPicPr>
          <p:cNvPr id="2057" name="Picture 9" descr="shaiba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533400" y="457200"/>
            <a:ext cx="1439862" cy="1331912"/>
          </a:xfrm>
          <a:prstGeom prst="rect">
            <a:avLst/>
          </a:prstGeom>
          <a:noFill/>
        </p:spPr>
      </p:pic>
      <p:pic>
        <p:nvPicPr>
          <p:cNvPr id="2064" name="Picture 16" descr="shaiba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7380288" y="404813"/>
            <a:ext cx="1439862" cy="1331912"/>
          </a:xfrm>
          <a:prstGeom prst="rect">
            <a:avLst/>
          </a:prstGeom>
          <a:noFill/>
        </p:spPr>
      </p:pic>
      <p:pic>
        <p:nvPicPr>
          <p:cNvPr id="2065" name="Picture 17" descr="shaiba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7235825" y="5084763"/>
            <a:ext cx="1439863" cy="1331912"/>
          </a:xfrm>
          <a:prstGeom prst="rect">
            <a:avLst/>
          </a:prstGeom>
          <a:noFill/>
        </p:spPr>
      </p:pic>
      <p:pic>
        <p:nvPicPr>
          <p:cNvPr id="2066" name="Picture 18" descr="shaiba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468313" y="5084763"/>
            <a:ext cx="1439862" cy="1331912"/>
          </a:xfrm>
          <a:prstGeom prst="rect">
            <a:avLst/>
          </a:prstGeom>
          <a:noFill/>
        </p:spPr>
      </p:pic>
      <p:pic>
        <p:nvPicPr>
          <p:cNvPr id="2067" name="Picture 19" descr="shaiba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2195513" y="4292600"/>
            <a:ext cx="1439862" cy="1331913"/>
          </a:xfrm>
          <a:prstGeom prst="rect">
            <a:avLst/>
          </a:prstGeom>
          <a:noFill/>
        </p:spPr>
      </p:pic>
      <p:pic>
        <p:nvPicPr>
          <p:cNvPr id="2068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трус не играет.wav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9" presetClass="entr" presetSubtype="0" repeatCount="4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-0.34259 C 0.18507 -0.34259 0.32691 -0.19027 0.32691 -0.00277 C 0.32691 0.18426 0.18507 0.33704 0.01163 0.33704 C -0.16198 0.33704 -0.30313 0.18426 -0.30313 -0.00277 C -0.30313 -0.19027 -0.16198 -0.34259 0.01163 -0.34259 Z " pathEditMode="relative" rAng="0" ptsTypes="fffff">
                                      <p:cBhvr>
                                        <p:cTn id="3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1000"/>
                            </p:stCondLst>
                            <p:childTnLst>
                              <p:par>
                                <p:cTn id="55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000"/>
                            </p:stCondLst>
                            <p:childTnLst>
                              <p:par>
                                <p:cTn id="6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0"/>
                            </p:stCondLst>
                            <p:childTnLst>
                              <p:par>
                                <p:cTn id="6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0"/>
                            </p:stCondLst>
                            <p:childTnLst>
                              <p:par>
                                <p:cTn id="6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1000"/>
                            </p:stCondLst>
                            <p:childTnLst>
                              <p:par>
                                <p:cTn id="73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3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7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65 0.10254 L -0.07865 -0.5588 L 0.46476 -0.5588 L 0.46476 0.10254 L -0.07865 0.10254 Z " pathEditMode="relative" rAng="16200000" ptsTypes="FFFFF">
                                      <p:cBhvr>
                                        <p:cTn id="82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-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4400" b="1" cap="none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657600" y="609600"/>
            <a:ext cx="4876800" cy="58643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Разместить на альбомном листе шаблон и обвести его простым карандашом.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Простым карандашом нарисовать одежду, орнамент на одежде, украшения, прическу.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Закрытые одеждой линии стереть.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Работа в цвете.</a:t>
            </a:r>
          </a:p>
          <a:p>
            <a:endParaRPr lang="ru-RU" dirty="0"/>
          </a:p>
        </p:txBody>
      </p:sp>
      <p:pic>
        <p:nvPicPr>
          <p:cNvPr id="6" name="233eed69f79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86106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56388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АНАЛИЗ РАБОТ</a:t>
            </a:r>
            <a:endParaRPr lang="ru-RU" sz="4400" b="1" cap="none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352800" y="1600200"/>
            <a:ext cx="4572000" cy="4873752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dirty="0" smtClean="0">
                <a:solidFill>
                  <a:schemeClr val="bg1"/>
                </a:solidFill>
              </a:rPr>
              <a:t>Соответствие полученным знаниям.</a:t>
            </a:r>
          </a:p>
          <a:p>
            <a:pPr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pPr lvl="0"/>
            <a:r>
              <a:rPr lang="ru-RU" sz="2800" dirty="0" smtClean="0">
                <a:solidFill>
                  <a:schemeClr val="bg1"/>
                </a:solidFill>
              </a:rPr>
              <a:t>Аккуратность.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ru-RU" sz="2800" dirty="0" smtClean="0">
                <a:solidFill>
                  <a:schemeClr val="bg1"/>
                </a:solidFill>
              </a:rPr>
              <a:t>Эстетичность.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ru-RU" sz="2800" dirty="0" smtClean="0">
                <a:solidFill>
                  <a:schemeClr val="bg1"/>
                </a:solidFill>
              </a:rPr>
              <a:t>Цветовая гамма.</a:t>
            </a:r>
          </a:p>
          <a:p>
            <a:pPr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pPr lvl="0"/>
            <a:r>
              <a:rPr lang="ru-RU" sz="2800" dirty="0" smtClean="0">
                <a:solidFill>
                  <a:schemeClr val="bg1"/>
                </a:solidFill>
              </a:rPr>
              <a:t>Оригинальность.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ДОМАШНЕЕ ЗАДАНИЕ</a:t>
            </a:r>
            <a:endParaRPr lang="ru-RU" sz="4400" b="1" cap="none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19400"/>
            <a:ext cx="7467600" cy="365455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Подготовить загадки о Древнем Египте.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4400" b="1" cap="none" dirty="0">
              <a:ln w="18000">
                <a:solidFill>
                  <a:srgbClr val="663300"/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Users\1\Desktop\sad-smil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86400" y="3886200"/>
            <a:ext cx="3056709" cy="2359959"/>
          </a:xfrm>
          <a:prstGeom prst="smileyFace">
            <a:avLst/>
          </a:prstGeom>
          <a:noFill/>
        </p:spPr>
      </p:pic>
      <p:pic>
        <p:nvPicPr>
          <p:cNvPr id="4" name="Picture 2" descr="C:\Users\1\Desktop\831758b0039b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7400" y="381000"/>
            <a:ext cx="3048000" cy="2540678"/>
          </a:xfrm>
          <a:prstGeom prst="rect">
            <a:avLst/>
          </a:prstGeom>
          <a:noFill/>
          <a:scene3d>
            <a:camera prst="orthographicFront">
              <a:rot lat="0" lon="0" rev="21299999"/>
            </a:camera>
            <a:lightRig rig="threePt" dir="t"/>
          </a:scene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59162"/>
          </a:xfrm>
        </p:spPr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!</a:t>
            </a:r>
            <a:endParaRPr lang="ru-RU" sz="4400" b="1" cap="none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УСКХ</a:t>
            </a:r>
            <a:endParaRPr lang="ru-RU" sz="4400" b="1" cap="none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1828800"/>
            <a:ext cx="2362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91000" y="1981200"/>
            <a:ext cx="45243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38200" y="37338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КРОССВОРД</a:t>
            </a:r>
            <a:endParaRPr lang="ru-RU" sz="4400" b="1" cap="none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3398" y="990599"/>
          <a:ext cx="7238999" cy="5486400"/>
        </p:xfrm>
        <a:graphic>
          <a:graphicData uri="http://schemas.openxmlformats.org/drawingml/2006/table">
            <a:tbl>
              <a:tblPr/>
              <a:tblGrid>
                <a:gridCol w="516886"/>
                <a:gridCol w="516886"/>
                <a:gridCol w="516886"/>
                <a:gridCol w="516886"/>
                <a:gridCol w="516886"/>
                <a:gridCol w="516886"/>
                <a:gridCol w="516886"/>
                <a:gridCol w="516886"/>
                <a:gridCol w="516886"/>
                <a:gridCol w="516886"/>
                <a:gridCol w="516886"/>
                <a:gridCol w="517751"/>
                <a:gridCol w="517751"/>
                <a:gridCol w="517751"/>
              </a:tblGrid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97795"/>
            <a:ext cx="2231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КРОССВОРД</a:t>
            </a:r>
            <a:endParaRPr lang="ru-RU" sz="4400" b="1" cap="none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3398" y="990599"/>
          <a:ext cx="7238999" cy="5334000"/>
        </p:xfrm>
        <a:graphic>
          <a:graphicData uri="http://schemas.openxmlformats.org/drawingml/2006/table">
            <a:tbl>
              <a:tblPr/>
              <a:tblGrid>
                <a:gridCol w="516886"/>
                <a:gridCol w="516886"/>
                <a:gridCol w="516886"/>
                <a:gridCol w="516886"/>
                <a:gridCol w="516886"/>
                <a:gridCol w="516886"/>
                <a:gridCol w="516886"/>
                <a:gridCol w="516886"/>
                <a:gridCol w="516886"/>
                <a:gridCol w="516886"/>
                <a:gridCol w="516886"/>
                <a:gridCol w="517751"/>
                <a:gridCol w="517751"/>
                <a:gridCol w="517751"/>
              </a:tblGrid>
              <a:tr h="355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97795"/>
            <a:ext cx="2231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КРОССВОРД</a:t>
            </a:r>
            <a:endParaRPr lang="ru-RU" sz="4400" b="1" cap="none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197" y="1066809"/>
          <a:ext cx="7315200" cy="5151312"/>
        </p:xfrm>
        <a:graphic>
          <a:graphicData uri="http://schemas.openxmlformats.org/drawingml/2006/table">
            <a:tbl>
              <a:tblPr/>
              <a:tblGrid>
                <a:gridCol w="522327"/>
                <a:gridCol w="522327"/>
                <a:gridCol w="522327"/>
                <a:gridCol w="522327"/>
                <a:gridCol w="522327"/>
                <a:gridCol w="522327"/>
                <a:gridCol w="522327"/>
                <a:gridCol w="522327"/>
                <a:gridCol w="522327"/>
                <a:gridCol w="522327"/>
                <a:gridCol w="522327"/>
                <a:gridCol w="523201"/>
                <a:gridCol w="523201"/>
                <a:gridCol w="523201"/>
              </a:tblGrid>
              <a:tr h="368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4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4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4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24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4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4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4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8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97795"/>
            <a:ext cx="2231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КРОССВОРД</a:t>
            </a:r>
            <a:endParaRPr lang="ru-RU" sz="4400" b="1" cap="none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599" y="1066807"/>
          <a:ext cx="7162798" cy="5410192"/>
        </p:xfrm>
        <a:graphic>
          <a:graphicData uri="http://schemas.openxmlformats.org/drawingml/2006/table">
            <a:tbl>
              <a:tblPr/>
              <a:tblGrid>
                <a:gridCol w="511445"/>
                <a:gridCol w="511445"/>
                <a:gridCol w="511445"/>
                <a:gridCol w="511445"/>
                <a:gridCol w="511445"/>
                <a:gridCol w="511445"/>
                <a:gridCol w="511445"/>
                <a:gridCol w="511445"/>
                <a:gridCol w="511445"/>
                <a:gridCol w="511445"/>
                <a:gridCol w="511445"/>
                <a:gridCol w="512301"/>
                <a:gridCol w="512301"/>
                <a:gridCol w="512301"/>
              </a:tblGrid>
              <a:tr h="382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2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97795"/>
            <a:ext cx="2231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КРОССВОРД</a:t>
            </a:r>
            <a:endParaRPr lang="ru-RU" sz="4400" b="1" cap="none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197" y="1066805"/>
          <a:ext cx="7315200" cy="5526986"/>
        </p:xfrm>
        <a:graphic>
          <a:graphicData uri="http://schemas.openxmlformats.org/drawingml/2006/table">
            <a:tbl>
              <a:tblPr/>
              <a:tblGrid>
                <a:gridCol w="522327"/>
                <a:gridCol w="522327"/>
                <a:gridCol w="522327"/>
                <a:gridCol w="522327"/>
                <a:gridCol w="522327"/>
                <a:gridCol w="522327"/>
                <a:gridCol w="522327"/>
                <a:gridCol w="522327"/>
                <a:gridCol w="522327"/>
                <a:gridCol w="522327"/>
                <a:gridCol w="522327"/>
                <a:gridCol w="523201"/>
                <a:gridCol w="523201"/>
                <a:gridCol w="523201"/>
              </a:tblGrid>
              <a:tr h="336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Х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97795"/>
            <a:ext cx="2231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КРОССВОРД</a:t>
            </a:r>
            <a:endParaRPr lang="ru-RU" sz="4400" b="1" cap="none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3398" y="1066801"/>
          <a:ext cx="7238999" cy="5257802"/>
        </p:xfrm>
        <a:graphic>
          <a:graphicData uri="http://schemas.openxmlformats.org/drawingml/2006/table">
            <a:tbl>
              <a:tblPr/>
              <a:tblGrid>
                <a:gridCol w="516886"/>
                <a:gridCol w="516886"/>
                <a:gridCol w="516886"/>
                <a:gridCol w="516886"/>
                <a:gridCol w="516886"/>
                <a:gridCol w="516886"/>
                <a:gridCol w="516886"/>
                <a:gridCol w="516886"/>
                <a:gridCol w="516886"/>
                <a:gridCol w="516886"/>
                <a:gridCol w="516886"/>
                <a:gridCol w="517751"/>
                <a:gridCol w="517751"/>
                <a:gridCol w="517751"/>
              </a:tblGrid>
              <a:tr h="371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Х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Х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Е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Н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6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Т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97795"/>
            <a:ext cx="2231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КРОССВОРД</a:t>
            </a:r>
            <a:endParaRPr lang="ru-RU" sz="4400" b="1" cap="none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197" y="1066806"/>
          <a:ext cx="7315200" cy="5185702"/>
        </p:xfrm>
        <a:graphic>
          <a:graphicData uri="http://schemas.openxmlformats.org/drawingml/2006/table">
            <a:tbl>
              <a:tblPr/>
              <a:tblGrid>
                <a:gridCol w="522327"/>
                <a:gridCol w="522327"/>
                <a:gridCol w="522327"/>
                <a:gridCol w="522327"/>
                <a:gridCol w="522327"/>
                <a:gridCol w="522327"/>
                <a:gridCol w="522327"/>
                <a:gridCol w="522327"/>
                <a:gridCol w="522327"/>
                <a:gridCol w="522327"/>
                <a:gridCol w="522327"/>
                <a:gridCol w="523201"/>
                <a:gridCol w="523201"/>
                <a:gridCol w="523201"/>
              </a:tblGrid>
              <a:tr h="365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Х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Х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Е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Н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5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Т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97795"/>
            <a:ext cx="2231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341</TotalTime>
  <Words>406</Words>
  <Application>Microsoft Office PowerPoint</Application>
  <PresentationFormat>Экран (4:3)</PresentationFormat>
  <Paragraphs>299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ДИАДЕМА</vt:lpstr>
      <vt:lpstr>УСКХ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Слайд 12</vt:lpstr>
      <vt:lpstr> </vt:lpstr>
      <vt:lpstr>АНАЛИЗ РАБОТ</vt:lpstr>
      <vt:lpstr>ДОМАШНЕЕ ЗАДАНИЕ</vt:lpstr>
      <vt:lpstr> </vt:lpstr>
      <vt:lpstr>Спасибо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ОДЕЖДА ДРЕВНЕГО ЕГИПТЯНИНА</dc:title>
  <dc:creator>1</dc:creator>
  <cp:lastModifiedBy>1</cp:lastModifiedBy>
  <cp:revision>45</cp:revision>
  <dcterms:created xsi:type="dcterms:W3CDTF">2012-01-22T14:18:24Z</dcterms:created>
  <dcterms:modified xsi:type="dcterms:W3CDTF">2012-04-16T17:07:50Z</dcterms:modified>
</cp:coreProperties>
</file>