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AED85-9C0F-4449-B3F5-6E0A2C0176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BEB7-4716-4BA2-B39B-CDFA77F359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9615F-FC36-4168-8EC5-F77D195E57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2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C235F-14F3-468D-A0BB-2F8CB3DCD0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4C10-9CFC-41BD-AA66-41CB32A3B0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3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5C2D-2C12-4553-B9F9-D570266F38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8F3FB-CC65-47ED-A4AA-6BF9CFEC6C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2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B26E-E8B0-4E89-A20F-FCE57D8014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0823-B1BF-4B73-A727-99A6AA741E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1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E93B-A92B-41F0-92A9-9B44E6BCF2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E53B-4035-4658-AA36-F3F56D78CB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85D3-49E2-4F92-B7C5-B84D295F8D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8D2BD-259B-4BB9-B7E7-247D3FE917C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56;&#1072;&#1089;&#1090;&#1074;&#1086;&#1088;&#1077;&#1085;&#1080;&#1077;%20&#1093;&#1083;&#1086;&#1088;&#1086;&#1074;&#1086;&#1076;&#1086;&#1088;&#1086;&#1076;&#1072;%20&#1074;%20&#1074;&#1086;&#1076;&#1077;.mpeg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88;&#1077;&#1072;&#1082;&#1094;&#1080;&#1103;%20&#1085;&#1072;&#1090;&#1088;&#1080;&#1103;%20&#1089;%20&#1074;&#1086;&#1076;&#1086;&#1081;.mpe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56;&#1077;&#1072;&#1082;&#1094;&#1080;&#1103;%20&#1082;&#1072;&#1083;&#1100;&#1094;&#1080;&#1103;%20&#1089;%20&#1074;&#1086;&#1076;&#1086;&#1081;%20&#1080;%20&#1075;&#1086;&#1088;&#1077;&#1085;&#1080;&#1077;%20&#1074;&#1099;&#1076;&#1077;&#1083;&#1080;&#1074;&#1096;&#1077;&#1075;&#1086;&#1089;&#1103;%20&#1074;&#1086;&#1076;&#1086;&#1088;&#1086;&#1076;&#1072;.mpe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54;&#1082;&#1089;&#1080;&#1076;%20&#1082;&#1072;&#1083;&#1100;&#1094;&#1080;&#1103;%20&#1089;%20&#1074;&#1086;&#1076;&#1086;&#1081;.mpe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54;&#1082;&#1089;&#1080;&#1076;%20&#1092;&#1086;&#1089;&#1092;&#1086;&#1088;&#1072;%20(V)%20c%20&#1074;&#1086;&#1076;&#1086;&#1081;.mpeg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User\&#1052;&#1086;&#1080;%20&#1076;&#1086;&#1082;&#1091;&#1084;&#1077;&#1085;&#1090;&#1099;\&#1052;&#1080;&#1088;%20&#1074;&#1086;&#1076;&#1099;\&#1072;&#1084;&#1084;&#1080;&#1072;&#1095;&#1085;&#1099;&#1081;%20&#1092;&#1086;&#1085;&#1090;&#1072;&#1085;.mp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zaydiz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58324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химические  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489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Растворение хлороводорода в воде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54117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1.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258888" y="836613"/>
            <a:ext cx="405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С активными металлами.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84438" y="1484313"/>
            <a:ext cx="5472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Ме 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  <a:r>
              <a:rPr lang="ru-RU" sz="2800" b="1">
                <a:solidFill>
                  <a:srgbClr val="000000"/>
                </a:solidFill>
              </a:rPr>
              <a:t>О         щелочь+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284663" y="1773238"/>
            <a:ext cx="5048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827088" y="2060575"/>
            <a:ext cx="4608512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2</a:t>
            </a:r>
            <a:r>
              <a:rPr lang="en-US" sz="2800" b="1">
                <a:solidFill>
                  <a:srgbClr val="000000"/>
                </a:solidFill>
              </a:rPr>
              <a:t>Na </a:t>
            </a:r>
            <a:r>
              <a:rPr lang="ru-RU" sz="2800" b="1">
                <a:solidFill>
                  <a:srgbClr val="000000"/>
                </a:solidFill>
              </a:rPr>
              <a:t>+2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  <a:r>
              <a:rPr lang="ru-RU" sz="2800" b="1">
                <a:solidFill>
                  <a:srgbClr val="000000"/>
                </a:solidFill>
              </a:rPr>
              <a:t>О = 2</a:t>
            </a:r>
            <a:r>
              <a:rPr lang="en-US" sz="2800" b="1">
                <a:solidFill>
                  <a:srgbClr val="000000"/>
                </a:solidFill>
              </a:rPr>
              <a:t>Na </a:t>
            </a:r>
            <a:r>
              <a:rPr lang="ru-RU" sz="2800" b="1">
                <a:solidFill>
                  <a:srgbClr val="000000"/>
                </a:solidFill>
              </a:rPr>
              <a:t>ОН +Н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800" b="1" baseline="-25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132138" y="2565400"/>
            <a:ext cx="16398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гидроксид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натрия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84213" y="32845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2.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116013" y="3284538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С менее активными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металлами при нагревании.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23850" y="4221163"/>
            <a:ext cx="511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Ме 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  <a:r>
              <a:rPr lang="ru-RU" sz="2800" b="1">
                <a:solidFill>
                  <a:srgbClr val="000000"/>
                </a:solidFill>
              </a:rPr>
              <a:t>О        оксид Ме 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 flipV="1">
            <a:off x="5364163" y="4292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 flipV="1">
            <a:off x="5292725" y="2133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7235825" y="1557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124075" y="4508500"/>
            <a:ext cx="504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2268538" y="4005263"/>
            <a:ext cx="34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b="1" baseline="30000">
                <a:solidFill>
                  <a:srgbClr val="000000"/>
                </a:solidFill>
              </a:rPr>
              <a:t>0</a:t>
            </a:r>
            <a:endParaRPr lang="ru-RU" b="1" baseline="30000">
              <a:solidFill>
                <a:srgbClr val="000000"/>
              </a:solidFill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827088" y="5013325"/>
            <a:ext cx="5113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Zn</a:t>
            </a:r>
            <a:r>
              <a:rPr lang="ru-RU" sz="2800" b="1">
                <a:solidFill>
                  <a:srgbClr val="000000"/>
                </a:solidFill>
              </a:rPr>
              <a:t> 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  <a:r>
              <a:rPr lang="ru-RU" sz="2800" b="1">
                <a:solidFill>
                  <a:srgbClr val="000000"/>
                </a:solidFill>
              </a:rPr>
              <a:t>О</a:t>
            </a:r>
            <a:r>
              <a:rPr lang="en-US" sz="2800" b="1">
                <a:solidFill>
                  <a:srgbClr val="000000"/>
                </a:solidFill>
              </a:rPr>
              <a:t> = ZnO</a:t>
            </a:r>
            <a:r>
              <a:rPr lang="ru-RU" sz="2800" b="1">
                <a:solidFill>
                  <a:srgbClr val="000000"/>
                </a:solidFill>
              </a:rPr>
              <a:t> + Н</a:t>
            </a:r>
            <a:r>
              <a:rPr lang="ru-RU" sz="28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 flipV="1">
            <a:off x="442753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484438" y="4797425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</a:t>
            </a:r>
            <a:r>
              <a:rPr lang="en-US" b="1" baseline="30000">
                <a:solidFill>
                  <a:srgbClr val="000000"/>
                </a:solidFill>
              </a:rPr>
              <a:t>0</a:t>
            </a:r>
            <a:endParaRPr lang="ru-RU" b="1" baseline="30000">
              <a:solidFill>
                <a:srgbClr val="000000"/>
              </a:solidFill>
            </a:endParaRP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2771775" y="5516563"/>
            <a:ext cx="1028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оксид цинка</a:t>
            </a: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5148263" y="47625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2255" name="реакция натрия с водой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87588"/>
            <a:ext cx="356393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2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8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12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2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3" dur="1" fill="hold"/>
                                        <p:tgtEl>
                                          <p:spTgt spid="52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5"/>
                  </p:tgtEl>
                </p:cond>
              </p:nextCondLst>
            </p:seq>
            <p:vide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55"/>
                </p:tgtEl>
              </p:cMediaNode>
            </p:video>
          </p:childTnLst>
        </p:cTn>
      </p:par>
    </p:tnLst>
    <p:bldLst>
      <p:bldP spid="52229" grpId="0"/>
      <p:bldP spid="52230" grpId="0"/>
      <p:bldP spid="52231" grpId="0"/>
      <p:bldP spid="52232" grpId="0" animBg="1"/>
      <p:bldP spid="52234" grpId="0"/>
      <p:bldP spid="52237" grpId="0"/>
      <p:bldP spid="52239" grpId="0"/>
      <p:bldP spid="52240" grpId="0"/>
      <p:bldP spid="52241" grpId="0" animBg="1"/>
      <p:bldP spid="52242" grpId="0" animBg="1"/>
      <p:bldP spid="52243" grpId="0" animBg="1"/>
      <p:bldP spid="52248" grpId="0" animBg="1"/>
      <p:bldP spid="52249" grpId="0"/>
      <p:bldP spid="52250" grpId="0"/>
      <p:bldP spid="52251" grpId="0" animBg="1"/>
      <p:bldP spid="52252" grpId="0"/>
      <p:bldP spid="52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Реакция кальция с водой и горение выделившегося водорода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7691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4500563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23850" y="3716338"/>
            <a:ext cx="48244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CaO</a:t>
            </a:r>
            <a:r>
              <a:rPr lang="ru-RU" sz="2400" b="1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+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O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= 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Ca(OH)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оксид                           гндроксид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кальция                         кальция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                                    (основание)</a:t>
            </a:r>
            <a:endParaRPr lang="en-US" b="1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baseline="-25000">
              <a:solidFill>
                <a:srgbClr val="000000"/>
              </a:solidFill>
            </a:endParaRPr>
          </a:p>
        </p:txBody>
      </p:sp>
      <p:pic>
        <p:nvPicPr>
          <p:cNvPr id="51215" name="Оксид кальция с водой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90925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19113" y="404813"/>
            <a:ext cx="7292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sz="2400" b="1">
                <a:solidFill>
                  <a:srgbClr val="000000"/>
                </a:solidFill>
              </a:rPr>
              <a:t>С некоторыми неметаллами.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                       t</a:t>
            </a:r>
            <a:r>
              <a:rPr lang="en-US" sz="2400" b="1" baseline="30000">
                <a:solidFill>
                  <a:srgbClr val="000000"/>
                </a:solidFill>
              </a:rPr>
              <a:t>0</a:t>
            </a:r>
            <a:endParaRPr lang="ru-RU" sz="2400" b="1" baseline="30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    С + Н</a:t>
            </a:r>
            <a:r>
              <a:rPr lang="ru-RU" sz="2400" b="1" baseline="-25000">
                <a:solidFill>
                  <a:srgbClr val="000000"/>
                </a:solidFill>
              </a:rPr>
              <a:t>2</a:t>
            </a:r>
            <a:r>
              <a:rPr lang="ru-RU" sz="2400" b="1">
                <a:solidFill>
                  <a:srgbClr val="000000"/>
                </a:solidFill>
              </a:rPr>
              <a:t>О = СО </a:t>
            </a:r>
            <a:r>
              <a:rPr lang="en-US" sz="2400" b="1">
                <a:solidFill>
                  <a:srgbClr val="000000"/>
                </a:solidFill>
              </a:rPr>
              <a:t>  </a:t>
            </a:r>
            <a:r>
              <a:rPr lang="ru-RU" sz="2400" b="1">
                <a:solidFill>
                  <a:srgbClr val="000000"/>
                </a:solidFill>
              </a:rPr>
              <a:t>+ Н</a:t>
            </a:r>
            <a:r>
              <a:rPr lang="ru-RU" sz="24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3348038" y="11969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4211638" y="11969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0" name="Rectangle 21"/>
          <p:cNvSpPr>
            <a:spLocks noChangeArrowheads="1"/>
          </p:cNvSpPr>
          <p:nvPr/>
        </p:nvSpPr>
        <p:spPr bwMode="auto">
          <a:xfrm>
            <a:off x="2124075" y="1700213"/>
            <a:ext cx="18002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оксид</a:t>
            </a:r>
            <a:endParaRPr lang="en-US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углерода (</a:t>
            </a:r>
            <a:r>
              <a:rPr lang="en-US" b="1">
                <a:solidFill>
                  <a:srgbClr val="000000"/>
                </a:solidFill>
              </a:rPr>
              <a:t>II</a:t>
            </a:r>
            <a:r>
              <a:rPr lang="ru-RU" b="1">
                <a:solidFill>
                  <a:srgbClr val="000000"/>
                </a:solidFill>
              </a:rPr>
              <a:t>)</a:t>
            </a:r>
            <a:endParaRPr lang="en-US" b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539750" y="2997200"/>
            <a:ext cx="628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4.  С оксидами активных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6939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51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5"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15"/>
                </p:tgtEl>
              </p:cMediaNode>
            </p:video>
          </p:childTnLst>
        </p:cTn>
      </p:par>
    </p:tnLst>
    <p:bldLst>
      <p:bldP spid="51214" grpId="0"/>
      <p:bldP spid="51216" grpId="0" build="allAtOnce"/>
      <p:bldP spid="51219" grpId="0" animBg="1"/>
      <p:bldP spid="51220" grpId="0" animBg="1"/>
      <p:bldP spid="51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79475" y="404813"/>
            <a:ext cx="729297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5. С оксидами неметаллов.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          </a:t>
            </a:r>
            <a:r>
              <a:rPr lang="en-US" sz="2400" b="1">
                <a:solidFill>
                  <a:srgbClr val="000000"/>
                </a:solidFill>
              </a:rPr>
              <a:t>SO</a:t>
            </a:r>
            <a:r>
              <a:rPr lang="en-US" sz="2400" b="1" baseline="-25000">
                <a:solidFill>
                  <a:srgbClr val="000000"/>
                </a:solidFill>
              </a:rPr>
              <a:t>3</a:t>
            </a:r>
            <a:r>
              <a:rPr lang="en-US" sz="2400" b="1">
                <a:solidFill>
                  <a:srgbClr val="000000"/>
                </a:solidFill>
              </a:rPr>
              <a:t>  +  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O = 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SO</a:t>
            </a:r>
            <a:r>
              <a:rPr lang="en-US" sz="2400" b="1" baseline="-25000">
                <a:solidFill>
                  <a:srgbClr val="000000"/>
                </a:solidFill>
              </a:rPr>
              <a:t>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baseline="-25000">
                <a:solidFill>
                  <a:srgbClr val="000000"/>
                </a:solidFill>
              </a:rPr>
              <a:t>                  </a:t>
            </a:r>
            <a:r>
              <a:rPr lang="ru-RU" sz="2000" b="1" baseline="-25000">
                <a:solidFill>
                  <a:srgbClr val="000000"/>
                </a:solidFill>
              </a:rPr>
              <a:t>оксид</a:t>
            </a:r>
            <a:r>
              <a:rPr lang="en-US" sz="2000" b="1" baseline="-25000">
                <a:solidFill>
                  <a:srgbClr val="000000"/>
                </a:solidFill>
              </a:rPr>
              <a:t>                       </a:t>
            </a:r>
            <a:r>
              <a:rPr lang="ru-RU" sz="2000" b="1" baseline="-25000">
                <a:solidFill>
                  <a:srgbClr val="000000"/>
                </a:solidFill>
              </a:rPr>
              <a:t>             </a:t>
            </a:r>
            <a:r>
              <a:rPr lang="en-US" sz="2000" b="1" baseline="-25000">
                <a:solidFill>
                  <a:srgbClr val="000000"/>
                </a:solidFill>
              </a:rPr>
              <a:t>  </a:t>
            </a:r>
            <a:r>
              <a:rPr lang="ru-RU" sz="2000" b="1" baseline="-25000">
                <a:solidFill>
                  <a:srgbClr val="000000"/>
                </a:solidFill>
              </a:rPr>
              <a:t>серная</a:t>
            </a:r>
            <a:r>
              <a:rPr lang="en-US" sz="2000" b="1" baseline="-25000">
                <a:solidFill>
                  <a:srgbClr val="000000"/>
                </a:solidFill>
              </a:rPr>
              <a:t>         </a:t>
            </a:r>
            <a:endParaRPr lang="ru-RU" sz="2000" b="1" baseline="-25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baseline="-25000">
                <a:solidFill>
                  <a:srgbClr val="000000"/>
                </a:solidFill>
              </a:rPr>
              <a:t>      </a:t>
            </a:r>
            <a:r>
              <a:rPr lang="en-US" sz="2000" b="1" baseline="-25000">
                <a:solidFill>
                  <a:srgbClr val="000000"/>
                </a:solidFill>
              </a:rPr>
              <a:t>                c</a:t>
            </a:r>
            <a:r>
              <a:rPr lang="ru-RU" sz="2000" b="1" baseline="-25000">
                <a:solidFill>
                  <a:srgbClr val="000000"/>
                </a:solidFill>
              </a:rPr>
              <a:t>еры(</a:t>
            </a:r>
            <a:r>
              <a:rPr lang="en-US" sz="2000" b="1" baseline="-25000">
                <a:solidFill>
                  <a:srgbClr val="000000"/>
                </a:solidFill>
              </a:rPr>
              <a:t>VI)</a:t>
            </a:r>
            <a:r>
              <a:rPr lang="ru-RU" sz="2000" b="1" baseline="-25000">
                <a:solidFill>
                  <a:srgbClr val="000000"/>
                </a:solidFill>
              </a:rPr>
              <a:t>                                 кислота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 flipV="1">
            <a:off x="468313" y="3933825"/>
            <a:ext cx="8388350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6</a:t>
            </a:r>
            <a:r>
              <a:rPr lang="ru-RU" sz="2400" b="1">
                <a:solidFill>
                  <a:srgbClr val="000000"/>
                </a:solidFill>
              </a:rPr>
              <a:t>. Разложение воды под действием электрического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тока.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      2</a:t>
            </a:r>
            <a:r>
              <a:rPr lang="en-US" sz="2400" b="1">
                <a:solidFill>
                  <a:srgbClr val="000000"/>
                </a:solidFill>
              </a:rPr>
              <a:t>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O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=</a:t>
            </a:r>
            <a:r>
              <a:rPr lang="ru-RU" sz="2400" b="1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 2H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ru-RU" sz="2400" b="1" baseline="-25000">
                <a:solidFill>
                  <a:srgbClr val="000000"/>
                </a:solidFill>
              </a:rPr>
              <a:t> </a:t>
            </a:r>
            <a:r>
              <a:rPr lang="en-US" sz="2400" b="1" baseline="-25000">
                <a:solidFill>
                  <a:srgbClr val="000000"/>
                </a:solidFill>
              </a:rPr>
              <a:t> </a:t>
            </a:r>
            <a:r>
              <a:rPr lang="ru-RU" sz="2400" b="1" baseline="-250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+ O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endParaRPr lang="ru-RU" sz="2400" b="1" baseline="-250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272088" y="4024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3203575" y="51577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3995738" y="51577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0186" name="Оксид фосфора (V) c водой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47675" y="2492375"/>
            <a:ext cx="44116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O</a:t>
            </a:r>
            <a:r>
              <a:rPr lang="en-US" sz="2400" b="1" baseline="-25000">
                <a:solidFill>
                  <a:srgbClr val="000000"/>
                </a:solidFill>
              </a:rPr>
              <a:t>5</a:t>
            </a:r>
            <a:r>
              <a:rPr lang="en-US" sz="2400" b="1">
                <a:solidFill>
                  <a:srgbClr val="000000"/>
                </a:solidFill>
              </a:rPr>
              <a:t> + 3H</a:t>
            </a:r>
            <a:r>
              <a:rPr lang="en-US" sz="2400" b="1" baseline="-25000">
                <a:solidFill>
                  <a:srgbClr val="000000"/>
                </a:solidFill>
              </a:rPr>
              <a:t>2</a:t>
            </a:r>
            <a:r>
              <a:rPr lang="en-US" sz="2400" b="1">
                <a:solidFill>
                  <a:srgbClr val="000000"/>
                </a:solidFill>
              </a:rPr>
              <a:t>O = 2 H</a:t>
            </a:r>
            <a:r>
              <a:rPr lang="en-US" sz="2400" b="1" baseline="-25000">
                <a:solidFill>
                  <a:srgbClr val="000000"/>
                </a:solidFill>
              </a:rPr>
              <a:t>3</a:t>
            </a:r>
            <a:r>
              <a:rPr lang="en-US" sz="2400" b="1">
                <a:solidFill>
                  <a:srgbClr val="000000"/>
                </a:solidFill>
              </a:rPr>
              <a:t>PO</a:t>
            </a:r>
            <a:r>
              <a:rPr lang="en-US" sz="2400" b="1" baseline="-25000">
                <a:solidFill>
                  <a:srgbClr val="000000"/>
                </a:solidFill>
              </a:rPr>
              <a:t>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</a:rPr>
              <a:t>оксид                                   фосфорная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</a:rPr>
              <a:t>фосфора (</a:t>
            </a:r>
            <a:r>
              <a:rPr lang="en-US" sz="1400" b="1">
                <a:solidFill>
                  <a:srgbClr val="000000"/>
                </a:solidFill>
              </a:rPr>
              <a:t>v</a:t>
            </a:r>
            <a:r>
              <a:rPr lang="ru-RU" sz="1400" b="1">
                <a:solidFill>
                  <a:srgbClr val="000000"/>
                </a:solidFill>
              </a:rPr>
              <a:t>)                        кислота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video>
          </p:childTnLst>
        </p:cTn>
      </p:par>
    </p:tnLst>
    <p:bldLst>
      <p:bldP spid="50178" grpId="0"/>
      <p:bldP spid="50179" grpId="0"/>
      <p:bldP spid="50182" grpId="0" animBg="1"/>
      <p:bldP spid="50183" grpId="0" animBg="1"/>
      <p:bldP spid="501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опы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463"/>
            <a:ext cx="684053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 rot="-703151">
            <a:off x="-1588" y="1204913"/>
            <a:ext cx="9140826" cy="3455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Эффектные опыты</a:t>
            </a:r>
          </a:p>
        </p:txBody>
      </p:sp>
    </p:spTree>
    <p:extLst>
      <p:ext uri="{BB962C8B-B14F-4D97-AF65-F5344CB8AC3E}">
        <p14:creationId xmlns:p14="http://schemas.microsoft.com/office/powerpoint/2010/main" val="35091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File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44789" r="22485" b="38869"/>
          <a:stretch>
            <a:fillRect/>
          </a:stretch>
        </p:blipFill>
        <p:spPr bwMode="auto">
          <a:xfrm>
            <a:off x="3668713" y="4551363"/>
            <a:ext cx="5475287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6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3300"/>
                </a:solidFill>
              </a:rPr>
              <a:t>          Негасимый…карбид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01650" y="1341438"/>
            <a:ext cx="8642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Положить в фарфоровую чашку несколько гранул карбида кальция, добавить немного воды и поджечь выделяющийся газ. Направить в сторону пламени струю воды из промывалки. </a:t>
            </a:r>
            <a:r>
              <a:rPr lang="ru-RU" sz="2400" b="1">
                <a:solidFill>
                  <a:srgbClr val="FF3300"/>
                </a:solidFill>
              </a:rPr>
              <a:t>Пламя не гаснет!</a:t>
            </a:r>
            <a:endParaRPr lang="en-US" sz="2400" b="1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FF33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6600CC"/>
                </a:solidFill>
              </a:rPr>
              <a:t>            CaC</a:t>
            </a:r>
            <a:r>
              <a:rPr lang="en-US" sz="2400" b="1" baseline="-25000">
                <a:solidFill>
                  <a:srgbClr val="6600CC"/>
                </a:solidFill>
              </a:rPr>
              <a:t>2</a:t>
            </a:r>
            <a:r>
              <a:rPr lang="en-US" sz="2400" b="1">
                <a:solidFill>
                  <a:srgbClr val="6600CC"/>
                </a:solidFill>
              </a:rPr>
              <a:t> </a:t>
            </a:r>
            <a:r>
              <a:rPr lang="ru-RU" sz="2400" b="1">
                <a:solidFill>
                  <a:srgbClr val="6600CC"/>
                </a:solidFill>
              </a:rPr>
              <a:t>+ </a:t>
            </a:r>
            <a:r>
              <a:rPr lang="en-US" sz="2400" b="1">
                <a:solidFill>
                  <a:srgbClr val="6600CC"/>
                </a:solidFill>
              </a:rPr>
              <a:t>2H</a:t>
            </a:r>
            <a:r>
              <a:rPr lang="en-US" sz="2400" b="1" baseline="-25000">
                <a:solidFill>
                  <a:srgbClr val="6600CC"/>
                </a:solidFill>
              </a:rPr>
              <a:t>2</a:t>
            </a:r>
            <a:r>
              <a:rPr lang="en-US" sz="2400" b="1">
                <a:solidFill>
                  <a:srgbClr val="6600CC"/>
                </a:solidFill>
              </a:rPr>
              <a:t>O = Ca(OH)</a:t>
            </a:r>
            <a:r>
              <a:rPr lang="en-US" sz="2400" b="1" baseline="-25000">
                <a:solidFill>
                  <a:srgbClr val="6600CC"/>
                </a:solidFill>
              </a:rPr>
              <a:t>2</a:t>
            </a:r>
            <a:r>
              <a:rPr lang="en-US" sz="2400" b="1">
                <a:solidFill>
                  <a:srgbClr val="6600CC"/>
                </a:solidFill>
              </a:rPr>
              <a:t> </a:t>
            </a:r>
            <a:r>
              <a:rPr lang="ru-RU" sz="2400" b="1">
                <a:solidFill>
                  <a:srgbClr val="6600CC"/>
                </a:solidFill>
              </a:rPr>
              <a:t>+ </a:t>
            </a:r>
            <a:r>
              <a:rPr lang="en-US" sz="2400" b="1">
                <a:solidFill>
                  <a:srgbClr val="6600CC"/>
                </a:solidFill>
              </a:rPr>
              <a:t>C</a:t>
            </a:r>
            <a:r>
              <a:rPr lang="en-US" sz="2400" b="1" baseline="-25000">
                <a:solidFill>
                  <a:srgbClr val="6600CC"/>
                </a:solidFill>
              </a:rPr>
              <a:t>2</a:t>
            </a:r>
            <a:r>
              <a:rPr lang="en-US" sz="2400" b="1">
                <a:solidFill>
                  <a:srgbClr val="6600CC"/>
                </a:solidFill>
              </a:rPr>
              <a:t>H</a:t>
            </a:r>
            <a:r>
              <a:rPr lang="en-US" sz="2400" b="1" baseline="-25000">
                <a:solidFill>
                  <a:srgbClr val="6600CC"/>
                </a:solidFill>
              </a:rPr>
              <a:t>2</a:t>
            </a:r>
            <a:endParaRPr lang="ru-RU" sz="2400" b="1" baseline="-25000">
              <a:solidFill>
                <a:srgbClr val="6600CC"/>
              </a:solidFill>
            </a:endParaRP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6084888" y="3573463"/>
            <a:ext cx="0" cy="360362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 descr="File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2" t="6454" r="12192" b="65747"/>
          <a:stretch>
            <a:fillRect/>
          </a:stretch>
        </p:blipFill>
        <p:spPr bwMode="auto">
          <a:xfrm>
            <a:off x="2771775" y="3821113"/>
            <a:ext cx="6372225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 flipV="1">
            <a:off x="2843213" y="549275"/>
            <a:ext cx="4176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FF3300"/>
                </a:solidFill>
              </a:rPr>
              <a:t>Малиновый фонтан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23850" y="1125538"/>
            <a:ext cx="84963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1170 литров аммиака растворяется в 1 литре воды при температуре 0</a:t>
            </a:r>
            <a:r>
              <a:rPr lang="ru-RU" sz="2400" b="1" baseline="30000">
                <a:solidFill>
                  <a:srgbClr val="000000"/>
                </a:solidFill>
              </a:rPr>
              <a:t>0</a:t>
            </a:r>
            <a:r>
              <a:rPr lang="ru-RU" sz="2400" b="1">
                <a:solidFill>
                  <a:srgbClr val="000000"/>
                </a:solidFill>
              </a:rPr>
              <a:t>С.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Собранный аммиак растворяют в нескольких каплях воды.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    В колбе создается разрежение и под действием атмосферного давления вода с растворенным в ней индикатором устремляется в колбу.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  <p:bldP spid="594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аммиачный фонтан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7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Экран (4:3)</PresentationFormat>
  <Paragraphs>45</Paragraphs>
  <Slides>10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2012-01-31T19:33:30Z</dcterms:created>
  <dcterms:modified xsi:type="dcterms:W3CDTF">2012-01-31T19:33:51Z</dcterms:modified>
</cp:coreProperties>
</file>