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0" r:id="rId13"/>
    <p:sldId id="271" r:id="rId14"/>
    <p:sldId id="27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6FFCC"/>
    <a:srgbClr val="FFCC00"/>
    <a:srgbClr val="000066"/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54211F8-7F84-4CD0-9867-085F66DFCAA1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161CF8-839E-4543-8203-0BF4CCFF5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71759-7C19-4060-87B3-C5776C35A20B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DB89-7479-41D0-B917-01AE127CD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2C5C-F9D4-4D35-B096-821A1D515F3A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4B5DE-20BF-409C-A4D5-F54EFF42B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00EC-3CA0-4F0F-8B7B-8165C2C45BA6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516B-75CF-4AFA-9811-E10BA0F9F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45F9-2041-40DC-8C99-D6F944744CB9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30B4E-A2E1-495A-97FD-B76775DC7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5A53-D2A4-49D1-B054-176008FA3874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389CB-40A2-40F5-AB67-F3851065D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16D0D-ABDF-4C81-B814-91DBD03E17D3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4EDC-5F6F-4315-9610-3E172E2C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C78F9-3C65-4C47-AEF7-94420E6F3EC7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97FD-B51D-4251-84C0-C6D3282C99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A093-6811-4023-B6BC-C4C9AEE50C28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3A83-916B-4FEA-B5B2-E620F539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FE88-50E3-479A-96A4-8CD48BF1729D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794A-9305-418F-B448-502DA9817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CF76-5ABF-498A-80DC-00B96DCE8AE0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FAE46-4BB0-4B0D-A138-A406893CB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9D4D4-CB70-43C5-B303-CF56CF04E8DB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0446-4373-47A3-9037-15830C565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C87853-426B-4686-976E-DF8C7E525BEA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8532B1-7405-47A0-A982-283D1B49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7851648" cy="19442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66"/>
                </a:solidFill>
              </a:rPr>
              <a:t>Виды изобразительной деятельности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2988" y="4941888"/>
            <a:ext cx="7921625" cy="1077912"/>
          </a:xfrm>
        </p:spPr>
        <p:txBody>
          <a:bodyPr/>
          <a:lstStyle/>
          <a:p>
            <a:pPr marR="0"/>
            <a:r>
              <a:rPr lang="ru-RU" smtClean="0">
                <a:solidFill>
                  <a:srgbClr val="002060"/>
                </a:solidFill>
              </a:rPr>
              <a:t>Изобразительное искусство, </a:t>
            </a:r>
            <a:r>
              <a:rPr lang="ru-RU" sz="2800" smtClean="0">
                <a:solidFill>
                  <a:srgbClr val="002060"/>
                </a:solidFill>
              </a:rPr>
              <a:t>2</a:t>
            </a:r>
            <a:r>
              <a:rPr lang="ru-RU" smtClean="0">
                <a:solidFill>
                  <a:srgbClr val="002060"/>
                </a:solidFill>
                <a:latin typeface="Arial" charset="0"/>
              </a:rPr>
              <a:t>-й</a:t>
            </a:r>
            <a:r>
              <a:rPr lang="ru-RU" smtClean="0">
                <a:solidFill>
                  <a:srgbClr val="002060"/>
                </a:solidFill>
              </a:rPr>
              <a:t> класс.</a:t>
            </a:r>
          </a:p>
          <a:p>
            <a:pPr marR="0"/>
            <a:r>
              <a:rPr lang="ru-RU" smtClean="0">
                <a:solidFill>
                  <a:srgbClr val="002060"/>
                </a:solidFill>
              </a:rPr>
              <a:t> Урок 1</a:t>
            </a:r>
            <a:r>
              <a:rPr lang="ru-RU" smtClean="0"/>
              <a:t> </a:t>
            </a:r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6116638" y="60198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2012</a:t>
            </a:r>
          </a:p>
        </p:txBody>
      </p:sp>
      <p:pic>
        <p:nvPicPr>
          <p:cNvPr id="14341" name="Picture 3" descr="C:\Users\msi\Downloads\clip812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4988" y="2549525"/>
            <a:ext cx="304165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3529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773238"/>
            <a:ext cx="7772400" cy="2441575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000" b="1" dirty="0">
                <a:solidFill>
                  <a:srgbClr val="002060"/>
                </a:solidFill>
              </a:rPr>
              <a:t>Какие существуют виды изобразительной деятельности и как их отличить друг от друга?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12255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rgbClr val="C5E672"/>
                </a:solidFill>
              </a:rPr>
              <a:t>Определи</a:t>
            </a:r>
            <a:r>
              <a:rPr lang="ru-RU" sz="3200" b="1" smtClean="0">
                <a:solidFill>
                  <a:srgbClr val="C5E672"/>
                </a:solidFill>
                <a:latin typeface="Arial" charset="0"/>
              </a:rPr>
              <a:t>,</a:t>
            </a:r>
            <a:r>
              <a:rPr lang="ru-RU" sz="3200" b="1" smtClean="0">
                <a:solidFill>
                  <a:srgbClr val="C5E672"/>
                </a:solidFill>
              </a:rPr>
              <a:t> к какому виду изобразительной деятельности относится изображение?</a:t>
            </a:r>
          </a:p>
        </p:txBody>
      </p:sp>
      <p:pic>
        <p:nvPicPr>
          <p:cNvPr id="24579" name="Picture 2" descr="C:\Users\msi\Downloads\utro_v_sosnovom_le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085975"/>
            <a:ext cx="6303963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908175" y="62055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И. Шишкин. Утро в сосновом бору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12255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rgbClr val="C5E672"/>
                </a:solidFill>
              </a:rPr>
              <a:t>Определи</a:t>
            </a:r>
            <a:r>
              <a:rPr lang="ru-RU" sz="3200" b="1" smtClean="0">
                <a:solidFill>
                  <a:srgbClr val="C5E672"/>
                </a:solidFill>
                <a:latin typeface="Arial" charset="0"/>
              </a:rPr>
              <a:t>,</a:t>
            </a:r>
            <a:r>
              <a:rPr lang="ru-RU" sz="3200" b="1" smtClean="0">
                <a:solidFill>
                  <a:srgbClr val="C5E672"/>
                </a:solidFill>
              </a:rPr>
              <a:t> к какому виду изобразительной деятельности относится изображение?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908175" y="60658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В. Ватагин. Слоны</a:t>
            </a:r>
          </a:p>
        </p:txBody>
      </p:sp>
      <p:pic>
        <p:nvPicPr>
          <p:cNvPr id="25604" name="Picture 2" descr="C:\Users\msi\Downloads\469f6b7ccfc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73275"/>
            <a:ext cx="6477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12255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rgbClr val="C5E672"/>
                </a:solidFill>
              </a:rPr>
              <a:t>Определи</a:t>
            </a:r>
            <a:r>
              <a:rPr lang="ru-RU" sz="3200" b="1" smtClean="0">
                <a:solidFill>
                  <a:srgbClr val="C5E672"/>
                </a:solidFill>
                <a:latin typeface="Arial" charset="0"/>
              </a:rPr>
              <a:t>,</a:t>
            </a:r>
            <a:r>
              <a:rPr lang="ru-RU" sz="3200" b="1" smtClean="0">
                <a:solidFill>
                  <a:srgbClr val="C5E672"/>
                </a:solidFill>
              </a:rPr>
              <a:t> к какому виду изобразительной деятельности относится изображение?</a:t>
            </a:r>
          </a:p>
        </p:txBody>
      </p:sp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908175" y="60658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Ю. Бушунов. Пейзаж</a:t>
            </a:r>
          </a:p>
        </p:txBody>
      </p:sp>
      <p:pic>
        <p:nvPicPr>
          <p:cNvPr id="26628" name="Picture 2" descr="C:\Users\msi\Downloads\Бушунов Ю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179638"/>
            <a:ext cx="491648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6480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642350" cy="1225550"/>
          </a:xfrm>
        </p:spPr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rgbClr val="C5E672"/>
                </a:solidFill>
              </a:rPr>
              <a:t>Определи</a:t>
            </a:r>
            <a:r>
              <a:rPr lang="ru-RU" sz="3200" b="1" smtClean="0">
                <a:solidFill>
                  <a:srgbClr val="C5E672"/>
                </a:solidFill>
                <a:latin typeface="Arial" charset="0"/>
              </a:rPr>
              <a:t>,</a:t>
            </a:r>
            <a:r>
              <a:rPr lang="ru-RU" sz="3200" b="1" smtClean="0">
                <a:solidFill>
                  <a:srgbClr val="C5E672"/>
                </a:solidFill>
              </a:rPr>
              <a:t> к какому виду изобразительной деятельности относится изображение?</a:t>
            </a: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908175" y="62261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Покровский собор</a:t>
            </a:r>
          </a:p>
        </p:txBody>
      </p:sp>
      <p:pic>
        <p:nvPicPr>
          <p:cNvPr id="27652" name="Picture 2" descr="C:\Users\msi\Downloads\0_66ffb_7b2e8f0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962150"/>
            <a:ext cx="3097212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Продуктивное задание 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628775"/>
            <a:ext cx="7772400" cy="1295400"/>
          </a:xfrm>
        </p:spPr>
        <p:txBody>
          <a:bodyPr>
            <a:normAutofit/>
          </a:bodyPr>
          <a:lstStyle/>
          <a:p>
            <a:pPr algn="ctr"/>
            <a:r>
              <a:rPr lang="ru-RU" sz="3600" b="1" smtClean="0">
                <a:solidFill>
                  <a:srgbClr val="F3C9B1"/>
                </a:solidFill>
              </a:rPr>
              <a:t>Изобрази в альбоме пейзаж мягким простым карандашом.</a:t>
            </a:r>
          </a:p>
        </p:txBody>
      </p:sp>
      <p:pic>
        <p:nvPicPr>
          <p:cNvPr id="28675" name="Picture 2" descr="C:\Users\msi\Downloads\Dmitrokhi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997200"/>
            <a:ext cx="4464050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392612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Оцените свою работу на уроке:</a:t>
            </a:r>
          </a:p>
          <a:p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Я молодец!</a:t>
            </a:r>
          </a:p>
          <a:p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Мне нужно ещ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ё</a:t>
            </a:r>
            <a:r>
              <a:rPr lang="ru-RU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поработать.</a:t>
            </a:r>
          </a:p>
          <a:p>
            <a:r>
              <a:rPr lang="ru-RU" sz="4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Сегодня не мой день.</a:t>
            </a:r>
          </a:p>
          <a:p>
            <a:pPr>
              <a:buFont typeface="Wingdings 2" pitchFamily="18" charset="2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smtClean="0">
                <a:solidFill>
                  <a:srgbClr val="A4B7BB"/>
                </a:solidFill>
              </a:rPr>
              <a:t>1. Найти репродукции и фотографии произведений различных видов искусства (или одного вида искусства по выбору), создать альбом.   </a:t>
            </a:r>
            <a:endParaRPr lang="ru-RU" sz="3600" b="1" smtClean="0">
              <a:solidFill>
                <a:srgbClr val="324043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600" b="1" smtClean="0">
                <a:solidFill>
                  <a:srgbClr val="324043"/>
                </a:solidFill>
              </a:rPr>
              <a:t>2. Принести на следующий урок цветные карандаши и Рабочую тетрадь.</a:t>
            </a:r>
          </a:p>
          <a:p>
            <a:pPr>
              <a:lnSpc>
                <a:spcPct val="90000"/>
              </a:lnSpc>
            </a:pPr>
            <a:endParaRPr lang="ru-RU" sz="3600" b="1" smtClean="0">
              <a:solidFill>
                <a:srgbClr val="3240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Сказка о двух братьях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msi\Downloads\durak-prost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08238"/>
            <a:ext cx="39512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msi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427288"/>
            <a:ext cx="39370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04664"/>
            <a:ext cx="7772400" cy="10081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Ответьте на вопросы: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628775"/>
            <a:ext cx="8362950" cy="4824413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FFC000"/>
                </a:solidFill>
                <a:latin typeface="Arial" charset="0"/>
              </a:rPr>
              <a:t>–</a:t>
            </a:r>
            <a:r>
              <a:rPr lang="ru-RU" sz="4000" b="1" smtClean="0">
                <a:solidFill>
                  <a:srgbClr val="FFC000"/>
                </a:solidFill>
              </a:rPr>
              <a:t> Почему старшему брату не удалось навредить младшему?</a:t>
            </a:r>
          </a:p>
          <a:p>
            <a:r>
              <a:rPr lang="ru-RU" sz="4000" b="1" smtClean="0">
                <a:solidFill>
                  <a:srgbClr val="C5E672"/>
                </a:solidFill>
                <a:latin typeface="Arial" charset="0"/>
              </a:rPr>
              <a:t>–</a:t>
            </a:r>
            <a:r>
              <a:rPr lang="ru-RU" sz="4000" b="1" smtClean="0">
                <a:solidFill>
                  <a:srgbClr val="C5E672"/>
                </a:solidFill>
              </a:rPr>
              <a:t> Что помогало младшему брату выходить из сложных ситуаций?</a:t>
            </a:r>
          </a:p>
          <a:p>
            <a:r>
              <a:rPr lang="ru-RU" sz="4000" b="1" smtClean="0">
                <a:solidFill>
                  <a:srgbClr val="B8551D"/>
                </a:solidFill>
                <a:latin typeface="Arial" charset="0"/>
              </a:rPr>
              <a:t>–</a:t>
            </a:r>
            <a:r>
              <a:rPr lang="ru-RU" sz="4000" b="1" smtClean="0">
                <a:solidFill>
                  <a:srgbClr val="B8551D"/>
                </a:solidFill>
              </a:rPr>
              <a:t> Чем он владел? Что знал?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11521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rgbClr val="FFFF66"/>
                </a:solidFill>
              </a:rPr>
              <a:t>Ответьте на вопросы: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844675"/>
            <a:ext cx="7772400" cy="446405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90000"/>
              </a:lnSpc>
              <a:buFontTx/>
              <a:buNone/>
            </a:pPr>
            <a:r>
              <a:rPr lang="ru-RU" sz="4000" b="1" smtClean="0">
                <a:solidFill>
                  <a:srgbClr val="FFDA52"/>
                </a:solidFill>
                <a:latin typeface="Arial" charset="0"/>
              </a:rPr>
              <a:t>–  </a:t>
            </a:r>
            <a:r>
              <a:rPr lang="ru-RU" sz="4000" b="1" smtClean="0">
                <a:solidFill>
                  <a:srgbClr val="FFDA52"/>
                </a:solidFill>
              </a:rPr>
              <a:t>Можете ли вы перечислить</a:t>
            </a:r>
            <a:r>
              <a:rPr lang="ru-RU" sz="4000" b="1" smtClean="0">
                <a:solidFill>
                  <a:srgbClr val="FFDA52"/>
                </a:solidFill>
                <a:latin typeface="Arial" charset="0"/>
              </a:rPr>
              <a:t>,</a:t>
            </a:r>
            <a:r>
              <a:rPr lang="ru-RU" sz="4000" b="1" smtClean="0">
                <a:solidFill>
                  <a:srgbClr val="FFDA52"/>
                </a:solidFill>
              </a:rPr>
              <a:t> какими видами изобразительной деятельности владел младший брат?</a:t>
            </a:r>
          </a:p>
          <a:p>
            <a:pPr marL="571500" indent="-571500">
              <a:lnSpc>
                <a:spcPct val="90000"/>
              </a:lnSpc>
              <a:buFontTx/>
              <a:buNone/>
            </a:pPr>
            <a:r>
              <a:rPr lang="ru-RU" sz="4000" b="1" smtClean="0">
                <a:solidFill>
                  <a:srgbClr val="295B60"/>
                </a:solidFill>
                <a:latin typeface="Arial" charset="0"/>
              </a:rPr>
              <a:t>–  </a:t>
            </a:r>
            <a:r>
              <a:rPr lang="ru-RU" sz="4000" b="1" smtClean="0">
                <a:solidFill>
                  <a:srgbClr val="295B60"/>
                </a:solidFill>
              </a:rPr>
              <a:t>Чем они отличаются друг от друга?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051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331311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smtClean="0">
                <a:solidFill>
                  <a:srgbClr val="66FF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Какие существуют виды изобразительной деятельности и как их отличить друг от друга?</a:t>
            </a:r>
          </a:p>
          <a:p>
            <a:pPr algn="ctr">
              <a:lnSpc>
                <a:spcPct val="80000"/>
              </a:lnSpc>
            </a:pPr>
            <a:endParaRPr lang="ru-RU" sz="2900" b="1" smtClean="0">
              <a:solidFill>
                <a:srgbClr val="66FFCC"/>
              </a:solidFill>
            </a:endParaRPr>
          </a:p>
          <a:p>
            <a:pPr algn="ctr">
              <a:lnSpc>
                <a:spcPct val="80000"/>
              </a:lnSpc>
            </a:pPr>
            <a:endParaRPr lang="ru-RU" sz="1400" smtClean="0"/>
          </a:p>
          <a:p>
            <a:pPr algn="ctr">
              <a:lnSpc>
                <a:spcPct val="80000"/>
              </a:lnSpc>
            </a:pPr>
            <a:endParaRPr lang="ru-RU" sz="1400" smtClean="0"/>
          </a:p>
          <a:p>
            <a:pPr algn="ctr">
              <a:lnSpc>
                <a:spcPct val="80000"/>
              </a:lnSpc>
            </a:pPr>
            <a:r>
              <a:rPr lang="ru-RU" sz="23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23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18722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smtClean="0">
                <a:solidFill>
                  <a:srgbClr val="FFFF66"/>
                </a:solidFill>
              </a:rPr>
              <a:t>С какими видами изобразительной деятельности вы столкнулись в 1-м классе?</a:t>
            </a:r>
            <a:endParaRPr lang="ru-RU" sz="3600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3860800"/>
            <a:ext cx="7772400" cy="18716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 descr="C:\Users\msi\Downloads\апп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2420938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msi\Downloads\про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025" y="2420938"/>
            <a:ext cx="43513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5751513"/>
            <a:ext cx="3897313" cy="91757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Россия. Покровский собор на главной площади в Москве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483" name="Picture 2" descr="C:\Users\msi\Downloads\0_66ffb_7b2e8f0b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36073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C:\Users\msi\Downloads\450px-Chartre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68413"/>
            <a:ext cx="3362325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3"/>
          <p:cNvSpPr>
            <a:spLocks noChangeArrowheads="1"/>
          </p:cNvSpPr>
          <p:nvPr/>
        </p:nvSpPr>
        <p:spPr bwMode="auto">
          <a:xfrm>
            <a:off x="5003800" y="6021388"/>
            <a:ext cx="388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Франция. Готический 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1506" name="Текст 2"/>
          <p:cNvSpPr>
            <a:spLocks noGrp="1"/>
          </p:cNvSpPr>
          <p:nvPr>
            <p:ph type="body" idx="1"/>
          </p:nvPr>
        </p:nvSpPr>
        <p:spPr>
          <a:xfrm>
            <a:off x="288925" y="5445125"/>
            <a:ext cx="3897313" cy="647700"/>
          </a:xfrm>
        </p:spPr>
        <p:txBody>
          <a:bodyPr/>
          <a:lstStyle/>
          <a:p>
            <a:r>
              <a:rPr lang="ru-RU" sz="2000" b="1" smtClean="0">
                <a:solidFill>
                  <a:srgbClr val="002060"/>
                </a:solidFill>
              </a:rPr>
              <a:t>М. Чижов. Крестьянин в беде</a:t>
            </a:r>
          </a:p>
        </p:txBody>
      </p:sp>
      <p:pic>
        <p:nvPicPr>
          <p:cNvPr id="21507" name="Picture 2" descr="C:\Users\msi\Downloads\ch0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46188"/>
            <a:ext cx="34559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msi\Downloads\1275587529_vsadn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6238" y="1273175"/>
            <a:ext cx="4659312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4460875" y="4221163"/>
            <a:ext cx="4071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2060"/>
                </a:solidFill>
                <a:latin typeface="Constantia" pitchFamily="18" charset="0"/>
              </a:rPr>
              <a:t>Всадники. Рельеф. Михайловский монастырь (Киев)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395288" y="5588000"/>
            <a:ext cx="3455987" cy="86518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И. Левитан. Осенний пейзаж с церковью</a:t>
            </a:r>
          </a:p>
        </p:txBody>
      </p:sp>
      <p:pic>
        <p:nvPicPr>
          <p:cNvPr id="22531" name="Picture 2" descr="C:\Users\msi\Downloads\0_124b3_6aa71592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30241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msi\Downloads\Dmitrokhin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268413"/>
            <a:ext cx="4916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3957638" y="5589588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Д. Митрохин. Рисунок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201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21</cp:revision>
  <dcterms:created xsi:type="dcterms:W3CDTF">2012-09-17T15:13:52Z</dcterms:created>
  <dcterms:modified xsi:type="dcterms:W3CDTF">2012-09-20T19:57:00Z</dcterms:modified>
</cp:coreProperties>
</file>