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69" r:id="rId8"/>
    <p:sldId id="270" r:id="rId9"/>
    <p:sldId id="271" r:id="rId10"/>
    <p:sldId id="264" r:id="rId11"/>
    <p:sldId id="263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00"/>
    <a:srgbClr val="000066"/>
    <a:srgbClr val="00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1C3EE99-EE20-4CCD-9240-0AC6FD28C99C}" type="datetimeFigureOut">
              <a:rPr lang="ru-RU"/>
              <a:pPr>
                <a:defRPr/>
              </a:pPr>
              <a:t>21.09.2012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C555AC6-68C0-446C-BC1E-FB870BFC7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A2155-7CEA-407A-AC92-1209D0023324}" type="datetimeFigureOut">
              <a:rPr lang="ru-RU"/>
              <a:pPr>
                <a:defRPr/>
              </a:pPr>
              <a:t>21.09.2012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54DA8-078F-4F03-A136-5327C7276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664C8-3E32-4C39-8F68-7904081F3EFB}" type="datetimeFigureOut">
              <a:rPr lang="ru-RU"/>
              <a:pPr>
                <a:defRPr/>
              </a:pPr>
              <a:t>21.09.2012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44335-E185-4809-8142-DC6AD4A78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4A58B-7A3C-4387-9BF8-E53E5BB7C8B8}" type="datetimeFigureOut">
              <a:rPr lang="ru-RU"/>
              <a:pPr>
                <a:defRPr/>
              </a:pPr>
              <a:t>21.09.2012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7BD4F-4313-4E85-84B5-949D37B77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A149C-1C9A-43EE-8D74-3644C0DA2B45}" type="datetimeFigureOut">
              <a:rPr lang="ru-RU"/>
              <a:pPr>
                <a:defRPr/>
              </a:pPr>
              <a:t>21.09.2012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25BFC-72D3-4B43-A58A-90A359E79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521BD-8EAC-46C0-B3E3-03C05CE80470}" type="datetimeFigureOut">
              <a:rPr lang="ru-RU"/>
              <a:pPr>
                <a:defRPr/>
              </a:pPr>
              <a:t>21.09.2012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6EE2A-3D03-4C00-94D9-9FB72C6BB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36050-D292-415B-9365-278040AABE6F}" type="datetimeFigureOut">
              <a:rPr lang="ru-RU"/>
              <a:pPr>
                <a:defRPr/>
              </a:pPr>
              <a:t>21.09.2012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3664-C7D9-4B82-81F9-7CB9C0463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01C61-91E8-48ED-B3F7-4960A7AC3F7F}" type="datetimeFigureOut">
              <a:rPr lang="ru-RU"/>
              <a:pPr>
                <a:defRPr/>
              </a:pPr>
              <a:t>21.09.2012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3BEB4-BBFB-41EB-939B-339B7A900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34BAD-8600-4911-98CC-091EFEF926E8}" type="datetimeFigureOut">
              <a:rPr lang="ru-RU"/>
              <a:pPr>
                <a:defRPr/>
              </a:pPr>
              <a:t>21.09.2012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C1D0B-8FB5-4895-BCD8-7A671FF7E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E9BE0-7F70-409B-B286-3B3E9B356717}" type="datetimeFigureOut">
              <a:rPr lang="ru-RU"/>
              <a:pPr>
                <a:defRPr/>
              </a:pPr>
              <a:t>21.09.2012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31FF-A1AA-4B89-B8DD-6982AC9DE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E1463-8487-4861-80D8-DB2E4F233AF7}" type="datetimeFigureOut">
              <a:rPr lang="ru-RU"/>
              <a:pPr>
                <a:defRPr/>
              </a:pPr>
              <a:t>21.09.2012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CF218-363E-439C-A551-138C3CA38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A360C-C4CC-42F1-9F51-BF124F0F81A0}" type="datetimeFigureOut">
              <a:rPr lang="ru-RU"/>
              <a:pPr>
                <a:defRPr/>
              </a:pPr>
              <a:t>21.09.2012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01783-FE4F-44C1-A6B9-1C322C16B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AB4824-98B7-4B44-A90C-B17050BC91BC}" type="datetimeFigureOut">
              <a:rPr lang="ru-RU"/>
              <a:pPr>
                <a:defRPr/>
              </a:pPr>
              <a:t>21.09.2012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A159D6-59A9-4180-A6E7-6335C192F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4" r:id="rId9"/>
    <p:sldLayoutId id="2147483725" r:id="rId10"/>
    <p:sldLayoutId id="214748372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DEAE0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DEAE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B77BB4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172819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>
                <a:solidFill>
                  <a:srgbClr val="FFFF66"/>
                </a:solidFill>
                <a:effectLst/>
              </a:rPr>
              <a:t>Рисуем цветными карандашами. Развиваем наблюдательность: взаимодействие цветов.</a:t>
            </a:r>
            <a:endParaRPr lang="ru-RU" sz="4000" dirty="0">
              <a:solidFill>
                <a:srgbClr val="FFFF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2913" y="4987925"/>
            <a:ext cx="5648325" cy="812800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r>
              <a:rPr lang="ru-RU" sz="2200" b="1" smtClean="0">
                <a:solidFill>
                  <a:srgbClr val="002060"/>
                </a:solidFill>
              </a:rPr>
              <a:t>Изобразительное искусство, 2-й класс.</a:t>
            </a:r>
          </a:p>
          <a:p>
            <a:pPr marR="0">
              <a:lnSpc>
                <a:spcPct val="90000"/>
              </a:lnSpc>
            </a:pPr>
            <a:r>
              <a:rPr lang="ru-RU" sz="2200" b="1" smtClean="0">
                <a:solidFill>
                  <a:srgbClr val="002060"/>
                </a:solidFill>
              </a:rPr>
              <a:t>Урок 2</a:t>
            </a:r>
          </a:p>
        </p:txBody>
      </p:sp>
      <p:pic>
        <p:nvPicPr>
          <p:cNvPr id="14339" name="Picture 5" descr="sova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191000"/>
            <a:ext cx="21304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6116638" y="60198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Constantia" pitchFamily="18" charset="0"/>
              </a:rPr>
              <a:t>© </a:t>
            </a:r>
            <a:r>
              <a:rPr lang="en-US">
                <a:solidFill>
                  <a:srgbClr val="002060"/>
                </a:solidFill>
                <a:latin typeface="Constantia" pitchFamily="18" charset="0"/>
              </a:rPr>
              <a:t>ООО </a:t>
            </a:r>
            <a:r>
              <a:rPr lang="ru-RU">
                <a:solidFill>
                  <a:srgbClr val="002060"/>
                </a:solidFill>
                <a:latin typeface="Constantia" pitchFamily="18" charset="0"/>
              </a:rPr>
              <a:t>«Баласс», 2012</a:t>
            </a:r>
          </a:p>
        </p:txBody>
      </p:sp>
      <p:pic>
        <p:nvPicPr>
          <p:cNvPr id="14341" name="Picture 2" descr="C:\Users\msi\Downloads\i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2424113"/>
            <a:ext cx="3960813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smtClean="0">
                <a:solidFill>
                  <a:srgbClr val="FFFF66"/>
                </a:solidFill>
              </a:rPr>
              <a:t>Выражение решения проблемы</a:t>
            </a:r>
            <a:endParaRPr lang="ru-RU" sz="4000">
              <a:solidFill>
                <a:srgbClr val="FFFF66"/>
              </a:solidFill>
            </a:endParaRPr>
          </a:p>
        </p:txBody>
      </p:sp>
      <p:sp>
        <p:nvSpPr>
          <p:cNvPr id="23554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2092325"/>
          </a:xfrm>
        </p:spPr>
        <p:txBody>
          <a:bodyPr/>
          <a:lstStyle/>
          <a:p>
            <a:pPr algn="ctr"/>
            <a:r>
              <a:rPr lang="ru-RU" sz="4000" b="1" smtClean="0">
                <a:solidFill>
                  <a:srgbClr val="002060"/>
                </a:solidFill>
              </a:rPr>
              <a:t>Как тёплые и холодные цвета дополняют друг друга?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8434136" cy="144016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smtClean="0">
                <a:solidFill>
                  <a:srgbClr val="FFFF66"/>
                </a:solidFill>
                <a:effectLst/>
              </a:rPr>
              <a:t>Выполните </a:t>
            </a:r>
            <a:r>
              <a:rPr lang="ru-RU" sz="4000">
                <a:solidFill>
                  <a:srgbClr val="FFFF66"/>
                </a:solidFill>
                <a:effectLst/>
              </a:rPr>
              <a:t>задание 4 </a:t>
            </a:r>
            <a:br>
              <a:rPr lang="ru-RU" sz="4000">
                <a:solidFill>
                  <a:srgbClr val="FFFF66"/>
                </a:solidFill>
                <a:effectLst/>
              </a:rPr>
            </a:br>
            <a:r>
              <a:rPr lang="ru-RU" sz="4000">
                <a:solidFill>
                  <a:srgbClr val="FFFF66"/>
                </a:solidFill>
                <a:effectLst/>
              </a:rPr>
              <a:t>на с. </a:t>
            </a:r>
            <a:r>
              <a:rPr lang="ru-RU" sz="4000" smtClean="0">
                <a:solidFill>
                  <a:srgbClr val="FFFF66"/>
                </a:solidFill>
                <a:effectLst/>
              </a:rPr>
              <a:t>3 </a:t>
            </a:r>
            <a:r>
              <a:rPr lang="ru-RU" sz="4000">
                <a:solidFill>
                  <a:srgbClr val="FFFF66"/>
                </a:solidFill>
                <a:effectLst/>
              </a:rPr>
              <a:t>в  Рабочей тетради</a:t>
            </a:r>
            <a:endParaRPr lang="ru-RU" sz="4000">
              <a:solidFill>
                <a:srgbClr val="FFFF66"/>
              </a:solidFill>
            </a:endParaRPr>
          </a:p>
        </p:txBody>
      </p:sp>
      <p:sp>
        <p:nvSpPr>
          <p:cNvPr id="24578" name="Текст 2"/>
          <p:cNvSpPr>
            <a:spLocks noGrp="1"/>
          </p:cNvSpPr>
          <p:nvPr>
            <p:ph type="body" idx="1"/>
          </p:nvPr>
        </p:nvSpPr>
        <p:spPr>
          <a:xfrm>
            <a:off x="6111875" y="1916113"/>
            <a:ext cx="3016250" cy="3957637"/>
          </a:xfrm>
        </p:spPr>
        <p:txBody>
          <a:bodyPr/>
          <a:lstStyle/>
          <a:p>
            <a:endParaRPr lang="ru-RU" smtClean="0"/>
          </a:p>
          <a:p>
            <a:r>
              <a:rPr lang="ru-RU" sz="4000" smtClean="0">
                <a:solidFill>
                  <a:srgbClr val="FF0000"/>
                </a:solidFill>
              </a:rPr>
              <a:t>   </a:t>
            </a:r>
            <a:r>
              <a:rPr lang="ru-RU" sz="4000" b="1" smtClean="0">
                <a:solidFill>
                  <a:srgbClr val="FFFF66"/>
                </a:solidFill>
              </a:rPr>
              <a:t>тёплые</a:t>
            </a:r>
          </a:p>
          <a:p>
            <a:endParaRPr lang="ru-RU" sz="4000" smtClean="0">
              <a:solidFill>
                <a:srgbClr val="FF0000"/>
              </a:solidFill>
            </a:endParaRPr>
          </a:p>
          <a:p>
            <a:endParaRPr lang="ru-RU" sz="4000" smtClean="0">
              <a:solidFill>
                <a:srgbClr val="FF0000"/>
              </a:solidFill>
            </a:endParaRPr>
          </a:p>
          <a:p>
            <a:r>
              <a:rPr lang="ru-RU" sz="4000" smtClean="0">
                <a:solidFill>
                  <a:srgbClr val="002060"/>
                </a:solidFill>
              </a:rPr>
              <a:t>  </a:t>
            </a:r>
            <a:r>
              <a:rPr lang="ru-RU" sz="4000" b="1" smtClean="0">
                <a:solidFill>
                  <a:srgbClr val="002060"/>
                </a:solidFill>
              </a:rPr>
              <a:t>холодные</a:t>
            </a:r>
          </a:p>
        </p:txBody>
      </p:sp>
      <p:pic>
        <p:nvPicPr>
          <p:cNvPr id="24579" name="Picture 2" descr="C:\Users\msi\Downloads\Безымянный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75" y="2205038"/>
            <a:ext cx="57150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3" descr="C:\Users\msi\Downloads\о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825" y="4437063"/>
            <a:ext cx="57150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48680"/>
            <a:ext cx="7772400" cy="72008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Рефлексия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557338"/>
            <a:ext cx="7772400" cy="4392612"/>
          </a:xfrm>
        </p:spPr>
        <p:txBody>
          <a:bodyPr>
            <a:normAutofit/>
          </a:bodyPr>
          <a:lstStyle/>
          <a:p>
            <a:pPr algn="ctr"/>
            <a:r>
              <a:rPr lang="ru-RU" sz="40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Оцените свою работу на уроке:</a:t>
            </a:r>
          </a:p>
          <a:p>
            <a:r>
              <a:rPr lang="ru-RU" sz="4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Я молодец!</a:t>
            </a:r>
          </a:p>
          <a:p>
            <a:r>
              <a:rPr lang="ru-RU" sz="4000" b="1" smtClean="0">
                <a:solidFill>
                  <a:srgbClr val="009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Мне нужно ещё поработать.</a:t>
            </a:r>
          </a:p>
          <a:p>
            <a:r>
              <a:rPr lang="ru-RU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Сегодня не мой день.</a:t>
            </a:r>
          </a:p>
          <a:p>
            <a:pPr>
              <a:buFont typeface="Wingdings 2" pitchFamily="18" charset="2"/>
              <a:buAutoNum type="arabicPeriod"/>
            </a:pPr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32656"/>
            <a:ext cx="7772400" cy="93610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Домашнее задание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26626" name="Текст 2"/>
          <p:cNvSpPr>
            <a:spLocks noGrp="1"/>
          </p:cNvSpPr>
          <p:nvPr>
            <p:ph type="body" idx="1"/>
          </p:nvPr>
        </p:nvSpPr>
        <p:spPr>
          <a:xfrm>
            <a:off x="530225" y="1557338"/>
            <a:ext cx="7772400" cy="4464050"/>
          </a:xfrm>
        </p:spPr>
        <p:txBody>
          <a:bodyPr/>
          <a:lstStyle/>
          <a:p>
            <a:r>
              <a:rPr lang="ru-RU" sz="4000" b="1" smtClean="0">
                <a:solidFill>
                  <a:srgbClr val="FFC000"/>
                </a:solidFill>
              </a:rPr>
              <a:t>1. Закончить сказку про Искорку и Капельку.</a:t>
            </a:r>
          </a:p>
          <a:p>
            <a:r>
              <a:rPr lang="ru-RU" sz="4000" b="1" smtClean="0">
                <a:solidFill>
                  <a:srgbClr val="002060"/>
                </a:solidFill>
              </a:rPr>
              <a:t>2. Принести цветную бумагу, ножницы, клей.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86409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Сказка про Искорку и Капельку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5363" name="Picture 2" descr="C:\Users\msi\Downloads\ка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27450" y="1609725"/>
            <a:ext cx="4529138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C:\Users\msi\Downloads\i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3" y="1609725"/>
            <a:ext cx="3087687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108012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Отвечаем на вопросы: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388" y="1412875"/>
            <a:ext cx="8713787" cy="50403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– Попробуйте описать, какая картина могла получиться у художника в тёплых цветах, а какая – в холодных?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dirty="0" smtClean="0"/>
              <a:t>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– Как вы думаете, понравились Капельке и Искорке картины? Почему?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bg2">
                    <a:lumMod val="75000"/>
                  </a:schemeClr>
                </a:solidFill>
              </a:rPr>
              <a:t>– </a:t>
            </a:r>
            <a:r>
              <a:rPr lang="ru-RU" sz="3600" b="1" dirty="0">
                <a:solidFill>
                  <a:schemeClr val="bg2">
                    <a:lumMod val="75000"/>
                  </a:schemeClr>
                </a:solidFill>
              </a:rPr>
              <a:t>Стоит ли совсем разлучать </a:t>
            </a:r>
            <a:r>
              <a:rPr lang="ru-RU" sz="3600" b="1" dirty="0">
                <a:solidFill>
                  <a:srgbClr val="C00000"/>
                </a:solidFill>
              </a:rPr>
              <a:t>тёплые </a:t>
            </a:r>
            <a:r>
              <a:rPr lang="ru-RU" sz="3600" b="1" dirty="0">
                <a:solidFill>
                  <a:schemeClr val="bg2">
                    <a:lumMod val="75000"/>
                  </a:schemeClr>
                </a:solidFill>
              </a:rPr>
              <a:t>и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>
                <a:solidFill>
                  <a:srgbClr val="002060"/>
                </a:solidFill>
              </a:rPr>
              <a:t>холодные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>
                <a:solidFill>
                  <a:schemeClr val="bg2">
                    <a:lumMod val="75000"/>
                  </a:schemeClr>
                </a:solidFill>
              </a:rPr>
              <a:t>цвета? Почему?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93610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Формулирование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916113"/>
            <a:ext cx="7772400" cy="3457575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4000" b="1" smtClean="0">
                <a:solidFill>
                  <a:srgbClr val="9BD0D5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Как тёплые и холодные цвета дополняют друг друга?</a:t>
            </a:r>
          </a:p>
          <a:p>
            <a:pPr algn="ctr">
              <a:lnSpc>
                <a:spcPct val="90000"/>
              </a:lnSpc>
            </a:pPr>
            <a:endParaRPr lang="ru-RU" sz="2000" smtClean="0"/>
          </a:p>
          <a:p>
            <a:pPr algn="ctr">
              <a:lnSpc>
                <a:spcPct val="90000"/>
              </a:lnSpc>
            </a:pPr>
            <a:endParaRPr lang="ru-RU" sz="2000" smtClean="0"/>
          </a:p>
          <a:p>
            <a:pPr algn="ctr">
              <a:lnSpc>
                <a:spcPct val="90000"/>
              </a:lnSpc>
            </a:pPr>
            <a:endParaRPr lang="ru-RU" sz="2000" smtClean="0"/>
          </a:p>
          <a:p>
            <a:pPr algn="ctr">
              <a:lnSpc>
                <a:spcPct val="90000"/>
              </a:lnSpc>
            </a:pPr>
            <a:r>
              <a:rPr lang="ru-RU" sz="3300" i="1" smtClean="0">
                <a:solidFill>
                  <a:srgbClr val="002060"/>
                </a:solidFill>
              </a:rPr>
              <a:t>Возможны и другие варианты проблемного вопроса.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Поиск решения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18434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8435" name="Picture 2" descr="C:\Users\msi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173163"/>
            <a:ext cx="6985000" cy="523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136815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smtClean="0">
                <a:solidFill>
                  <a:srgbClr val="FFFF66"/>
                </a:solidFill>
              </a:rPr>
              <a:t>Какое настроение передано в каждом пейзаже?</a:t>
            </a:r>
            <a:endParaRPr lang="ru-RU" sz="4000">
              <a:solidFill>
                <a:srgbClr val="FFFF66"/>
              </a:solidFill>
            </a:endParaRPr>
          </a:p>
        </p:txBody>
      </p:sp>
      <p:sp>
        <p:nvSpPr>
          <p:cNvPr id="19458" name="Текст 2"/>
          <p:cNvSpPr>
            <a:spLocks noGrp="1"/>
          </p:cNvSpPr>
          <p:nvPr>
            <p:ph type="body" idx="1"/>
          </p:nvPr>
        </p:nvSpPr>
        <p:spPr>
          <a:xfrm>
            <a:off x="250825" y="6021388"/>
            <a:ext cx="8713788" cy="647700"/>
          </a:xfrm>
        </p:spPr>
        <p:txBody>
          <a:bodyPr/>
          <a:lstStyle/>
          <a:p>
            <a:r>
              <a:rPr lang="ru-RU" sz="2800" smtClean="0">
                <a:solidFill>
                  <a:srgbClr val="002060"/>
                </a:solidFill>
              </a:rPr>
              <a:t>А. Гордеева. Пейзаж                 Г. Гильманова. Пейзаж</a:t>
            </a:r>
          </a:p>
        </p:txBody>
      </p:sp>
      <p:pic>
        <p:nvPicPr>
          <p:cNvPr id="19459" name="Picture 2" descr="C:\Users\msi\Downloads\А Гордее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8763" y="2205038"/>
            <a:ext cx="4743450" cy="351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 descr="C:\Users\msi\Downloads\Г Гильманов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41925" y="2233613"/>
            <a:ext cx="3611563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93610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>
                <a:solidFill>
                  <a:srgbClr val="FFFF66"/>
                </a:solidFill>
              </a:rPr>
              <a:t>Поиск решения проблемы</a:t>
            </a:r>
            <a:endParaRPr lang="ru-RU" sz="54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288" y="1341438"/>
            <a:ext cx="8497887" cy="30400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400" b="1" smtClean="0">
                <a:solidFill>
                  <a:srgbClr val="D4B0D2"/>
                </a:solidFill>
              </a:rPr>
              <a:t>– Рассмотрите </a:t>
            </a:r>
            <a:r>
              <a:rPr lang="ru-RU" sz="3400" b="1" i="1" smtClean="0">
                <a:solidFill>
                  <a:srgbClr val="D4B0D2"/>
                </a:solidFill>
              </a:rPr>
              <a:t>рис. а, б, в, г</a:t>
            </a:r>
            <a:r>
              <a:rPr lang="ru-RU" sz="3400" b="1" smtClean="0">
                <a:solidFill>
                  <a:srgbClr val="D4B0D2"/>
                </a:solidFill>
              </a:rPr>
              <a:t>  и определите, какой цвет на каждом рисунке тёплый, а какой – холодный.</a:t>
            </a:r>
          </a:p>
          <a:p>
            <a:pPr>
              <a:lnSpc>
                <a:spcPct val="90000"/>
              </a:lnSpc>
            </a:pPr>
            <a:r>
              <a:rPr lang="ru-RU" sz="3400" b="1" smtClean="0">
                <a:solidFill>
                  <a:srgbClr val="633661"/>
                </a:solidFill>
              </a:rPr>
              <a:t>– Какой квадратик вам кажется ближе: окрашенный холодным или тёплым цветом?</a:t>
            </a:r>
          </a:p>
          <a:p>
            <a:pPr>
              <a:lnSpc>
                <a:spcPct val="90000"/>
              </a:lnSpc>
            </a:pPr>
            <a:endParaRPr lang="ru-RU" sz="2000" b="1" smtClean="0">
              <a:solidFill>
                <a:srgbClr val="002060"/>
              </a:solidFill>
            </a:endParaRPr>
          </a:p>
        </p:txBody>
      </p:sp>
      <p:pic>
        <p:nvPicPr>
          <p:cNvPr id="20483" name="Picture 2" descr="C:\Users\msi\Downloads\ор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643438"/>
            <a:ext cx="7931150" cy="199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Прямоугольник 3"/>
          <p:cNvSpPr>
            <a:spLocks noChangeArrowheads="1"/>
          </p:cNvSpPr>
          <p:nvPr/>
        </p:nvSpPr>
        <p:spPr bwMode="auto">
          <a:xfrm>
            <a:off x="611188" y="4119563"/>
            <a:ext cx="5762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onstantia" pitchFamily="18" charset="0"/>
              </a:rPr>
              <a:t>а</a:t>
            </a:r>
          </a:p>
        </p:txBody>
      </p:sp>
      <p:sp>
        <p:nvSpPr>
          <p:cNvPr id="20485" name="Прямоугольник 4"/>
          <p:cNvSpPr>
            <a:spLocks noChangeArrowheads="1"/>
          </p:cNvSpPr>
          <p:nvPr/>
        </p:nvSpPr>
        <p:spPr bwMode="auto">
          <a:xfrm>
            <a:off x="2932113" y="4181475"/>
            <a:ext cx="396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onstantia" pitchFamily="18" charset="0"/>
              </a:rPr>
              <a:t>б</a:t>
            </a:r>
          </a:p>
        </p:txBody>
      </p:sp>
      <p:sp>
        <p:nvSpPr>
          <p:cNvPr id="20486" name="Прямоугольник 5"/>
          <p:cNvSpPr>
            <a:spLocks noChangeArrowheads="1"/>
          </p:cNvSpPr>
          <p:nvPr/>
        </p:nvSpPr>
        <p:spPr bwMode="auto">
          <a:xfrm>
            <a:off x="5003800" y="4160838"/>
            <a:ext cx="3841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onstantia" pitchFamily="18" charset="0"/>
              </a:rPr>
              <a:t>в</a:t>
            </a:r>
          </a:p>
        </p:txBody>
      </p:sp>
      <p:sp>
        <p:nvSpPr>
          <p:cNvPr id="20487" name="Прямоугольник 6"/>
          <p:cNvSpPr>
            <a:spLocks noChangeArrowheads="1"/>
          </p:cNvSpPr>
          <p:nvPr/>
        </p:nvSpPr>
        <p:spPr bwMode="auto">
          <a:xfrm>
            <a:off x="7042150" y="4160838"/>
            <a:ext cx="3556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onstantia" pitchFamily="18" charset="0"/>
              </a:rPr>
              <a:t>г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86409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>
                <a:solidFill>
                  <a:srgbClr val="FFFF66"/>
                </a:solidFill>
              </a:rPr>
              <a:t>Поиск решения </a:t>
            </a:r>
            <a:r>
              <a:rPr lang="ru-RU" sz="5400" smtClean="0">
                <a:solidFill>
                  <a:srgbClr val="FFFF66"/>
                </a:solidFill>
              </a:rPr>
              <a:t>проблемы</a:t>
            </a:r>
            <a:endParaRPr lang="ru-RU" sz="54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052513"/>
            <a:ext cx="7772400" cy="3313112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endParaRPr lang="ru-RU" sz="3700" b="1" smtClean="0">
              <a:solidFill>
                <a:srgbClr val="FFCC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3700" b="1" smtClean="0">
                <a:solidFill>
                  <a:srgbClr val="FFCC00"/>
                </a:solidFill>
              </a:rPr>
              <a:t>Рассмотрите </a:t>
            </a:r>
            <a:r>
              <a:rPr lang="ru-RU" sz="3700" b="1" i="1" smtClean="0">
                <a:solidFill>
                  <a:srgbClr val="FFCC00"/>
                </a:solidFill>
              </a:rPr>
              <a:t>рис. а, б, в</a:t>
            </a:r>
            <a:r>
              <a:rPr lang="ru-RU" sz="3700" b="1" smtClean="0">
                <a:solidFill>
                  <a:srgbClr val="FFCC00"/>
                </a:solidFill>
              </a:rPr>
              <a:t>  и определите, на каком фоне лучше всего виден цветок? </a:t>
            </a:r>
          </a:p>
          <a:p>
            <a:pPr algn="just">
              <a:lnSpc>
                <a:spcPct val="80000"/>
              </a:lnSpc>
            </a:pPr>
            <a:endParaRPr lang="ru-RU" sz="3700" b="1" smtClean="0">
              <a:solidFill>
                <a:srgbClr val="FFCC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3700" b="1" i="1" smtClean="0">
                <a:solidFill>
                  <a:srgbClr val="002060"/>
                </a:solidFill>
              </a:rPr>
              <a:t>а</a:t>
            </a:r>
            <a:r>
              <a:rPr lang="ru-RU" sz="3700" b="1" i="1" smtClean="0">
                <a:solidFill>
                  <a:srgbClr val="FFCC00"/>
                </a:solidFill>
              </a:rPr>
              <a:t>                        </a:t>
            </a:r>
            <a:r>
              <a:rPr lang="ru-RU" sz="3700" b="1" i="1" smtClean="0">
                <a:solidFill>
                  <a:srgbClr val="002060"/>
                </a:solidFill>
              </a:rPr>
              <a:t>б</a:t>
            </a:r>
            <a:r>
              <a:rPr lang="ru-RU" sz="3700" b="1" i="1" smtClean="0">
                <a:solidFill>
                  <a:srgbClr val="FFCC00"/>
                </a:solidFill>
              </a:rPr>
              <a:t>                      </a:t>
            </a:r>
            <a:r>
              <a:rPr lang="ru-RU" sz="3700" b="1" i="1" smtClean="0">
                <a:solidFill>
                  <a:srgbClr val="002060"/>
                </a:solidFill>
              </a:rPr>
              <a:t> в</a:t>
            </a:r>
          </a:p>
          <a:p>
            <a:pPr algn="just">
              <a:lnSpc>
                <a:spcPct val="80000"/>
              </a:lnSpc>
            </a:pPr>
            <a:endParaRPr lang="ru-RU" sz="3700" b="1" smtClean="0">
              <a:solidFill>
                <a:srgbClr val="FFCC00"/>
              </a:solidFill>
            </a:endParaRPr>
          </a:p>
        </p:txBody>
      </p:sp>
      <p:pic>
        <p:nvPicPr>
          <p:cNvPr id="21507" name="Picture 2" descr="C:\Users\msi\Downloads\цвет к с з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365625"/>
            <a:ext cx="856932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16632"/>
            <a:ext cx="8218112" cy="93610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>
                <a:solidFill>
                  <a:srgbClr val="FFFF66"/>
                </a:solidFill>
              </a:rPr>
              <a:t>Поиск решения проблемы</a:t>
            </a:r>
          </a:p>
        </p:txBody>
      </p:sp>
      <p:sp>
        <p:nvSpPr>
          <p:cNvPr id="22530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876425"/>
          </a:xfrm>
        </p:spPr>
        <p:txBody>
          <a:bodyPr/>
          <a:lstStyle/>
          <a:p>
            <a:pPr algn="ctr"/>
            <a:r>
              <a:rPr lang="ru-RU" sz="4000" b="1" smtClean="0">
                <a:solidFill>
                  <a:srgbClr val="C00000"/>
                </a:solidFill>
              </a:rPr>
              <a:t>Выполните задания 1–3 на </a:t>
            </a:r>
          </a:p>
          <a:p>
            <a:pPr algn="ctr"/>
            <a:r>
              <a:rPr lang="ru-RU" sz="4000" b="1" smtClean="0">
                <a:solidFill>
                  <a:srgbClr val="C00000"/>
                </a:solidFill>
              </a:rPr>
              <a:t>с. 2–3  в  Рабочей тетради.</a:t>
            </a:r>
            <a:endParaRPr lang="ru-RU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ppt/theme/themeOverride2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157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Constantia</vt:lpstr>
      <vt:lpstr>Arial</vt:lpstr>
      <vt:lpstr>Calibri</vt:lpstr>
      <vt:lpstr>Wingdings 2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Софья</dc:creator>
  <cp:lastModifiedBy>Admin</cp:lastModifiedBy>
  <cp:revision>15</cp:revision>
  <dcterms:created xsi:type="dcterms:W3CDTF">2012-09-17T15:13:52Z</dcterms:created>
  <dcterms:modified xsi:type="dcterms:W3CDTF">2012-09-20T20:29:05Z</dcterms:modified>
</cp:coreProperties>
</file>