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70" r:id="rId2"/>
    <p:sldId id="271" r:id="rId3"/>
    <p:sldId id="256" r:id="rId4"/>
    <p:sldId id="282" r:id="rId5"/>
    <p:sldId id="261" r:id="rId6"/>
    <p:sldId id="272" r:id="rId7"/>
    <p:sldId id="301" r:id="rId8"/>
    <p:sldId id="278" r:id="rId9"/>
    <p:sldId id="291" r:id="rId10"/>
    <p:sldId id="283" r:id="rId11"/>
    <p:sldId id="275" r:id="rId12"/>
    <p:sldId id="274" r:id="rId13"/>
    <p:sldId id="276" r:id="rId14"/>
    <p:sldId id="284" r:id="rId15"/>
    <p:sldId id="258" r:id="rId16"/>
    <p:sldId id="302" r:id="rId17"/>
    <p:sldId id="295" r:id="rId18"/>
    <p:sldId id="281" r:id="rId19"/>
    <p:sldId id="294" r:id="rId20"/>
    <p:sldId id="262" r:id="rId21"/>
    <p:sldId id="285" r:id="rId22"/>
    <p:sldId id="257" r:id="rId23"/>
    <p:sldId id="298" r:id="rId24"/>
    <p:sldId id="293" r:id="rId25"/>
    <p:sldId id="290" r:id="rId26"/>
    <p:sldId id="292" r:id="rId27"/>
    <p:sldId id="286" r:id="rId28"/>
    <p:sldId id="265" r:id="rId29"/>
    <p:sldId id="307" r:id="rId30"/>
    <p:sldId id="309" r:id="rId31"/>
    <p:sldId id="311" r:id="rId32"/>
    <p:sldId id="313" r:id="rId33"/>
    <p:sldId id="315" r:id="rId34"/>
    <p:sldId id="317" r:id="rId35"/>
    <p:sldId id="319" r:id="rId36"/>
    <p:sldId id="320" r:id="rId37"/>
    <p:sldId id="321" r:id="rId38"/>
    <p:sldId id="322" r:id="rId39"/>
    <p:sldId id="323" r:id="rId40"/>
    <p:sldId id="324" r:id="rId41"/>
    <p:sldId id="287" r:id="rId42"/>
    <p:sldId id="259" r:id="rId43"/>
    <p:sldId id="260" r:id="rId44"/>
    <p:sldId id="263" r:id="rId45"/>
    <p:sldId id="264" r:id="rId46"/>
    <p:sldId id="303" r:id="rId47"/>
    <p:sldId id="300" r:id="rId48"/>
    <p:sldId id="288" r:id="rId49"/>
    <p:sldId id="280" r:id="rId50"/>
    <p:sldId id="305" r:id="rId51"/>
    <p:sldId id="297" r:id="rId52"/>
    <p:sldId id="304" r:id="rId53"/>
    <p:sldId id="289" r:id="rId54"/>
    <p:sldId id="277" r:id="rId55"/>
    <p:sldId id="266"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14" autoAdjust="0"/>
    <p:restoredTop sz="94667" autoAdjust="0"/>
  </p:normalViewPr>
  <p:slideViewPr>
    <p:cSldViewPr>
      <p:cViewPr varScale="1">
        <p:scale>
          <a:sx n="70" d="100"/>
          <a:sy n="70" d="100"/>
        </p:scale>
        <p:origin x="-11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762FB-7B0D-461A-9803-2494DEABAE9A}" type="datetimeFigureOut">
              <a:rPr lang="ru-RU" smtClean="0"/>
              <a:pPr/>
              <a:t>07.12.2013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00FD1-155C-496B-9F2E-266DAB02EE04}" type="slidenum">
              <a:rPr lang="ru-RU" smtClean="0"/>
              <a:pPr/>
              <a:t>‹#›</a:t>
            </a:fld>
            <a:endParaRPr lang="ru-RU"/>
          </a:p>
        </p:txBody>
      </p:sp>
    </p:spTree>
    <p:extLst>
      <p:ext uri="{BB962C8B-B14F-4D97-AF65-F5344CB8AC3E}">
        <p14:creationId xmlns:p14="http://schemas.microsoft.com/office/powerpoint/2010/main" val="1945156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000FD1-155C-496B-9F2E-266DAB02EE04}"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4931A5-06F7-4F4B-871A-B9FE079835C7}" type="datetimeFigureOut">
              <a:rPr lang="ru-RU" smtClean="0"/>
              <a:pPr/>
              <a:t>07.12.2013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975AB17-4284-41FA-B433-1D66709A5C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31A5-06F7-4F4B-871A-B9FE079835C7}" type="datetimeFigureOut">
              <a:rPr lang="ru-RU" smtClean="0"/>
              <a:pPr/>
              <a:t>07.12.2013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5AB17-4284-41FA-B433-1D66709A5C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va.ru/pictures/album_photos/2771099.jpg?121620070121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3105834"/>
            <a:ext cx="7786742" cy="2308324"/>
          </a:xfrm>
          <a:prstGeom prst="rect">
            <a:avLst/>
          </a:prstGeom>
        </p:spPr>
        <p:txBody>
          <a:bodyPr wrap="square">
            <a:spAutoFit/>
          </a:bodyPr>
          <a:lstStyle/>
          <a:p>
            <a:r>
              <a:rPr lang="ru-RU" sz="3600" dirty="0" smtClean="0"/>
              <a:t>УРОК-КОНФЕРЕНЦИЯ </a:t>
            </a:r>
            <a:r>
              <a:rPr lang="ru-RU" sz="5400" dirty="0" smtClean="0"/>
              <a:t>ПРИРОДНЫЕ ИСТОЧНИКИ УГЛЕВОДОРОДОВ </a:t>
            </a:r>
            <a:endParaRPr lang="ru-RU"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ТЕОРИИ ПРОИСХОЖДЕНИЯ НЕФТИ</a:t>
            </a:r>
            <a:endParaRPr lang="ru-RU" dirty="0"/>
          </a:p>
        </p:txBody>
      </p:sp>
      <p:sp>
        <p:nvSpPr>
          <p:cNvPr id="3" name="Подзаголовок 2"/>
          <p:cNvSpPr>
            <a:spLocks noGrp="1"/>
          </p:cNvSpPr>
          <p:nvPr>
            <p:ph type="subTitle" idx="1"/>
          </p:nvPr>
        </p:nvSpPr>
        <p:spPr/>
        <p:txBody>
          <a:bodyPr>
            <a:normAutofit fontScale="77500" lnSpcReduction="20000"/>
          </a:bodyPr>
          <a:lstStyle/>
          <a:p>
            <a:endParaRPr lang="ru-RU" dirty="0" smtClean="0"/>
          </a:p>
          <a:p>
            <a:endParaRPr lang="ru-RU" sz="8000" dirty="0" smtClean="0"/>
          </a:p>
          <a:p>
            <a:r>
              <a:rPr lang="ru-RU" dirty="0" smtClean="0"/>
              <a:t> </a:t>
            </a:r>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9699" name="Picture 3" descr="Картинка 1 из 76">
            <a:hlinkClick r:id="rId2"/>
          </p:cNvPr>
          <p:cNvPicPr>
            <a:picLocks noChangeAspect="1" noChangeArrowheads="1"/>
          </p:cNvPicPr>
          <p:nvPr/>
        </p:nvPicPr>
        <p:blipFill>
          <a:blip r:embed="rId3"/>
          <a:srcRect/>
          <a:stretch>
            <a:fillRect/>
          </a:stretch>
        </p:blipFill>
        <p:spPr bwMode="auto">
          <a:xfrm>
            <a:off x="3071802" y="928670"/>
            <a:ext cx="2857500" cy="3810000"/>
          </a:xfrm>
          <a:prstGeom prst="rect">
            <a:avLst/>
          </a:prstGeom>
          <a:noFill/>
        </p:spPr>
      </p:pic>
      <p:sp>
        <p:nvSpPr>
          <p:cNvPr id="3" name="TextBox 2"/>
          <p:cNvSpPr txBox="1"/>
          <p:nvPr/>
        </p:nvSpPr>
        <p:spPr>
          <a:xfrm>
            <a:off x="3571868" y="4929198"/>
            <a:ext cx="1737976" cy="369332"/>
          </a:xfrm>
          <a:prstGeom prst="rect">
            <a:avLst/>
          </a:prstGeom>
          <a:noFill/>
        </p:spPr>
        <p:txBody>
          <a:bodyPr wrap="none" rtlCol="0">
            <a:spAutoFit/>
          </a:bodyPr>
          <a:lstStyle/>
          <a:p>
            <a:r>
              <a:rPr lang="ru-RU" dirty="0" smtClean="0"/>
              <a:t>М.В.Ломоносов</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енделеев"/>
          <p:cNvPicPr>
            <a:picLocks noChangeAspect="1" noChangeArrowheads="1"/>
          </p:cNvPicPr>
          <p:nvPr/>
        </p:nvPicPr>
        <p:blipFill>
          <a:blip r:embed="rId2"/>
          <a:srcRect/>
          <a:stretch>
            <a:fillRect/>
          </a:stretch>
        </p:blipFill>
        <p:spPr bwMode="auto">
          <a:xfrm>
            <a:off x="2643174" y="857232"/>
            <a:ext cx="3829050" cy="4762500"/>
          </a:xfrm>
          <a:prstGeom prst="rect">
            <a:avLst/>
          </a:prstGeom>
          <a:noFill/>
        </p:spPr>
      </p:pic>
      <p:sp>
        <p:nvSpPr>
          <p:cNvPr id="4" name="TextBox 3"/>
          <p:cNvSpPr txBox="1"/>
          <p:nvPr/>
        </p:nvSpPr>
        <p:spPr>
          <a:xfrm>
            <a:off x="3643306" y="5786454"/>
            <a:ext cx="1781706" cy="369332"/>
          </a:xfrm>
          <a:prstGeom prst="rect">
            <a:avLst/>
          </a:prstGeom>
          <a:noFill/>
        </p:spPr>
        <p:txBody>
          <a:bodyPr wrap="none" rtlCol="0">
            <a:spAutoFit/>
          </a:bodyPr>
          <a:lstStyle/>
          <a:p>
            <a:r>
              <a:rPr lang="ru-RU" dirty="0" smtClean="0"/>
              <a:t>Д.И. Менделеев</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23" name="Picture 3" descr="http://im8-tub.yandex.net/i?id=54319335&amp;tov=8"/>
          <p:cNvPicPr>
            <a:picLocks noChangeAspect="1" noChangeArrowheads="1"/>
          </p:cNvPicPr>
          <p:nvPr/>
        </p:nvPicPr>
        <p:blipFill>
          <a:blip r:embed="rId2"/>
          <a:srcRect/>
          <a:stretch>
            <a:fillRect/>
          </a:stretch>
        </p:blipFill>
        <p:spPr bwMode="auto">
          <a:xfrm>
            <a:off x="1928794" y="428604"/>
            <a:ext cx="4214842" cy="5502711"/>
          </a:xfrm>
          <a:prstGeom prst="rect">
            <a:avLst/>
          </a:prstGeom>
          <a:noFill/>
        </p:spPr>
      </p:pic>
      <p:sp>
        <p:nvSpPr>
          <p:cNvPr id="3" name="TextBox 2"/>
          <p:cNvSpPr txBox="1"/>
          <p:nvPr/>
        </p:nvSpPr>
        <p:spPr>
          <a:xfrm>
            <a:off x="3571868" y="5929330"/>
            <a:ext cx="1140377" cy="369332"/>
          </a:xfrm>
          <a:prstGeom prst="rect">
            <a:avLst/>
          </a:prstGeom>
          <a:noFill/>
        </p:spPr>
        <p:txBody>
          <a:bodyPr wrap="none" rtlCol="0">
            <a:spAutoFit/>
          </a:bodyPr>
          <a:lstStyle/>
          <a:p>
            <a:r>
              <a:rPr lang="ru-RU" dirty="0" smtClean="0"/>
              <a:t>В.Г.Шухов</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ПРОМЫШЛЕННАЯ ПЕРЕРАБОТКА НЕФТИ</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chool-collection.edu.ru/catalog/res/0abaed47-4185-11db-b0de-0800200c9a66/view/"/>
          <p:cNvPicPr>
            <a:picLocks noChangeAspect="1" noChangeArrowheads="1"/>
          </p:cNvPicPr>
          <p:nvPr/>
        </p:nvPicPr>
        <p:blipFill>
          <a:blip r:embed="rId2"/>
          <a:srcRect/>
          <a:stretch>
            <a:fillRect/>
          </a:stretch>
        </p:blipFill>
        <p:spPr bwMode="auto">
          <a:xfrm>
            <a:off x="428596" y="428604"/>
            <a:ext cx="7620000" cy="571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1"/>
                </a:solidFill>
                <a:effectLst/>
                <a:uLnTx/>
                <a:uFillTx/>
                <a:latin typeface="+mj-lt"/>
                <a:ea typeface="+mj-ea"/>
                <a:cs typeface="+mj-cs"/>
              </a:rPr>
              <a:t>Переработка нефти</a:t>
            </a:r>
            <a:endParaRPr kumimoji="0" lang="ru-RU"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2928926" y="1500174"/>
            <a:ext cx="1928826" cy="646331"/>
          </a:xfrm>
          <a:prstGeom prst="rect">
            <a:avLst/>
          </a:prstGeom>
          <a:noFill/>
        </p:spPr>
        <p:txBody>
          <a:bodyPr wrap="square" rtlCol="0">
            <a:spAutoFit/>
          </a:bodyPr>
          <a:lstStyle/>
          <a:p>
            <a:r>
              <a:rPr lang="ru-RU" dirty="0" smtClean="0"/>
              <a:t>Первичная</a:t>
            </a:r>
          </a:p>
          <a:p>
            <a:r>
              <a:rPr lang="ru-RU" dirty="0" smtClean="0"/>
              <a:t>ректификация</a:t>
            </a:r>
            <a:endParaRPr lang="ru-RU" dirty="0"/>
          </a:p>
        </p:txBody>
      </p:sp>
      <p:sp>
        <p:nvSpPr>
          <p:cNvPr id="4" name="TextBox 3"/>
          <p:cNvSpPr txBox="1"/>
          <p:nvPr/>
        </p:nvSpPr>
        <p:spPr>
          <a:xfrm>
            <a:off x="3071802" y="2500306"/>
            <a:ext cx="1857388" cy="523220"/>
          </a:xfrm>
          <a:prstGeom prst="rect">
            <a:avLst/>
          </a:prstGeom>
          <a:noFill/>
        </p:spPr>
        <p:txBody>
          <a:bodyPr wrap="square" rtlCol="0">
            <a:spAutoFit/>
          </a:bodyPr>
          <a:lstStyle/>
          <a:p>
            <a:r>
              <a:rPr lang="ru-RU" sz="2800" b="1" dirty="0" smtClean="0"/>
              <a:t>вторичная</a:t>
            </a:r>
            <a:endParaRPr lang="ru-RU" sz="2800" b="1" dirty="0"/>
          </a:p>
        </p:txBody>
      </p:sp>
      <p:sp>
        <p:nvSpPr>
          <p:cNvPr id="6" name="TextBox 5"/>
          <p:cNvSpPr txBox="1"/>
          <p:nvPr/>
        </p:nvSpPr>
        <p:spPr>
          <a:xfrm>
            <a:off x="1643042" y="3714752"/>
            <a:ext cx="1071570" cy="369332"/>
          </a:xfrm>
          <a:prstGeom prst="rect">
            <a:avLst/>
          </a:prstGeom>
          <a:noFill/>
        </p:spPr>
        <p:txBody>
          <a:bodyPr wrap="square" rtlCol="0">
            <a:spAutoFit/>
          </a:bodyPr>
          <a:lstStyle/>
          <a:p>
            <a:r>
              <a:rPr lang="ru-RU" dirty="0" smtClean="0"/>
              <a:t>крекинг</a:t>
            </a:r>
            <a:endParaRPr lang="ru-RU" dirty="0"/>
          </a:p>
        </p:txBody>
      </p:sp>
      <p:sp>
        <p:nvSpPr>
          <p:cNvPr id="9" name="TextBox 8"/>
          <p:cNvSpPr txBox="1"/>
          <p:nvPr/>
        </p:nvSpPr>
        <p:spPr>
          <a:xfrm>
            <a:off x="3357554" y="5214950"/>
            <a:ext cx="3286148" cy="369332"/>
          </a:xfrm>
          <a:prstGeom prst="rect">
            <a:avLst/>
          </a:prstGeom>
          <a:noFill/>
        </p:spPr>
        <p:txBody>
          <a:bodyPr wrap="square" rtlCol="0">
            <a:spAutoFit/>
          </a:bodyPr>
          <a:lstStyle/>
          <a:p>
            <a:r>
              <a:rPr lang="ru-RU" dirty="0" smtClean="0"/>
              <a:t>пиролиз</a:t>
            </a:r>
            <a:endParaRPr lang="ru-RU" dirty="0"/>
          </a:p>
        </p:txBody>
      </p:sp>
      <p:sp>
        <p:nvSpPr>
          <p:cNvPr id="11" name="Овал 10"/>
          <p:cNvSpPr/>
          <p:nvPr/>
        </p:nvSpPr>
        <p:spPr>
          <a:xfrm>
            <a:off x="2428860" y="1357298"/>
            <a:ext cx="3714776" cy="914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Первичная</a:t>
            </a:r>
          </a:p>
          <a:p>
            <a:pPr algn="ctr"/>
            <a:r>
              <a:rPr lang="ru-RU" dirty="0" smtClean="0"/>
              <a:t>ректификация</a:t>
            </a:r>
            <a:endParaRPr lang="ru-RU" dirty="0"/>
          </a:p>
        </p:txBody>
      </p:sp>
      <p:sp>
        <p:nvSpPr>
          <p:cNvPr id="12" name="Овал 11"/>
          <p:cNvSpPr/>
          <p:nvPr/>
        </p:nvSpPr>
        <p:spPr>
          <a:xfrm>
            <a:off x="5786446" y="3286124"/>
            <a:ext cx="2500330" cy="128588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smtClean="0"/>
              <a:t>риформинг</a:t>
            </a:r>
            <a:endParaRPr lang="ru-RU" dirty="0"/>
          </a:p>
        </p:txBody>
      </p:sp>
      <p:sp>
        <p:nvSpPr>
          <p:cNvPr id="13" name="Овал 12"/>
          <p:cNvSpPr/>
          <p:nvPr/>
        </p:nvSpPr>
        <p:spPr>
          <a:xfrm>
            <a:off x="285720" y="3643314"/>
            <a:ext cx="2857520" cy="1285884"/>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smtClean="0">
                <a:solidFill>
                  <a:schemeClr val="bg1"/>
                </a:solidFill>
              </a:rPr>
              <a:t>крекинг</a:t>
            </a:r>
            <a:endParaRPr lang="ru-RU" dirty="0">
              <a:solidFill>
                <a:schemeClr val="bg1"/>
              </a:solidFill>
            </a:endParaRPr>
          </a:p>
        </p:txBody>
      </p:sp>
      <p:sp>
        <p:nvSpPr>
          <p:cNvPr id="14" name="Овал 13"/>
          <p:cNvSpPr/>
          <p:nvPr/>
        </p:nvSpPr>
        <p:spPr>
          <a:xfrm flipH="1">
            <a:off x="2857488" y="4786322"/>
            <a:ext cx="2500330" cy="1143008"/>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ru-RU" dirty="0" smtClean="0"/>
              <a:t>пиролиз</a:t>
            </a:r>
            <a:endParaRPr lang="ru-RU" dirty="0"/>
          </a:p>
        </p:txBody>
      </p:sp>
      <p:cxnSp>
        <p:nvCxnSpPr>
          <p:cNvPr id="16" name="Прямая со стрелкой 15"/>
          <p:cNvCxnSpPr/>
          <p:nvPr/>
        </p:nvCxnSpPr>
        <p:spPr>
          <a:xfrm>
            <a:off x="4714876" y="3000372"/>
            <a:ext cx="128588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0800000" flipV="1">
            <a:off x="2000232" y="3071810"/>
            <a:ext cx="135732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a:off x="3394067" y="3963991"/>
            <a:ext cx="150019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2а"/>
          <p:cNvPicPr>
            <a:picLocks noChangeAspect="1" noChangeArrowheads="1"/>
          </p:cNvPicPr>
          <p:nvPr/>
        </p:nvPicPr>
        <p:blipFill>
          <a:blip r:embed="rId2">
            <a:lum contrast="6000"/>
          </a:blip>
          <a:srcRect/>
          <a:stretch>
            <a:fillRect/>
          </a:stretch>
        </p:blipFill>
        <p:spPr bwMode="auto">
          <a:xfrm>
            <a:off x="285720" y="285728"/>
            <a:ext cx="8458200" cy="5588000"/>
          </a:xfrm>
          <a:prstGeom prst="rect">
            <a:avLst/>
          </a:prstGeom>
          <a:noFill/>
          <a:ln w="19050">
            <a:solidFill>
              <a:srgbClr val="800000"/>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Черновики\Рисунки\разгонка.jpg"/>
          <p:cNvPicPr>
            <a:picLocks noChangeAspect="1" noChangeArrowheads="1"/>
          </p:cNvPicPr>
          <p:nvPr/>
        </p:nvPicPr>
        <p:blipFill>
          <a:blip r:embed="rId2"/>
          <a:srcRect/>
          <a:stretch>
            <a:fillRect/>
          </a:stretch>
        </p:blipFill>
        <p:spPr bwMode="auto">
          <a:xfrm>
            <a:off x="2357422" y="642918"/>
            <a:ext cx="4800600" cy="47545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28600" y="1752600"/>
          <a:ext cx="8686800" cy="4876800"/>
        </p:xfrm>
        <a:graphic>
          <a:graphicData uri="http://schemas.openxmlformats.org/presentationml/2006/ole">
            <mc:AlternateContent xmlns:mc="http://schemas.openxmlformats.org/markup-compatibility/2006">
              <mc:Choice xmlns:v="urn:schemas-microsoft-com:vml" Requires="v">
                <p:oleObj spid="_x0000_s2051" name="Документ" r:id="rId4" imgW="6782040" imgH="3619800" progId="Word.Document.8">
                  <p:embed/>
                </p:oleObj>
              </mc:Choice>
              <mc:Fallback>
                <p:oleObj name="Документ" r:id="rId4" imgW="6782040" imgH="3619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5209" r="2750" b="30315"/>
                      <a:stretch>
                        <a:fillRect/>
                      </a:stretch>
                    </p:blipFill>
                    <p:spPr bwMode="auto">
                      <a:xfrm>
                        <a:off x="228600" y="1752600"/>
                        <a:ext cx="8686800" cy="48768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215370" cy="5509200"/>
          </a:xfrm>
          <a:prstGeom prst="rect">
            <a:avLst/>
          </a:prstGeom>
        </p:spPr>
        <p:txBody>
          <a:bodyPr wrap="square">
            <a:spAutoFit/>
          </a:bodyPr>
          <a:lstStyle/>
          <a:p>
            <a:r>
              <a:rPr lang="ru-RU" sz="4400" dirty="0" smtClean="0"/>
              <a:t>Цели урока</a:t>
            </a:r>
            <a:r>
              <a:rPr lang="ru-RU" sz="2000" dirty="0" smtClean="0"/>
              <a:t>. </a:t>
            </a:r>
            <a:r>
              <a:rPr lang="ru-RU" sz="2800" dirty="0" smtClean="0"/>
              <a:t>Показать значение природных горючих нефтяных газов как источников энергии и сырья для химической отрасли промышленности.</a:t>
            </a:r>
          </a:p>
          <a:p>
            <a:r>
              <a:rPr lang="ru-RU" sz="2800" dirty="0" smtClean="0"/>
              <a:t>Ознакомить с составом и свойствами нефти</a:t>
            </a:r>
            <a:r>
              <a:rPr lang="en-US" sz="2800" dirty="0" smtClean="0"/>
              <a:t>,</a:t>
            </a:r>
            <a:r>
              <a:rPr lang="ru-RU" sz="2800" dirty="0" smtClean="0"/>
              <a:t> способами ее переработки</a:t>
            </a:r>
            <a:r>
              <a:rPr lang="en-US" sz="2800" dirty="0" smtClean="0"/>
              <a:t>,</a:t>
            </a:r>
            <a:r>
              <a:rPr lang="ru-RU" sz="2800" dirty="0" smtClean="0"/>
              <a:t>показать направления  использования нефти в качестве топлива и химичес- кого сырья. Ознакомить с химической переработкой каменного угля и применением продуктов коксования. Продолжить формирование знаний о комплексном использовании сырья</a:t>
            </a:r>
            <a:r>
              <a:rPr lang="en-US" sz="2800" dirty="0" smtClean="0"/>
              <a:t>,</a:t>
            </a:r>
            <a:r>
              <a:rPr lang="ru-RU" sz="2800" dirty="0" smtClean="0"/>
              <a:t>об охране окружающей среды. Формировать  умения  анализировать</a:t>
            </a:r>
            <a:r>
              <a:rPr lang="en-US" sz="2800" dirty="0" smtClean="0"/>
              <a:t>, </a:t>
            </a:r>
            <a:r>
              <a:rPr lang="ru-RU" sz="2800" dirty="0" smtClean="0"/>
              <a:t>развивать навыки общения</a:t>
            </a:r>
            <a:r>
              <a:rPr lang="ru-RU" dirty="0" smtClean="0"/>
              <a:t>.</a:t>
            </a:r>
            <a:r>
              <a:rPr lang="ru-RU" sz="2000" dirty="0" smtClean="0"/>
              <a:t>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hool-collection.edu.ru/catalog/res/2416d6b5-aae9-11db-abbd-0800200c9a66/view/"/>
          <p:cNvPicPr>
            <a:picLocks noChangeAspect="1" noChangeArrowheads="1"/>
          </p:cNvPicPr>
          <p:nvPr/>
        </p:nvPicPr>
        <p:blipFill>
          <a:blip r:embed="rId2"/>
          <a:srcRect/>
          <a:stretch>
            <a:fillRect/>
          </a:stretch>
        </p:blipFill>
        <p:spPr bwMode="auto">
          <a:xfrm>
            <a:off x="0" y="0"/>
            <a:ext cx="9144000" cy="664371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КРЕКИНГ НЕФТЕПРОДУКТОВ</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collection.edu.ru/catalog/res/0abb3b63-4185-11db-b0de-0800200c9a66/view/"/>
          <p:cNvPicPr>
            <a:picLocks noChangeAspect="1" noChangeArrowheads="1"/>
          </p:cNvPicPr>
          <p:nvPr/>
        </p:nvPicPr>
        <p:blipFill>
          <a:blip r:embed="rId2"/>
          <a:srcRect/>
          <a:stretch>
            <a:fillRect/>
          </a:stretch>
        </p:blipFill>
        <p:spPr bwMode="auto">
          <a:xfrm>
            <a:off x="571472" y="357166"/>
            <a:ext cx="7620000" cy="5715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071810"/>
            <a:ext cx="4572000" cy="1698927"/>
          </a:xfrm>
          <a:prstGeom prst="rect">
            <a:avLst/>
          </a:prstGeom>
        </p:spPr>
        <p:txBody>
          <a:bodyPr>
            <a:spAutoFit/>
          </a:bodyPr>
          <a:lstStyle/>
          <a:p>
            <a:pPr algn="ctr">
              <a:lnSpc>
                <a:spcPct val="80000"/>
              </a:lnSpc>
              <a:spcBef>
                <a:spcPct val="20000"/>
              </a:spcBef>
              <a:buClr>
                <a:schemeClr val="tx2"/>
              </a:buClr>
              <a:buSzPct val="70000"/>
              <a:buFont typeface="Wingdings" pitchFamily="2" charset="2"/>
              <a:buNone/>
            </a:pPr>
            <a:r>
              <a:rPr lang="ru-RU" b="1" dirty="0" smtClean="0">
                <a:latin typeface="Tahoma" pitchFamily="34" charset="0"/>
              </a:rPr>
              <a:t>Термический </a:t>
            </a:r>
          </a:p>
          <a:p>
            <a:pPr algn="ctr">
              <a:lnSpc>
                <a:spcPct val="80000"/>
              </a:lnSpc>
              <a:spcBef>
                <a:spcPct val="20000"/>
              </a:spcBef>
              <a:buClr>
                <a:schemeClr val="tx2"/>
              </a:buClr>
              <a:buSzPct val="70000"/>
              <a:buFont typeface="Wingdings" pitchFamily="2" charset="2"/>
              <a:buNone/>
            </a:pPr>
            <a:r>
              <a:rPr lang="ru-RU" b="1" dirty="0" smtClean="0">
                <a:latin typeface="Tahoma" pitchFamily="34" charset="0"/>
              </a:rPr>
              <a:t>(470 - 550</a:t>
            </a:r>
            <a:r>
              <a:rPr lang="en-US" b="1" dirty="0" smtClean="0">
                <a:latin typeface="Tahoma" pitchFamily="34" charset="0"/>
              </a:rPr>
              <a:t>°</a:t>
            </a:r>
            <a:r>
              <a:rPr lang="ru-RU" b="1" dirty="0" smtClean="0">
                <a:latin typeface="Tahoma" pitchFamily="34" charset="0"/>
              </a:rPr>
              <a:t>С)</a:t>
            </a:r>
            <a:endParaRPr lang="ru-RU" dirty="0" smtClean="0">
              <a:latin typeface="Tahoma" pitchFamily="34" charset="0"/>
            </a:endParaRP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 расщепление </a:t>
            </a: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под действием </a:t>
            </a: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высокой</a:t>
            </a: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 температуры</a:t>
            </a:r>
            <a:endParaRPr lang="ru-RU" dirty="0"/>
          </a:p>
        </p:txBody>
      </p:sp>
      <p:sp>
        <p:nvSpPr>
          <p:cNvPr id="4" name="Прямоугольник 3"/>
          <p:cNvSpPr/>
          <p:nvPr/>
        </p:nvSpPr>
        <p:spPr>
          <a:xfrm>
            <a:off x="4214810" y="3071810"/>
            <a:ext cx="4572000" cy="1421928"/>
          </a:xfrm>
          <a:prstGeom prst="rect">
            <a:avLst/>
          </a:prstGeom>
        </p:spPr>
        <p:txBody>
          <a:bodyPr>
            <a:spAutoFit/>
          </a:bodyPr>
          <a:lstStyle/>
          <a:p>
            <a:pPr algn="ctr">
              <a:lnSpc>
                <a:spcPct val="80000"/>
              </a:lnSpc>
              <a:spcBef>
                <a:spcPct val="20000"/>
              </a:spcBef>
              <a:buClr>
                <a:schemeClr val="tx2"/>
              </a:buClr>
              <a:buSzPct val="70000"/>
              <a:buFont typeface="Wingdings" pitchFamily="2" charset="2"/>
              <a:buNone/>
            </a:pPr>
            <a:r>
              <a:rPr lang="ru-RU" b="1" dirty="0" smtClean="0">
                <a:latin typeface="Tahoma" pitchFamily="34" charset="0"/>
              </a:rPr>
              <a:t>Каталитический </a:t>
            </a:r>
          </a:p>
          <a:p>
            <a:pPr algn="ctr">
              <a:lnSpc>
                <a:spcPct val="80000"/>
              </a:lnSpc>
              <a:spcBef>
                <a:spcPct val="20000"/>
              </a:spcBef>
              <a:buClr>
                <a:schemeClr val="tx2"/>
              </a:buClr>
              <a:buSzPct val="70000"/>
              <a:buFont typeface="Wingdings" pitchFamily="2" charset="2"/>
              <a:buNone/>
            </a:pPr>
            <a:r>
              <a:rPr lang="ru-RU" b="1" dirty="0" smtClean="0">
                <a:latin typeface="Tahoma" pitchFamily="34" charset="0"/>
              </a:rPr>
              <a:t>(</a:t>
            </a:r>
            <a:r>
              <a:rPr lang="en-US" b="1" dirty="0" smtClean="0">
                <a:latin typeface="Tahoma" pitchFamily="34" charset="0"/>
              </a:rPr>
              <a:t>nAl2O3</a:t>
            </a:r>
            <a:r>
              <a:rPr lang="ru-RU" b="1" dirty="0" smtClean="0">
                <a:latin typeface="Tahoma" pitchFamily="34" charset="0"/>
              </a:rPr>
              <a:t> </a:t>
            </a:r>
            <a:r>
              <a:rPr lang="en-US" b="1" dirty="0" smtClean="0">
                <a:latin typeface="Tahoma" pitchFamily="34" charset="0"/>
              </a:rPr>
              <a:t>×</a:t>
            </a:r>
            <a:r>
              <a:rPr lang="ru-RU" b="1" dirty="0" smtClean="0">
                <a:latin typeface="Tahoma" pitchFamily="34" charset="0"/>
              </a:rPr>
              <a:t> </a:t>
            </a:r>
            <a:r>
              <a:rPr lang="en-US" b="1" dirty="0" smtClean="0">
                <a:latin typeface="Tahoma" pitchFamily="34" charset="0"/>
              </a:rPr>
              <a:t>mSiO2) </a:t>
            </a:r>
            <a:endParaRPr lang="ru-RU" b="1" dirty="0" smtClean="0">
              <a:latin typeface="Tahoma" pitchFamily="34" charset="0"/>
            </a:endParaRPr>
          </a:p>
          <a:p>
            <a:pPr algn="ctr">
              <a:lnSpc>
                <a:spcPct val="80000"/>
              </a:lnSpc>
              <a:spcBef>
                <a:spcPct val="20000"/>
              </a:spcBef>
              <a:buClr>
                <a:schemeClr val="tx2"/>
              </a:buClr>
              <a:buSzPct val="70000"/>
              <a:buFont typeface="Wingdings" pitchFamily="2" charset="2"/>
              <a:buNone/>
            </a:pPr>
            <a:r>
              <a:rPr lang="en-US" b="1" dirty="0" smtClean="0">
                <a:latin typeface="Tahoma" pitchFamily="34" charset="0"/>
              </a:rPr>
              <a:t>– </a:t>
            </a:r>
            <a:r>
              <a:rPr lang="ru-RU" dirty="0" smtClean="0">
                <a:latin typeface="Tahoma" pitchFamily="34" charset="0"/>
                <a:hlinkClick r:id="rId2" action="ppaction://hlinksldjump"/>
              </a:rPr>
              <a:t>расщепление</a:t>
            </a:r>
            <a:r>
              <a:rPr lang="ru-RU" dirty="0" smtClean="0">
                <a:latin typeface="Tahoma" pitchFamily="34" charset="0"/>
              </a:rPr>
              <a:t> </a:t>
            </a: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в присутствии  </a:t>
            </a:r>
          </a:p>
          <a:p>
            <a:pPr algn="ctr">
              <a:lnSpc>
                <a:spcPct val="80000"/>
              </a:lnSpc>
              <a:spcBef>
                <a:spcPct val="20000"/>
              </a:spcBef>
              <a:buClr>
                <a:schemeClr val="tx2"/>
              </a:buClr>
              <a:buSzPct val="70000"/>
              <a:buFont typeface="Wingdings" pitchFamily="2" charset="2"/>
              <a:buNone/>
            </a:pPr>
            <a:r>
              <a:rPr lang="ru-RU" dirty="0" smtClean="0">
                <a:latin typeface="Tahoma" pitchFamily="34" charset="0"/>
              </a:rPr>
              <a:t>катализаторов</a:t>
            </a:r>
            <a:endParaRPr lang="ru-RU" dirty="0">
              <a:latin typeface="Tahoma" pitchFamily="34" charset="0"/>
            </a:endParaRPr>
          </a:p>
        </p:txBody>
      </p:sp>
      <p:sp>
        <p:nvSpPr>
          <p:cNvPr id="5" name="Прямоугольник 4"/>
          <p:cNvSpPr/>
          <p:nvPr/>
        </p:nvSpPr>
        <p:spPr>
          <a:xfrm>
            <a:off x="2143108" y="1214422"/>
            <a:ext cx="4572000" cy="1133837"/>
          </a:xfrm>
          <a:prstGeom prst="rect">
            <a:avLst/>
          </a:prstGeom>
        </p:spPr>
        <p:txBody>
          <a:bodyPr>
            <a:spAutoFit/>
          </a:bodyPr>
          <a:lstStyle/>
          <a:p>
            <a:pPr algn="ctr">
              <a:lnSpc>
                <a:spcPct val="80000"/>
              </a:lnSpc>
              <a:spcBef>
                <a:spcPct val="20000"/>
              </a:spcBef>
              <a:buClr>
                <a:schemeClr val="tx2"/>
              </a:buClr>
              <a:buSzPct val="70000"/>
              <a:buFont typeface="Wingdings" pitchFamily="2" charset="2"/>
              <a:buNone/>
            </a:pPr>
            <a:r>
              <a:rPr lang="ru-RU" sz="2400" b="1" dirty="0" smtClean="0">
                <a:solidFill>
                  <a:srgbClr val="740000"/>
                </a:solidFill>
                <a:effectLst>
                  <a:outerShdw blurRad="38100" dist="38100" dir="2700000" algn="tl">
                    <a:srgbClr val="000000"/>
                  </a:outerShdw>
                </a:effectLst>
              </a:rPr>
              <a:t>Крекинг </a:t>
            </a:r>
          </a:p>
          <a:p>
            <a:pPr algn="ctr">
              <a:lnSpc>
                <a:spcPct val="80000"/>
              </a:lnSpc>
              <a:spcBef>
                <a:spcPct val="20000"/>
              </a:spcBef>
              <a:buClr>
                <a:schemeClr val="tx2"/>
              </a:buClr>
              <a:buSzPct val="70000"/>
              <a:buFont typeface="Wingdings" pitchFamily="2" charset="2"/>
              <a:buNone/>
            </a:pPr>
            <a:r>
              <a:rPr lang="ru-RU" sz="2400" b="1" dirty="0" smtClean="0">
                <a:solidFill>
                  <a:srgbClr val="740000"/>
                </a:solidFill>
                <a:effectLst>
                  <a:outerShdw blurRad="38100" dist="38100" dir="2700000" algn="tl">
                    <a:srgbClr val="000000"/>
                  </a:outerShdw>
                </a:effectLst>
              </a:rPr>
              <a:t>(от англ. </a:t>
            </a:r>
            <a:r>
              <a:rPr lang="en-US" sz="2400" b="1" dirty="0" smtClean="0">
                <a:solidFill>
                  <a:srgbClr val="740000"/>
                </a:solidFill>
                <a:effectLst>
                  <a:outerShdw blurRad="38100" dist="38100" dir="2700000" algn="tl">
                    <a:srgbClr val="000000"/>
                  </a:outerShdw>
                </a:effectLst>
              </a:rPr>
              <a:t>Crack </a:t>
            </a:r>
            <a:endParaRPr lang="ru-RU" sz="2400" b="1" dirty="0" smtClean="0">
              <a:solidFill>
                <a:srgbClr val="740000"/>
              </a:solidFill>
              <a:effectLst>
                <a:outerShdw blurRad="38100" dist="38100" dir="2700000" algn="tl">
                  <a:srgbClr val="000000"/>
                </a:outerShdw>
              </a:effectLst>
            </a:endParaRPr>
          </a:p>
          <a:p>
            <a:pPr algn="ctr">
              <a:lnSpc>
                <a:spcPct val="80000"/>
              </a:lnSpc>
              <a:spcBef>
                <a:spcPct val="20000"/>
              </a:spcBef>
              <a:buClr>
                <a:schemeClr val="tx2"/>
              </a:buClr>
              <a:buSzPct val="70000"/>
              <a:buFont typeface="Wingdings" pitchFamily="2" charset="2"/>
              <a:buNone/>
            </a:pPr>
            <a:r>
              <a:rPr lang="en-US" sz="2400" b="1" dirty="0" smtClean="0">
                <a:solidFill>
                  <a:srgbClr val="740000"/>
                </a:solidFill>
                <a:effectLst>
                  <a:outerShdw blurRad="38100" dist="38100" dir="2700000" algn="tl">
                    <a:srgbClr val="000000"/>
                  </a:outerShdw>
                </a:effectLst>
              </a:rPr>
              <a:t>– </a:t>
            </a:r>
            <a:r>
              <a:rPr lang="ru-RU" sz="2400" b="1" dirty="0" smtClean="0">
                <a:solidFill>
                  <a:srgbClr val="740000"/>
                </a:solidFill>
                <a:effectLst>
                  <a:outerShdw blurRad="38100" dist="38100" dir="2700000" algn="tl">
                    <a:srgbClr val="000000"/>
                  </a:outerShdw>
                </a:effectLst>
              </a:rPr>
              <a:t>расщеплять)</a:t>
            </a:r>
            <a:endParaRPr lang="ru-RU" sz="2400" b="1" dirty="0">
              <a:solidFill>
                <a:srgbClr val="740000"/>
              </a:solidFill>
              <a:effectLst>
                <a:outerShdw blurRad="38100" dist="38100" dir="2700000" algn="tl">
                  <a:srgbClr val="00000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728" y="500042"/>
          <a:ext cx="6324600" cy="5445140"/>
        </p:xfrm>
        <a:graphic>
          <a:graphicData uri="http://schemas.openxmlformats.org/drawingml/2006/table">
            <a:tbl>
              <a:tblPr/>
              <a:tblGrid>
                <a:gridCol w="3163888"/>
                <a:gridCol w="3160712"/>
              </a:tblGrid>
              <a:tr h="93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Термический крекинг</a:t>
                      </a:r>
                    </a:p>
                  </a:txBody>
                  <a:tcPr horzOverflow="overflow">
                    <a:lnL w="38100" cap="flat" cmpd="sng" algn="ctr">
                      <a:solidFill>
                        <a:srgbClr val="740000"/>
                      </a:solidFill>
                      <a:prstDash val="solid"/>
                      <a:round/>
                      <a:headEnd type="none" w="med" len="med"/>
                      <a:tailEnd type="none" w="med" len="med"/>
                    </a:lnL>
                    <a:lnR w="38100" cap="flat" cmpd="sng" algn="ctr">
                      <a:solidFill>
                        <a:srgbClr val="740000"/>
                      </a:solidFill>
                      <a:prstDash val="solid"/>
                      <a:round/>
                      <a:headEnd type="none" w="med" len="med"/>
                      <a:tailEnd type="none" w="med" len="med"/>
                    </a:lnR>
                    <a:lnT w="38100" cap="flat" cmpd="sng" algn="ctr">
                      <a:solidFill>
                        <a:srgbClr val="740000"/>
                      </a:solidFill>
                      <a:prstDash val="solid"/>
                      <a:round/>
                      <a:headEnd type="none" w="med" len="med"/>
                      <a:tailEnd type="none" w="med" len="med"/>
                    </a:lnT>
                    <a:lnB w="38100" cap="flat" cmpd="sng" algn="ctr">
                      <a:solidFill>
                        <a:srgbClr val="74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Каталитический крекинг</a:t>
                      </a:r>
                    </a:p>
                  </a:txBody>
                  <a:tcPr horzOverflow="overflow">
                    <a:lnL w="38100" cap="flat" cmpd="sng" algn="ctr">
                      <a:solidFill>
                        <a:srgbClr val="74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800000"/>
                      </a:solidFill>
                      <a:prstDash val="solid"/>
                      <a:round/>
                      <a:headEnd type="none" w="med" len="med"/>
                      <a:tailEnd type="none" w="med" len="med"/>
                    </a:lnT>
                    <a:lnB w="38100" cap="flat" cmpd="sng" algn="ctr">
                      <a:solidFill>
                        <a:srgbClr val="800000"/>
                      </a:solidFill>
                      <a:prstDash val="solid"/>
                      <a:round/>
                      <a:headEnd type="none" w="med" len="med"/>
                      <a:tailEnd type="none" w="med" len="med"/>
                    </a:lnB>
                    <a:lnTlToBr>
                      <a:noFill/>
                    </a:lnTlToBr>
                    <a:lnBlToTr>
                      <a:noFill/>
                    </a:lnBlToTr>
                    <a:solidFill>
                      <a:schemeClr val="accent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Протекает медленно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(470-550</a:t>
                      </a:r>
                      <a:r>
                        <a:rPr kumimoji="0" lang="en-US"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cs typeface="Arial" charset="0"/>
                        </a:rPr>
                        <a:t>°</a:t>
                      </a: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cs typeface="Arial" charset="0"/>
                        </a:rPr>
                        <a:t>С)</a:t>
                      </a:r>
                      <a:endPar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74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Протекает быстрее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(450-500</a:t>
                      </a:r>
                      <a:r>
                        <a:rPr kumimoji="0" lang="en-US"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cs typeface="Arial" charset="0"/>
                        </a:rPr>
                        <a:t>°</a:t>
                      </a: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cs typeface="Arial" charset="0"/>
                        </a:rPr>
                        <a:t>С, катализатор)</a:t>
                      </a: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8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Образуются непредельные углеводороды с неразветвленной цепью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Образуются углеводороды  разветвленного строения</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Бензин обладает высокой детонационной стойкостью</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Бензин более высокой детонационной стойкости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Бензин неустойчив при хранении (добавление антиокислителей)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hlinkClick r:id="rId3" action="ppaction://hlinksldjump"/>
                        </a:rPr>
                        <a:t>Бензин</a:t>
                      </a:r>
                      <a:r>
                        <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rPr>
                        <a:t> устойчив при хранении</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dirty="0" smtClean="0">
                        <a:ln>
                          <a:noFill/>
                        </a:ln>
                        <a:solidFill>
                          <a:srgbClr val="74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12б"/>
          <p:cNvPicPr>
            <a:picLocks noChangeAspect="1" noChangeArrowheads="1"/>
          </p:cNvPicPr>
          <p:nvPr/>
        </p:nvPicPr>
        <p:blipFill>
          <a:blip r:embed="rId2"/>
          <a:srcRect/>
          <a:stretch>
            <a:fillRect/>
          </a:stretch>
        </p:blipFill>
        <p:spPr bwMode="auto">
          <a:xfrm>
            <a:off x="3214678" y="428604"/>
            <a:ext cx="2362200" cy="5943600"/>
          </a:xfrm>
          <a:prstGeom prst="rect">
            <a:avLst/>
          </a:prstGeom>
          <a:noFill/>
          <a:ln w="19050">
            <a:solidFill>
              <a:srgbClr val="800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14282" y="1785926"/>
          <a:ext cx="8685213" cy="4572000"/>
        </p:xfrm>
        <a:graphic>
          <a:graphicData uri="http://schemas.openxmlformats.org/presentationml/2006/ole">
            <mc:AlternateContent xmlns:mc="http://schemas.openxmlformats.org/markup-compatibility/2006">
              <mc:Choice xmlns:v="urn:schemas-microsoft-com:vml" Requires="v">
                <p:oleObj spid="_x0000_s1027" name="Диаграмма" r:id="rId5" imgW="4676851" imgH="2866949" progId="Excel.Sheet.8">
                  <p:embed/>
                </p:oleObj>
              </mc:Choice>
              <mc:Fallback>
                <p:oleObj name="Диаграмма" r:id="rId5" imgW="4676851" imgH="2866949"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1924" t="16826" r="2232" b="2260"/>
                      <a:stretch>
                        <a:fillRect/>
                      </a:stretch>
                    </p:blipFill>
                    <p:spPr bwMode="auto">
                      <a:xfrm>
                        <a:off x="214282" y="1785926"/>
                        <a:ext cx="8685213" cy="4572000"/>
                      </a:xfrm>
                      <a:prstGeom prst="rect">
                        <a:avLst/>
                      </a:prstGeom>
                      <a:solidFill>
                        <a:schemeClr val="accent1"/>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9"/>
          <p:cNvSpPr>
            <a:spLocks noChangeArrowheads="1"/>
          </p:cNvSpPr>
          <p:nvPr/>
        </p:nvSpPr>
        <p:spPr bwMode="auto">
          <a:xfrm>
            <a:off x="2357422" y="500042"/>
            <a:ext cx="3787775" cy="1066800"/>
          </a:xfrm>
          <a:prstGeom prst="rect">
            <a:avLst/>
          </a:prstGeom>
          <a:noFill/>
          <a:ln w="9525">
            <a:noFill/>
            <a:miter lim="800000"/>
            <a:headEnd/>
            <a:tailEnd/>
          </a:ln>
          <a:effectLst/>
        </p:spPr>
        <p:txBody>
          <a:bodyPr wrap="none">
            <a:spAutoFit/>
          </a:bodyPr>
          <a:lstStyle/>
          <a:p>
            <a:r>
              <a:rPr lang="ru-RU" sz="3200" b="1" dirty="0">
                <a:solidFill>
                  <a:srgbClr val="800000"/>
                </a:solidFill>
                <a:effectLst>
                  <a:outerShdw blurRad="38100" dist="38100" dir="2700000" algn="tl">
                    <a:srgbClr val="C0C0C0"/>
                  </a:outerShdw>
                </a:effectLst>
                <a:latin typeface="Tahoma" pitchFamily="34" charset="0"/>
              </a:rPr>
              <a:t>Промышленный </a:t>
            </a:r>
          </a:p>
          <a:p>
            <a:r>
              <a:rPr lang="ru-RU" sz="3200" b="1" dirty="0">
                <a:solidFill>
                  <a:srgbClr val="800000"/>
                </a:solidFill>
                <a:effectLst>
                  <a:outerShdw blurRad="38100" dist="38100" dir="2700000" algn="tl">
                    <a:srgbClr val="C0C0C0"/>
                  </a:outerShdw>
                </a:effectLst>
                <a:latin typeface="Tahoma" pitchFamily="34" charset="0"/>
              </a:rPr>
              <a:t>выход бензина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ОБВИНЯЕТСЯ НЕФТЬ</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hool-collection.edu.ru/catalog/res/0abaed48-4185-11db-b0de-0800200c9a66/view/"/>
          <p:cNvPicPr>
            <a:picLocks noChangeAspect="1" noChangeArrowheads="1"/>
          </p:cNvPicPr>
          <p:nvPr/>
        </p:nvPicPr>
        <p:blipFill>
          <a:blip r:embed="rId2"/>
          <a:srcRect/>
          <a:stretch>
            <a:fillRect/>
          </a:stretch>
        </p:blipFill>
        <p:spPr bwMode="auto">
          <a:xfrm>
            <a:off x="714348" y="428604"/>
            <a:ext cx="8001024" cy="577057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857232"/>
            <a:ext cx="3857652" cy="5262979"/>
          </a:xfrm>
          <a:prstGeom prst="rect">
            <a:avLst/>
          </a:prstGeom>
        </p:spPr>
        <p:txBody>
          <a:bodyPr wrap="square">
            <a:spAutoFit/>
          </a:bodyPr>
          <a:lstStyle/>
          <a:p>
            <a:r>
              <a:rPr lang="ru-RU" sz="2400" dirty="0" smtClean="0"/>
              <a:t>Для нефтехимического производства особенно актуальна проблема окружающей среды. Добыча нефти связана с затратами энергии и загрязнением окружающей среды. Опасным источником загрязнения Мирового океана является морская нефтедобыча,  также Мировой океан загрязняется при транспортировке нефти.</a:t>
            </a:r>
            <a:endParaRPr lang="ru-RU" sz="2400" dirty="0"/>
          </a:p>
        </p:txBody>
      </p:sp>
      <p:pic>
        <p:nvPicPr>
          <p:cNvPr id="4" name="Picture 1" descr="C:\Documents and Settings\Людмила\Рабочий стол\нефть\43DB5CF71AED6.gif"/>
          <p:cNvPicPr>
            <a:picLocks noChangeAspect="1" noChangeArrowheads="1"/>
          </p:cNvPicPr>
          <p:nvPr/>
        </p:nvPicPr>
        <p:blipFill>
          <a:blip r:embed="rId2"/>
          <a:srcRect/>
          <a:stretch>
            <a:fillRect/>
          </a:stretch>
        </p:blipFill>
        <p:spPr bwMode="auto">
          <a:xfrm>
            <a:off x="4786314" y="714356"/>
            <a:ext cx="3643338" cy="53578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ПРИРОДНЫЕ ИСТОЧНИКИ УГЛЕВОДОРОДОВ</a:t>
            </a:r>
            <a:endParaRPr lang="ru-RU" dirty="0"/>
          </a:p>
        </p:txBody>
      </p:sp>
      <p:sp>
        <p:nvSpPr>
          <p:cNvPr id="3" name="Подзаголовок 2"/>
          <p:cNvSpPr>
            <a:spLocks noGrp="1"/>
          </p:cNvSpPr>
          <p:nvPr>
            <p:ph type="subTitle" idx="1"/>
          </p:nvPr>
        </p:nvSpPr>
        <p:spPr>
          <a:xfrm rot="10487733" flipH="1" flipV="1">
            <a:off x="598910" y="4182614"/>
            <a:ext cx="7803304" cy="959605"/>
          </a:xfrm>
        </p:spPr>
        <p:txBody>
          <a:bodyPr>
            <a:normAutofit fontScale="92500" lnSpcReduction="10000"/>
          </a:bodyPr>
          <a:lstStyle/>
          <a:p>
            <a:r>
              <a:rPr lang="ru-RU" dirty="0" smtClean="0">
                <a:solidFill>
                  <a:schemeClr val="accent6">
                    <a:lumMod val="75000"/>
                  </a:schemeClr>
                </a:solidFill>
              </a:rPr>
              <a:t>НЕФТЬ, ПРИРОДНЫЙ И ПОПУТНЫЙ НЕФТЯНЫЕ ГАЗЫ, КАМЕННЫЙ  УГОЛЬ</a:t>
            </a:r>
            <a:endParaRPr lang="ru-RU"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4143404" cy="6001643"/>
          </a:xfrm>
          <a:prstGeom prst="rect">
            <a:avLst/>
          </a:prstGeom>
        </p:spPr>
        <p:txBody>
          <a:bodyPr wrap="square">
            <a:spAutoFit/>
          </a:bodyPr>
          <a:lstStyle/>
          <a:p>
            <a:r>
              <a:rPr lang="ru-RU" sz="2400" dirty="0" smtClean="0"/>
              <a:t>Каждый из нас видел по телевизору последствия аварий нефтеналивного танкера. Чёрные, покрытые слоем мазута берега, чёрный прибой, задыхающиеся дельфины, птицы, крылья которых в вязком мазуте, люди в защитных костюмах, собирающие нефть лопатами и вёдрами. Хочу привести данные серьёзной экологической катастрофы, которая произошла в Керченском проливе в ноябре 2007 года. </a:t>
            </a:r>
            <a:endParaRPr lang="ru-RU" sz="2400" dirty="0"/>
          </a:p>
        </p:txBody>
      </p:sp>
      <p:pic>
        <p:nvPicPr>
          <p:cNvPr id="4" name="Содержимое 4" descr="55398.jpg"/>
          <p:cNvPicPr>
            <a:picLocks noChangeAspect="1"/>
          </p:cNvPicPr>
          <p:nvPr/>
        </p:nvPicPr>
        <p:blipFill>
          <a:blip r:embed="rId2"/>
          <a:stretch>
            <a:fillRect/>
          </a:stretch>
        </p:blipFill>
        <p:spPr>
          <a:xfrm>
            <a:off x="4643438" y="428604"/>
            <a:ext cx="4130676" cy="2703453"/>
          </a:xfrm>
          <a:prstGeom prst="rect">
            <a:avLst/>
          </a:prstGeom>
        </p:spPr>
      </p:pic>
      <p:pic>
        <p:nvPicPr>
          <p:cNvPr id="6" name="Picture 2" descr="C:\Documents and Settings\Людмила\Рабочий стол\нефть\b_209976.jpg"/>
          <p:cNvPicPr>
            <a:picLocks noChangeAspect="1" noChangeArrowheads="1"/>
          </p:cNvPicPr>
          <p:nvPr/>
        </p:nvPicPr>
        <p:blipFill>
          <a:blip r:embed="rId3"/>
          <a:srcRect/>
          <a:stretch>
            <a:fillRect/>
          </a:stretch>
        </p:blipFill>
        <p:spPr bwMode="auto">
          <a:xfrm>
            <a:off x="4572000" y="3429000"/>
            <a:ext cx="4375608" cy="28575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4214842" cy="5262979"/>
          </a:xfrm>
          <a:prstGeom prst="rect">
            <a:avLst/>
          </a:prstGeom>
        </p:spPr>
        <p:txBody>
          <a:bodyPr wrap="square">
            <a:spAutoFit/>
          </a:bodyPr>
          <a:lstStyle/>
          <a:p>
            <a:r>
              <a:rPr lang="ru-RU" dirty="0" smtClean="0"/>
              <a:t> </a:t>
            </a:r>
            <a:r>
              <a:rPr lang="ru-RU" sz="2400" dirty="0" smtClean="0"/>
              <a:t>В воду попали 2 тысячи тонн нефтепродуктов и около 7 тысяч тонн серы. Больше всего из-за катастрофы пострадали коса Тузла, которая находится на стыке Чёрного и Азовского морей, и коса Чушка. После аварии мазут осел на дно из - за чего погибла мелкая ракушка-сердцевидка-основная еда обитателей моря. На восстановление экосистемы уйдет 10 лет. Погибло более 15 тысяч птиц.</a:t>
            </a:r>
            <a:endParaRPr lang="ru-RU" sz="2400" dirty="0"/>
          </a:p>
        </p:txBody>
      </p:sp>
      <p:pic>
        <p:nvPicPr>
          <p:cNvPr id="3" name="Содержимое 5" descr="874280_20060731135623.gif.jpg"/>
          <p:cNvPicPr>
            <a:picLocks noChangeAspect="1"/>
          </p:cNvPicPr>
          <p:nvPr/>
        </p:nvPicPr>
        <p:blipFill>
          <a:blip r:embed="rId2"/>
          <a:stretch>
            <a:fillRect/>
          </a:stretch>
        </p:blipFill>
        <p:spPr>
          <a:xfrm>
            <a:off x="4643438" y="285728"/>
            <a:ext cx="3857652" cy="271464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751344"/>
            <a:ext cx="4572000" cy="5078313"/>
          </a:xfrm>
          <a:prstGeom prst="rect">
            <a:avLst/>
          </a:prstGeom>
        </p:spPr>
        <p:txBody>
          <a:bodyPr>
            <a:spAutoFit/>
          </a:bodyPr>
          <a:lstStyle/>
          <a:p>
            <a:r>
              <a:rPr lang="ru-RU" dirty="0" smtClean="0"/>
              <a:t>Литр нефти, попав в воду, растекается по её поверхности пятнами площадью 100 кв.м. Нефтяная пленка, хотя и очень тонкая, образует непреодолимую преграду на пути кислорода из атмосферы в водную толщу. В результате нарушается кислородный режим и океан </a:t>
            </a:r>
            <a:r>
              <a:rPr lang="ru-RU" b="1" dirty="0" smtClean="0"/>
              <a:t>“задыхается”.</a:t>
            </a:r>
            <a:r>
              <a:rPr lang="ru-RU" dirty="0" smtClean="0"/>
              <a:t> Гибнет планктон, являющийся основой пищевой цепи океана. В настоящее время нефтяными пятнами покрыто уже около 20% площади Мирового океана, и площадь, пораженная нефтяным загрязнением растет. Кроме того, что нефтяной пленкой покрыт Мировой океан, мы можем её наблюдать и на суше. Например, на нефтяных месторождениях Западной Сибири в год проливается нефти больше, чем вмещает танкер - до 20 млн. тонн.</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8"/>
            <a:ext cx="7858180" cy="1015663"/>
          </a:xfrm>
          <a:prstGeom prst="rect">
            <a:avLst/>
          </a:prstGeom>
        </p:spPr>
        <p:txBody>
          <a:bodyPr wrap="square">
            <a:spAutoFit/>
          </a:bodyPr>
          <a:lstStyle/>
          <a:p>
            <a:r>
              <a:rPr lang="ru-RU" sz="2000" dirty="0" smtClean="0"/>
              <a:t>Около половины этой нефти попадает на землю в результате аварий, остальное – “плановые” фонтаны и утечки при запуске скважин, разведочном бурении, ремонте трубопроводов.</a:t>
            </a:r>
            <a:endParaRPr lang="ru-RU" sz="2000" dirty="0"/>
          </a:p>
        </p:txBody>
      </p:sp>
      <p:pic>
        <p:nvPicPr>
          <p:cNvPr id="4" name="Picture 2" descr="http://school-collection.edu.ru/catalog/res/0abaed47-4185-11db-b0de-0800200c9a66/view/"/>
          <p:cNvPicPr>
            <a:picLocks noChangeAspect="1" noChangeArrowheads="1"/>
          </p:cNvPicPr>
          <p:nvPr/>
        </p:nvPicPr>
        <p:blipFill>
          <a:blip r:embed="rId2"/>
          <a:srcRect/>
          <a:stretch>
            <a:fillRect/>
          </a:stretch>
        </p:blipFill>
        <p:spPr bwMode="auto">
          <a:xfrm>
            <a:off x="714348" y="1643050"/>
            <a:ext cx="7715304" cy="492922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1785926"/>
            <a:ext cx="685801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На сегодняшний день существует пять методов борьбы с нефтью в океане:</a:t>
            </a:r>
            <a:endPar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Самоликвидация</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этот метод применяют в том случае, если нефть разлита далеко от берегов и пятно небольшое (в этом случае пятно лучше совсем не трогать). Постепенно пятно растворится в воде и частично выпарится. Иногда нефть не исчезает и через несколько лет, мелкие пятна достигают побережья в виде кусочков скользкой смолы.</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85786" y="500043"/>
            <a:ext cx="728667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Химическое рассеивание</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существуют химические препараты для ликвидации пятен и одни из них:</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 впитывают нефть в себя как губка;</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 стягивают нефть в плоские маленькие пятна, которые потом уже легче убрать;</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3) уплотняют нефть в кубики.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Самые эффективные из них называются </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диспергенты</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Диспергенты</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это вещества, которые разбивают нефтяной слой на мельчайшие капельки, не смешивающиеся друг с другом. А затем эти вещества вылавливаются большими сачками и сжигаются на суше.</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2071678"/>
            <a:ext cx="6286528" cy="2677656"/>
          </a:xfrm>
          <a:prstGeom prst="rect">
            <a:avLst/>
          </a:prstGeom>
        </p:spPr>
        <p:txBody>
          <a:bodyPr wrap="square">
            <a:spAutoFit/>
          </a:bodyPr>
          <a:lstStyle/>
          <a:p>
            <a:r>
              <a:rPr lang="ru-RU" sz="2400" b="1" dirty="0" smtClean="0"/>
              <a:t>Оседание</a:t>
            </a:r>
            <a:r>
              <a:rPr lang="ru-RU" sz="2400" dirty="0" smtClean="0"/>
              <a:t>. Ученые обнаружили, что если нефтяное пятно посыпать слоем мела, то мел будет впитывать в себя нефть, и очень быстро тонуть, очищая, таким образом, поверхность воды от нефтяных пятен, однако нефть остается на дне и продолжает отравлять флору и фауну океана</a:t>
            </a:r>
            <a:endParaRPr lang="ru-RU"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142976" y="1571612"/>
            <a:ext cx="635795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Поглощение</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Всем вам известны солома и торф, – которые поглощают нефть, после чего их можно аккуратно собрать и вывести с последующим уничтожением. Этот метод годится лишь в условиях штиля и только для небольших пятен. Этот способ весьма популярен в последнее время из-за своей дешевизны и высокой эффективности.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785794"/>
            <a:ext cx="8715404" cy="3785652"/>
          </a:xfrm>
          <a:prstGeom prst="rect">
            <a:avLst/>
          </a:prstGeom>
        </p:spPr>
        <p:txBody>
          <a:bodyPr wrap="square">
            <a:spAutoFit/>
          </a:bodyPr>
          <a:lstStyle/>
          <a:p>
            <a:r>
              <a:rPr lang="ru-RU" sz="2400" b="1" dirty="0" smtClean="0"/>
              <a:t>Метод ограждения</a:t>
            </a:r>
            <a:r>
              <a:rPr lang="ru-RU" sz="2400" dirty="0" smtClean="0"/>
              <a:t>. Если нефтяное пятно окружить плавающими заграждениями, оно не будет увеличиваться в размерах. Такие заграждения называются – </a:t>
            </a:r>
            <a:r>
              <a:rPr lang="ru-RU" sz="2400" b="1" dirty="0" smtClean="0"/>
              <a:t>контейнерами</a:t>
            </a:r>
            <a:r>
              <a:rPr lang="ru-RU" sz="2400" dirty="0" smtClean="0"/>
              <a:t>. Их можно даже передвигать в удобное для ликвидации место. Затем специальное судно откачивает нефть из контейнеров насосами. Но эту откаченную нефть использовать как топливо нельзя, кроме того, этот метод применяется только при спокойной погоде, т.е. когда на море нет волн. А если авария произошла в полярных водах, нефть становится вязкой, что влечет за собой некоторые трудности</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828836"/>
            <a:ext cx="4572000" cy="1569660"/>
          </a:xfrm>
          <a:prstGeom prst="rect">
            <a:avLst/>
          </a:prstGeom>
        </p:spPr>
        <p:txBody>
          <a:bodyPr>
            <a:spAutoFit/>
          </a:bodyPr>
          <a:lstStyle/>
          <a:p>
            <a:r>
              <a:rPr lang="ru-RU" sz="2400" dirty="0" smtClean="0"/>
              <a:t>Итак, подведу итог – идеального метода нет. Поэтому поиски новых технологий очистки рек и морей от нефти продолжаются</a:t>
            </a:r>
            <a:r>
              <a:rPr lang="ru-RU" dirty="0" smtClean="0"/>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886728" cy="1870079"/>
          </a:xfrm>
        </p:spPr>
        <p:txBody>
          <a:bodyPr>
            <a:normAutofit fontScale="90000"/>
          </a:bodyPr>
          <a:lstStyle/>
          <a:p>
            <a:r>
              <a:rPr lang="ru-RU" dirty="0" smtClean="0"/>
              <a:t>НЕФТЬ. НАХОЖДЕНИЕ В ПРИРОДЕ,СОСТАВ И ФИЗИЧЕСКИЕ СВОЙСТВА</a:t>
            </a:r>
            <a:endParaRPr lang="ru-RU" dirty="0"/>
          </a:p>
        </p:txBody>
      </p:sp>
      <p:sp>
        <p:nvSpPr>
          <p:cNvPr id="3" name="Подзаголовок 2"/>
          <p:cNvSpPr>
            <a:spLocks noGrp="1"/>
          </p:cNvSpPr>
          <p:nvPr>
            <p:ph type="subTitle" idx="1"/>
          </p:nvPr>
        </p:nvSpPr>
        <p:spPr>
          <a:xfrm>
            <a:off x="1500166" y="4214818"/>
            <a:ext cx="6400800" cy="1752600"/>
          </a:xfrm>
        </p:spPr>
        <p:txBody>
          <a:bodyPr/>
          <a:lstStyle/>
          <a:p>
            <a:pPr algn="l"/>
            <a:r>
              <a:rPr lang="ru-RU" dirty="0" smtClean="0"/>
              <a:t>.</a:t>
            </a: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1357298"/>
            <a:ext cx="5429288" cy="2308324"/>
          </a:xfrm>
          <a:prstGeom prst="rect">
            <a:avLst/>
          </a:prstGeom>
        </p:spPr>
        <p:txBody>
          <a:bodyPr wrap="square">
            <a:spAutoFit/>
          </a:bodyPr>
          <a:lstStyle/>
          <a:p>
            <a:r>
              <a:rPr lang="ru-RU" dirty="0" smtClean="0"/>
              <a:t>«</a:t>
            </a:r>
            <a:r>
              <a:rPr lang="ru-RU" sz="2400" dirty="0" smtClean="0"/>
              <a:t>В какой природе будут жить наши любимые дети, правнуки и т. д. ?» - такой вопрос должен встать у всех людей, населяющих планету Земля. Ведь 98 % нефти оказывают ядовитое влияние для окружающую среду.</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ПРИРОДНЫЙ </a:t>
            </a:r>
            <a:r>
              <a:rPr lang="ru-RU" dirty="0" smtClean="0"/>
              <a:t>И </a:t>
            </a:r>
            <a:r>
              <a:rPr lang="ru-RU" smtClean="0"/>
              <a:t>ПОПУТНЫЙ НЕФТЯНЫЕ </a:t>
            </a:r>
            <a:r>
              <a:rPr lang="ru-RU" dirty="0" smtClean="0"/>
              <a:t>ГАЗЫ</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chool-collection.edu.ru/catalog/res/0abaed43-4185-11db-b0de-0800200c9a66/view/"/>
          <p:cNvPicPr>
            <a:picLocks noChangeAspect="1" noChangeArrowheads="1"/>
          </p:cNvPicPr>
          <p:nvPr/>
        </p:nvPicPr>
        <p:blipFill>
          <a:blip r:embed="rId2"/>
          <a:srcRect/>
          <a:stretch>
            <a:fillRect/>
          </a:stretch>
        </p:blipFill>
        <p:spPr bwMode="auto">
          <a:xfrm>
            <a:off x="857224" y="357166"/>
            <a:ext cx="7620000" cy="5076825"/>
          </a:xfrm>
          <a:prstGeom prst="rect">
            <a:avLst/>
          </a:prstGeom>
          <a:noFill/>
        </p:spPr>
      </p:pic>
      <p:sp>
        <p:nvSpPr>
          <p:cNvPr id="4" name="TextBox 3"/>
          <p:cNvSpPr txBox="1"/>
          <p:nvPr/>
        </p:nvSpPr>
        <p:spPr>
          <a:xfrm>
            <a:off x="2571736" y="5857892"/>
            <a:ext cx="3531544" cy="369332"/>
          </a:xfrm>
          <a:prstGeom prst="rect">
            <a:avLst/>
          </a:prstGeom>
          <a:noFill/>
        </p:spPr>
        <p:txBody>
          <a:bodyPr wrap="square" rtlCol="0">
            <a:spAutoFit/>
          </a:bodyPr>
          <a:lstStyle/>
          <a:p>
            <a:r>
              <a:rPr lang="ru-RU" dirty="0" smtClean="0"/>
              <a:t>Добыча попутного нефтяного газа</a:t>
            </a: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chool-collection.edu.ru/catalog/res/0abac640-4185-11db-b0de-0800200c9a66/view/"/>
          <p:cNvPicPr>
            <a:picLocks noChangeAspect="1" noChangeArrowheads="1"/>
          </p:cNvPicPr>
          <p:nvPr/>
        </p:nvPicPr>
        <p:blipFill>
          <a:blip r:embed="rId2"/>
          <a:srcRect/>
          <a:stretch>
            <a:fillRect/>
          </a:stretch>
        </p:blipFill>
        <p:spPr bwMode="auto">
          <a:xfrm>
            <a:off x="285720" y="357166"/>
            <a:ext cx="8686800" cy="5791200"/>
          </a:xfrm>
          <a:prstGeom prst="rect">
            <a:avLst/>
          </a:prstGeom>
          <a:noFill/>
        </p:spPr>
      </p:pic>
      <p:sp>
        <p:nvSpPr>
          <p:cNvPr id="3" name="TextBox 2"/>
          <p:cNvSpPr txBox="1"/>
          <p:nvPr/>
        </p:nvSpPr>
        <p:spPr>
          <a:xfrm>
            <a:off x="3071802" y="6488668"/>
            <a:ext cx="3071834" cy="369332"/>
          </a:xfrm>
          <a:prstGeom prst="rect">
            <a:avLst/>
          </a:prstGeom>
          <a:noFill/>
        </p:spPr>
        <p:txBody>
          <a:bodyPr wrap="square" rtlCol="0">
            <a:spAutoFit/>
          </a:bodyPr>
          <a:lstStyle/>
          <a:p>
            <a:r>
              <a:rPr lang="ru-RU" dirty="0" smtClean="0"/>
              <a:t>Добыча природного газа</a:t>
            </a: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chool-collection.edu.ru/catalog/res/0abaed44-4185-11db-b0de-0800200c9a66/view/"/>
          <p:cNvPicPr>
            <a:picLocks noChangeAspect="1" noChangeArrowheads="1"/>
          </p:cNvPicPr>
          <p:nvPr/>
        </p:nvPicPr>
        <p:blipFill>
          <a:blip r:embed="rId2"/>
          <a:srcRect/>
          <a:stretch>
            <a:fillRect/>
          </a:stretch>
        </p:blipFill>
        <p:spPr bwMode="auto">
          <a:xfrm>
            <a:off x="357158" y="500042"/>
            <a:ext cx="8429684" cy="578644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chool-collection.edu.ru/catalog/res/0abaed40-4185-11db-b0de-0800200c9a66/view/"/>
          <p:cNvPicPr>
            <a:picLocks noChangeAspect="1" noChangeArrowheads="1"/>
          </p:cNvPicPr>
          <p:nvPr/>
        </p:nvPicPr>
        <p:blipFill>
          <a:blip r:embed="rId2"/>
          <a:srcRect/>
          <a:stretch>
            <a:fillRect/>
          </a:stretch>
        </p:blipFill>
        <p:spPr bwMode="auto">
          <a:xfrm>
            <a:off x="214282" y="571480"/>
            <a:ext cx="7620000" cy="5715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685800" y="228600"/>
            <a:ext cx="7772400" cy="1524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smtClean="0">
                <a:ln>
                  <a:noFill/>
                </a:ln>
                <a:solidFill>
                  <a:srgbClr val="000066"/>
                </a:solidFill>
                <a:effectLst/>
                <a:uLnTx/>
                <a:uFillTx/>
                <a:latin typeface="+mj-lt"/>
                <a:ea typeface="+mj-ea"/>
                <a:cs typeface="+mj-cs"/>
              </a:rPr>
              <a:t>Различия в составе</a:t>
            </a:r>
            <a:endParaRPr kumimoji="0" lang="ru-RU" sz="6600" b="1" i="0" u="none" strike="noStrike" kern="1200" cap="none" spc="0" normalizeH="0" baseline="0" noProof="0" dirty="0">
              <a:ln>
                <a:noFill/>
              </a:ln>
              <a:solidFill>
                <a:srgbClr val="000066"/>
              </a:solidFill>
              <a:effectLst/>
              <a:uLnTx/>
              <a:uFillTx/>
              <a:latin typeface="+mj-lt"/>
              <a:ea typeface="+mj-ea"/>
              <a:cs typeface="+mj-cs"/>
            </a:endParaRPr>
          </a:p>
        </p:txBody>
      </p:sp>
      <p:sp>
        <p:nvSpPr>
          <p:cNvPr id="3" name="Rectangle 1027"/>
          <p:cNvSpPr txBox="1">
            <a:spLocks noChangeArrowheads="1"/>
          </p:cNvSpPr>
          <p:nvPr/>
        </p:nvSpPr>
        <p:spPr>
          <a:xfrm>
            <a:off x="357158" y="1643050"/>
            <a:ext cx="3810000" cy="41148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ru-RU"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ru-RU" sz="32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В природном газе </a:t>
            </a:r>
            <a:r>
              <a:rPr kumimoji="0" lang="ru-RU" sz="3200" b="0" i="0" u="sng"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преобладает</a:t>
            </a:r>
            <a:r>
              <a:rPr kumimoji="0" lang="ru-RU" sz="32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 </a:t>
            </a:r>
            <a:r>
              <a:rPr kumimoji="0" lang="ru-RU" sz="2800" b="0" i="0" u="sng"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метан</a:t>
            </a:r>
            <a:r>
              <a:rPr kumimoji="0" lang="ru-RU" sz="32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a:t>
            </a:r>
            <a:r>
              <a:rPr kumimoji="0" lang="en-US" sz="32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 </a:t>
            </a:r>
            <a:r>
              <a:rPr kumimoji="0" lang="ru-RU" sz="3200" b="0" i="0" u="none" strike="noStrike" kern="1200" cap="none" spc="0" normalizeH="0" baseline="0" noProof="0" dirty="0" smtClean="0">
                <a:ln>
                  <a:noFill/>
                </a:ln>
                <a:solidFill>
                  <a:srgbClr val="000066"/>
                </a:solidFill>
                <a:effectLst>
                  <a:outerShdw blurRad="38100" dist="38100" dir="2700000" algn="tl">
                    <a:srgbClr val="000000"/>
                  </a:outerShdw>
                </a:effectLst>
                <a:uLnTx/>
                <a:uFillTx/>
                <a:latin typeface="+mn-lt"/>
                <a:ea typeface="+mn-ea"/>
                <a:cs typeface="+mn-cs"/>
              </a:rPr>
              <a:t>содержание которого  достигает 80-98%</a:t>
            </a:r>
            <a:endParaRPr kumimoji="0" lang="ru-RU" sz="3200" b="0" i="0" u="none" strike="noStrike" kern="1200" cap="none" spc="0" normalizeH="0" baseline="0" noProof="0" dirty="0">
              <a:ln>
                <a:noFill/>
              </a:ln>
              <a:solidFill>
                <a:srgbClr val="000066"/>
              </a:solidFill>
              <a:effectLst>
                <a:outerShdw blurRad="38100" dist="38100" dir="2700000" algn="tl">
                  <a:srgbClr val="000000"/>
                </a:outerShdw>
              </a:effectLst>
              <a:uLnTx/>
              <a:uFillTx/>
              <a:latin typeface="+mn-lt"/>
              <a:ea typeface="+mn-ea"/>
              <a:cs typeface="+mn-cs"/>
            </a:endParaRPr>
          </a:p>
        </p:txBody>
      </p:sp>
      <p:sp>
        <p:nvSpPr>
          <p:cNvPr id="4" name="Rectangle 1028"/>
          <p:cNvSpPr txBox="1">
            <a:spLocks noChangeArrowheads="1"/>
          </p:cNvSpPr>
          <p:nvPr/>
        </p:nvSpPr>
        <p:spPr>
          <a:xfrm>
            <a:off x="4857752" y="1428736"/>
            <a:ext cx="38100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3200" b="1" i="0" u="none" strike="noStrike" kern="120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	</a:t>
            </a:r>
            <a:r>
              <a:rPr kumimoji="0" lang="ru-RU" sz="3200" b="0" i="0" u="none" strike="noStrike" kern="1200" cap="none" spc="0" normalizeH="0" baseline="0" noProof="0" smtClean="0">
                <a:ln>
                  <a:noFill/>
                </a:ln>
                <a:solidFill>
                  <a:srgbClr val="000066"/>
                </a:solidFill>
                <a:effectLst>
                  <a:outerShdw blurRad="38100" dist="38100" dir="2700000" algn="tl">
                    <a:srgbClr val="000000"/>
                  </a:outerShdw>
                </a:effectLst>
                <a:uLnTx/>
                <a:uFillTx/>
                <a:latin typeface="+mn-lt"/>
                <a:ea typeface="+mn-ea"/>
                <a:cs typeface="+mn-cs"/>
              </a:rPr>
              <a:t>В попутном газе содержится 30-50% метана , но  в нем содержится </a:t>
            </a:r>
            <a:r>
              <a:rPr kumimoji="0" lang="ru-RU" sz="3200" b="0" i="0" u="sng" strike="noStrike" kern="1200" cap="none" spc="0" normalizeH="0" baseline="0" noProof="0" smtClean="0">
                <a:ln>
                  <a:noFill/>
                </a:ln>
                <a:solidFill>
                  <a:srgbClr val="000066"/>
                </a:solidFill>
                <a:effectLst>
                  <a:outerShdw blurRad="38100" dist="38100" dir="2700000" algn="tl">
                    <a:srgbClr val="000000"/>
                  </a:outerShdw>
                </a:effectLst>
                <a:uLnTx/>
                <a:uFillTx/>
                <a:latin typeface="+mn-lt"/>
                <a:ea typeface="+mn-ea"/>
                <a:cs typeface="+mn-cs"/>
              </a:rPr>
              <a:t>значительно больше ближайших гомологов</a:t>
            </a:r>
            <a:r>
              <a:rPr kumimoji="0" lang="ru-RU" sz="3200" b="0" i="0" u="none" strike="noStrike" kern="1200" cap="none" spc="0" normalizeH="0" baseline="0" noProof="0" smtClean="0">
                <a:ln>
                  <a:noFill/>
                </a:ln>
                <a:solidFill>
                  <a:srgbClr val="000066"/>
                </a:solidFill>
                <a:effectLst>
                  <a:outerShdw blurRad="38100" dist="38100" dir="2700000" algn="tl">
                    <a:srgbClr val="000000"/>
                  </a:outerShdw>
                </a:effectLst>
                <a:uLnTx/>
                <a:uFillTx/>
                <a:latin typeface="+mn-lt"/>
                <a:ea typeface="+mn-ea"/>
                <a:cs typeface="+mn-cs"/>
              </a:rPr>
              <a:t> - этана,</a:t>
            </a:r>
            <a:r>
              <a:rPr kumimoji="0" lang="en-US" sz="3200" b="0" i="0" u="none" strike="noStrike" kern="1200" cap="none" spc="0" normalizeH="0" baseline="0" noProof="0" smtClean="0">
                <a:ln>
                  <a:noFill/>
                </a:ln>
                <a:solidFill>
                  <a:srgbClr val="000066"/>
                </a:solidFill>
                <a:effectLst>
                  <a:outerShdw blurRad="38100" dist="38100" dir="2700000" algn="tl">
                    <a:srgbClr val="000000"/>
                  </a:outerShdw>
                </a:effectLst>
                <a:uLnTx/>
                <a:uFillTx/>
                <a:latin typeface="+mn-lt"/>
                <a:ea typeface="+mn-ea"/>
                <a:cs typeface="+mn-cs"/>
              </a:rPr>
              <a:t> </a:t>
            </a:r>
            <a:r>
              <a:rPr kumimoji="0" lang="ru-RU" sz="3200" b="0" i="0" u="none" strike="noStrike" kern="1200" cap="none" spc="0" normalizeH="0" baseline="0" noProof="0" smtClean="0">
                <a:ln>
                  <a:noFill/>
                </a:ln>
                <a:solidFill>
                  <a:srgbClr val="000066"/>
                </a:solidFill>
                <a:effectLst>
                  <a:outerShdw blurRad="38100" dist="38100" dir="2700000" algn="tl">
                    <a:srgbClr val="000000"/>
                  </a:outerShdw>
                </a:effectLst>
                <a:uLnTx/>
                <a:uFillTx/>
                <a:latin typeface="+mn-lt"/>
                <a:ea typeface="+mn-ea"/>
                <a:cs typeface="+mn-cs"/>
              </a:rPr>
              <a:t>пропана и бутана, до 20% каждого</a:t>
            </a:r>
            <a:endParaRPr kumimoji="0" lang="ru-RU" sz="3200" b="0" i="0" u="none" strike="noStrike" kern="1200" cap="none" spc="0" normalizeH="0" baseline="0" noProof="0" dirty="0">
              <a:ln>
                <a:noFill/>
              </a:ln>
              <a:solidFill>
                <a:srgbClr val="000066"/>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551837"/>
            <a:ext cx="4572000" cy="3046988"/>
          </a:xfrm>
          <a:prstGeom prst="rect">
            <a:avLst/>
          </a:prstGeom>
        </p:spPr>
        <p:txBody>
          <a:bodyPr>
            <a:spAutoFit/>
          </a:bodyPr>
          <a:lstStyle/>
          <a:p>
            <a:pPr>
              <a:buClr>
                <a:schemeClr val="folHlink"/>
              </a:buClr>
            </a:pPr>
            <a:r>
              <a:rPr lang="ru-RU" sz="2400" dirty="0" smtClean="0">
                <a:latin typeface="Times New Roman" pitchFamily="18" charset="0"/>
              </a:rPr>
              <a:t>Дешевый вид топлива</a:t>
            </a:r>
          </a:p>
          <a:p>
            <a:pPr>
              <a:buClr>
                <a:schemeClr val="folHlink"/>
              </a:buClr>
            </a:pPr>
            <a:r>
              <a:rPr lang="ru-RU" sz="2400" dirty="0" smtClean="0">
                <a:latin typeface="Times New Roman" pitchFamily="18" charset="0"/>
              </a:rPr>
              <a:t>Обладает высокой теплотворной способностью (теплота сгорания 1м</a:t>
            </a:r>
            <a:r>
              <a:rPr lang="ru-RU" sz="2400" baseline="30000" dirty="0" smtClean="0">
                <a:latin typeface="Times New Roman" pitchFamily="18" charset="0"/>
              </a:rPr>
              <a:t>3</a:t>
            </a:r>
            <a:r>
              <a:rPr lang="ru-RU" sz="2400" dirty="0" smtClean="0">
                <a:latin typeface="Times New Roman" pitchFamily="18" charset="0"/>
              </a:rPr>
              <a:t> газа 54400 кДж)</a:t>
            </a:r>
          </a:p>
          <a:p>
            <a:pPr>
              <a:buClr>
                <a:schemeClr val="folHlink"/>
              </a:buClr>
            </a:pPr>
            <a:r>
              <a:rPr lang="ru-RU" sz="2400" dirty="0" smtClean="0">
                <a:latin typeface="Times New Roman" pitchFamily="18" charset="0"/>
              </a:rPr>
              <a:t>Легко транспортируется по газопроводам</a:t>
            </a:r>
          </a:p>
          <a:p>
            <a:pPr>
              <a:buClr>
                <a:schemeClr val="folHlink"/>
              </a:buClr>
            </a:pPr>
            <a:r>
              <a:rPr lang="ru-RU" sz="2400" dirty="0" smtClean="0">
                <a:latin typeface="Times New Roman" pitchFamily="18" charset="0"/>
              </a:rPr>
              <a:t>Экологически чистый вид топлива</a:t>
            </a:r>
            <a:endParaRPr lang="ru-RU" sz="2400" dirty="0">
              <a:latin typeface="Times New Roman" pitchFamily="18" charset="0"/>
            </a:endParaRPr>
          </a:p>
        </p:txBody>
      </p:sp>
      <p:sp>
        <p:nvSpPr>
          <p:cNvPr id="3" name="Прямоугольник 2"/>
          <p:cNvSpPr/>
          <p:nvPr/>
        </p:nvSpPr>
        <p:spPr>
          <a:xfrm>
            <a:off x="2214546" y="1071546"/>
            <a:ext cx="4572000" cy="646331"/>
          </a:xfrm>
          <a:prstGeom prst="rect">
            <a:avLst/>
          </a:prstGeom>
        </p:spPr>
        <p:txBody>
          <a:bodyPr>
            <a:spAutoFit/>
          </a:bodyPr>
          <a:lstStyle/>
          <a:p>
            <a:r>
              <a:rPr lang="ru-RU" b="1" dirty="0" smtClean="0">
                <a:solidFill>
                  <a:srgbClr val="000099"/>
                </a:solidFill>
                <a:latin typeface="Arbat" pitchFamily="2" charset="0"/>
              </a:rPr>
              <a:t>Достоинства природного и попутного нефтяного газа</a:t>
            </a:r>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КАМЕННЫЙ УГОЛЬ</a:t>
            </a:r>
            <a:endParaRPr lang="ru-RU"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Черновики\Рисунки\cocs1a.jpg"/>
          <p:cNvPicPr>
            <a:picLocks noChangeAspect="1" noChangeArrowheads="1"/>
          </p:cNvPicPr>
          <p:nvPr/>
        </p:nvPicPr>
        <p:blipFill>
          <a:blip r:embed="rId2"/>
          <a:srcRect/>
          <a:stretch>
            <a:fillRect/>
          </a:stretch>
        </p:blipFill>
        <p:spPr bwMode="auto">
          <a:xfrm>
            <a:off x="4905375" y="457200"/>
            <a:ext cx="4010025" cy="6019800"/>
          </a:xfrm>
          <a:prstGeom prst="rect">
            <a:avLst/>
          </a:prstGeom>
          <a:noFill/>
        </p:spPr>
      </p:pic>
      <p:pic>
        <p:nvPicPr>
          <p:cNvPr id="3" name="Picture 7" descr="H:\Черновики\Рисунки\уголь4.jpg"/>
          <p:cNvPicPr>
            <a:picLocks noChangeAspect="1" noChangeArrowheads="1"/>
          </p:cNvPicPr>
          <p:nvPr/>
        </p:nvPicPr>
        <p:blipFill>
          <a:blip r:embed="rId3"/>
          <a:srcRect/>
          <a:stretch>
            <a:fillRect/>
          </a:stretch>
        </p:blipFill>
        <p:spPr bwMode="auto">
          <a:xfrm>
            <a:off x="500034" y="1500174"/>
            <a:ext cx="4253051" cy="2857520"/>
          </a:xfrm>
          <a:prstGeom prst="rect">
            <a:avLst/>
          </a:prstGeom>
          <a:noFill/>
        </p:spPr>
      </p:pic>
      <p:sp>
        <p:nvSpPr>
          <p:cNvPr id="4" name="TextBox 3"/>
          <p:cNvSpPr txBox="1"/>
          <p:nvPr/>
        </p:nvSpPr>
        <p:spPr>
          <a:xfrm>
            <a:off x="1928794" y="785794"/>
            <a:ext cx="2042162" cy="369332"/>
          </a:xfrm>
          <a:prstGeom prst="rect">
            <a:avLst/>
          </a:prstGeom>
          <a:noFill/>
        </p:spPr>
        <p:txBody>
          <a:bodyPr wrap="none" rtlCol="0">
            <a:spAutoFit/>
          </a:bodyPr>
          <a:lstStyle/>
          <a:p>
            <a:r>
              <a:rPr lang="ru-RU" dirty="0" smtClean="0"/>
              <a:t>КАМЕННЫЙ УГОЛЬ</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hool-collection.edu.ru/catalog/res/0abb3b66-4185-11db-b0de-0800200c9a66/view/"/>
          <p:cNvPicPr>
            <a:picLocks noChangeAspect="1" noChangeArrowheads="1"/>
          </p:cNvPicPr>
          <p:nvPr/>
        </p:nvPicPr>
        <p:blipFill>
          <a:blip r:embed="rId2"/>
          <a:srcRect/>
          <a:stretch>
            <a:fillRect/>
          </a:stretch>
        </p:blipFill>
        <p:spPr bwMode="auto">
          <a:xfrm>
            <a:off x="1142976" y="642918"/>
            <a:ext cx="5429288" cy="5357850"/>
          </a:xfrm>
          <a:prstGeom prst="rect">
            <a:avLst/>
          </a:prstGeom>
          <a:noFill/>
        </p:spPr>
      </p:pic>
      <p:sp>
        <p:nvSpPr>
          <p:cNvPr id="3" name="TextBox 2"/>
          <p:cNvSpPr txBox="1"/>
          <p:nvPr/>
        </p:nvSpPr>
        <p:spPr>
          <a:xfrm>
            <a:off x="3214678" y="1928802"/>
            <a:ext cx="821763" cy="369332"/>
          </a:xfrm>
          <a:prstGeom prst="rect">
            <a:avLst/>
          </a:prstGeom>
          <a:noFill/>
        </p:spPr>
        <p:txBody>
          <a:bodyPr wrap="none" rtlCol="0">
            <a:spAutoFit/>
          </a:bodyPr>
          <a:lstStyle/>
          <a:p>
            <a:r>
              <a:rPr lang="ru-RU" dirty="0" smtClean="0"/>
              <a:t>НЕФТЬ</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smtClean="0">
                <a:ln>
                  <a:noFill/>
                </a:ln>
                <a:solidFill>
                  <a:srgbClr val="000066"/>
                </a:solidFill>
                <a:effectLst/>
                <a:uLnTx/>
                <a:uFillTx/>
                <a:latin typeface="+mj-lt"/>
                <a:ea typeface="+mj-ea"/>
                <a:cs typeface="+mj-cs"/>
              </a:rPr>
              <a:t>Состав угля</a:t>
            </a:r>
            <a:endParaRPr kumimoji="0" lang="ru-RU" sz="6600" b="1" i="0" u="none" strike="noStrike" kern="1200" cap="none" spc="0" normalizeH="0" baseline="0" noProof="0">
              <a:ln>
                <a:noFill/>
              </a:ln>
              <a:solidFill>
                <a:srgbClr val="000066"/>
              </a:solidFill>
              <a:effectLst/>
              <a:uLnTx/>
              <a:uFillTx/>
              <a:latin typeface="+mj-lt"/>
              <a:ea typeface="+mj-ea"/>
              <a:cs typeface="+mj-cs"/>
            </a:endParaRPr>
          </a:p>
        </p:txBody>
      </p:sp>
      <p:sp>
        <p:nvSpPr>
          <p:cNvPr id="6" name="TextBox 5"/>
          <p:cNvSpPr txBox="1"/>
          <p:nvPr/>
        </p:nvSpPr>
        <p:spPr>
          <a:xfrm>
            <a:off x="500034" y="2000240"/>
            <a:ext cx="4779450" cy="584775"/>
          </a:xfrm>
          <a:prstGeom prst="rect">
            <a:avLst/>
          </a:prstGeom>
          <a:noFill/>
        </p:spPr>
        <p:txBody>
          <a:bodyPr wrap="none" rtlCol="0">
            <a:spAutoFit/>
          </a:bodyPr>
          <a:lstStyle/>
          <a:p>
            <a:pPr>
              <a:buFont typeface="Wingdings" pitchFamily="2" charset="2"/>
              <a:buChar char="§"/>
            </a:pPr>
            <a:r>
              <a:rPr lang="ru-RU" sz="3200" b="1" dirty="0" smtClean="0"/>
              <a:t>    СВОБОДНЫЙ УГЛЕРОД</a:t>
            </a:r>
            <a:endParaRPr lang="ru-RU" sz="3200" b="1" dirty="0"/>
          </a:p>
        </p:txBody>
      </p:sp>
      <p:sp>
        <p:nvSpPr>
          <p:cNvPr id="7" name="TextBox 6"/>
          <p:cNvSpPr txBox="1"/>
          <p:nvPr/>
        </p:nvSpPr>
        <p:spPr>
          <a:xfrm>
            <a:off x="-427466" y="2571744"/>
            <a:ext cx="9336595" cy="584775"/>
          </a:xfrm>
          <a:prstGeom prst="rect">
            <a:avLst/>
          </a:prstGeom>
          <a:noFill/>
        </p:spPr>
        <p:txBody>
          <a:bodyPr wrap="none" rtlCol="0">
            <a:spAutoFit/>
          </a:bodyPr>
          <a:lstStyle/>
          <a:p>
            <a:pPr lvl="2">
              <a:buFont typeface="Wingdings" pitchFamily="2" charset="2"/>
              <a:buChar char="§"/>
            </a:pPr>
            <a:r>
              <a:rPr lang="ru-RU" sz="3200" b="1" dirty="0" smtClean="0"/>
              <a:t>ЦИКЛИЧЕСКИЕ ОРГАНИЧЕСКИЕ СОЕДИНЕНИЯ</a:t>
            </a:r>
            <a:endParaRPr lang="ru-RU" sz="3200" b="1" dirty="0"/>
          </a:p>
        </p:txBody>
      </p:sp>
      <p:sp>
        <p:nvSpPr>
          <p:cNvPr id="9" name="TextBox 8"/>
          <p:cNvSpPr txBox="1"/>
          <p:nvPr/>
        </p:nvSpPr>
        <p:spPr>
          <a:xfrm>
            <a:off x="500034" y="3143248"/>
            <a:ext cx="5946243" cy="584775"/>
          </a:xfrm>
          <a:prstGeom prst="rect">
            <a:avLst/>
          </a:prstGeom>
          <a:noFill/>
        </p:spPr>
        <p:txBody>
          <a:bodyPr wrap="none" rtlCol="0">
            <a:spAutoFit/>
          </a:bodyPr>
          <a:lstStyle/>
          <a:p>
            <a:pPr>
              <a:buFont typeface="Wingdings" pitchFamily="2" charset="2"/>
              <a:buChar char="§"/>
            </a:pPr>
            <a:r>
              <a:rPr lang="ru-RU" sz="3200" dirty="0" smtClean="0"/>
              <a:t>  </a:t>
            </a:r>
            <a:r>
              <a:rPr lang="ru-RU" sz="3200" b="1" dirty="0" smtClean="0"/>
              <a:t>НЕОРГАНИЧЕСКИЕ ВЕЩЕСТВА  </a:t>
            </a:r>
          </a:p>
        </p:txBody>
      </p:sp>
      <p:sp>
        <p:nvSpPr>
          <p:cNvPr id="10" name="TextBox 9"/>
          <p:cNvSpPr txBox="1"/>
          <p:nvPr/>
        </p:nvSpPr>
        <p:spPr>
          <a:xfrm>
            <a:off x="500034" y="3714752"/>
            <a:ext cx="1393715" cy="584775"/>
          </a:xfrm>
          <a:prstGeom prst="rect">
            <a:avLst/>
          </a:prstGeom>
          <a:noFill/>
        </p:spPr>
        <p:txBody>
          <a:bodyPr wrap="none" rtlCol="0">
            <a:spAutoFit/>
          </a:bodyPr>
          <a:lstStyle/>
          <a:p>
            <a:pPr>
              <a:buFont typeface="Wingdings" pitchFamily="2" charset="2"/>
              <a:buChar char="§"/>
            </a:pPr>
            <a:r>
              <a:rPr lang="ru-RU" sz="3200" b="1" dirty="0" smtClean="0"/>
              <a:t>ВОДА</a:t>
            </a:r>
            <a:endParaRPr lang="ru-RU" sz="32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724400" y="228600"/>
            <a:ext cx="4419600" cy="6457950"/>
            <a:chOff x="2880" y="0"/>
            <a:chExt cx="2880" cy="4164"/>
          </a:xfrm>
        </p:grpSpPr>
        <p:pic>
          <p:nvPicPr>
            <p:cNvPr id="3" name="Picture 5" descr="сканирование0004"/>
            <p:cNvPicPr>
              <a:picLocks noChangeAspect="1" noChangeArrowheads="1"/>
            </p:cNvPicPr>
            <p:nvPr/>
          </p:nvPicPr>
          <p:blipFill>
            <a:blip r:embed="rId2">
              <a:lum bright="-18000" contrast="30000"/>
            </a:blip>
            <a:srcRect/>
            <a:stretch>
              <a:fillRect/>
            </a:stretch>
          </p:blipFill>
          <p:spPr bwMode="auto">
            <a:xfrm>
              <a:off x="2880" y="0"/>
              <a:ext cx="2880" cy="2488"/>
            </a:xfrm>
            <a:prstGeom prst="rect">
              <a:avLst/>
            </a:prstGeom>
            <a:noFill/>
            <a:ln w="15875">
              <a:solidFill>
                <a:srgbClr val="770306"/>
              </a:solidFill>
              <a:miter lim="800000"/>
              <a:headEnd/>
              <a:tailEnd/>
            </a:ln>
          </p:spPr>
        </p:pic>
        <p:pic>
          <p:nvPicPr>
            <p:cNvPr id="4" name="Picture 7" descr="about_04_b"/>
            <p:cNvPicPr>
              <a:picLocks noChangeAspect="1" noChangeArrowheads="1"/>
            </p:cNvPicPr>
            <p:nvPr/>
          </p:nvPicPr>
          <p:blipFill>
            <a:blip r:embed="rId3"/>
            <a:srcRect/>
            <a:stretch>
              <a:fillRect/>
            </a:stretch>
          </p:blipFill>
          <p:spPr bwMode="auto">
            <a:xfrm>
              <a:off x="3120" y="2400"/>
              <a:ext cx="2352" cy="1764"/>
            </a:xfrm>
            <a:prstGeom prst="rect">
              <a:avLst/>
            </a:prstGeom>
            <a:noFill/>
            <a:ln w="15875">
              <a:solidFill>
                <a:srgbClr val="770306"/>
              </a:solidFill>
              <a:miter lim="800000"/>
              <a:headEnd/>
              <a:tailEnd/>
            </a:ln>
          </p:spPr>
        </p:pic>
      </p:grpSp>
      <p:sp>
        <p:nvSpPr>
          <p:cNvPr id="5" name="TextBox 4"/>
          <p:cNvSpPr txBox="1"/>
          <p:nvPr/>
        </p:nvSpPr>
        <p:spPr>
          <a:xfrm>
            <a:off x="214282" y="285728"/>
            <a:ext cx="4525470" cy="523220"/>
          </a:xfrm>
          <a:prstGeom prst="rect">
            <a:avLst/>
          </a:prstGeom>
          <a:noFill/>
        </p:spPr>
        <p:txBody>
          <a:bodyPr wrap="none" rtlCol="0">
            <a:spAutoFit/>
          </a:bodyPr>
          <a:lstStyle/>
          <a:p>
            <a:r>
              <a:rPr lang="ru-RU" sz="2800" b="1" dirty="0" smtClean="0"/>
              <a:t>Коксование каменного угля</a:t>
            </a:r>
            <a:endParaRPr lang="ru-RU" sz="2800" b="1" dirty="0"/>
          </a:p>
        </p:txBody>
      </p:sp>
      <p:sp>
        <p:nvSpPr>
          <p:cNvPr id="6" name="Прямоугольник 5"/>
          <p:cNvSpPr/>
          <p:nvPr/>
        </p:nvSpPr>
        <p:spPr>
          <a:xfrm>
            <a:off x="0" y="1071546"/>
            <a:ext cx="4572000" cy="1817485"/>
          </a:xfrm>
          <a:prstGeom prst="rect">
            <a:avLst/>
          </a:prstGeom>
        </p:spPr>
        <p:txBody>
          <a:bodyPr>
            <a:spAutoFit/>
          </a:bodyPr>
          <a:lstStyle/>
          <a:p>
            <a:pPr lvl="1" algn="just">
              <a:lnSpc>
                <a:spcPct val="120000"/>
              </a:lnSpc>
              <a:buFont typeface="Wingdings" pitchFamily="2" charset="2"/>
              <a:buChar char="Ø"/>
            </a:pPr>
            <a:r>
              <a:rPr lang="ru-RU" sz="2400" b="1" dirty="0" smtClean="0">
                <a:solidFill>
                  <a:srgbClr val="4C0000"/>
                </a:solidFill>
                <a:latin typeface="Tahoma" pitchFamily="34" charset="0"/>
              </a:rPr>
              <a:t>Прокаливание без доступа воздуха при температуре около 1000</a:t>
            </a:r>
            <a:r>
              <a:rPr lang="en-US" sz="2400" b="1" dirty="0" smtClean="0">
                <a:solidFill>
                  <a:srgbClr val="4C0000"/>
                </a:solidFill>
                <a:latin typeface="Tahoma" pitchFamily="34" charset="0"/>
              </a:rPr>
              <a:t>°</a:t>
            </a:r>
            <a:r>
              <a:rPr lang="ru-RU" sz="2400" b="1" dirty="0" smtClean="0">
                <a:solidFill>
                  <a:srgbClr val="4C0000"/>
                </a:solidFill>
                <a:latin typeface="Tahoma" pitchFamily="34" charset="0"/>
              </a:rPr>
              <a:t>С</a:t>
            </a:r>
            <a:endParaRPr lang="ru-RU" sz="2400" b="1" dirty="0">
              <a:solidFill>
                <a:srgbClr val="4C0000"/>
              </a:solidFill>
              <a:latin typeface="Tahoma" pitchFamily="34" charset="0"/>
            </a:endParaRPr>
          </a:p>
        </p:txBody>
      </p:sp>
      <p:sp>
        <p:nvSpPr>
          <p:cNvPr id="7" name="Прямоугольник 6"/>
          <p:cNvSpPr/>
          <p:nvPr/>
        </p:nvSpPr>
        <p:spPr>
          <a:xfrm>
            <a:off x="214282" y="3286124"/>
            <a:ext cx="4572000" cy="1200329"/>
          </a:xfrm>
          <a:prstGeom prst="rect">
            <a:avLst/>
          </a:prstGeom>
        </p:spPr>
        <p:txBody>
          <a:bodyPr>
            <a:spAutoFit/>
          </a:bodyPr>
          <a:lstStyle/>
          <a:p>
            <a:pPr lvl="1">
              <a:buFont typeface="Wingdings" pitchFamily="2" charset="2"/>
              <a:buChar char="Ø"/>
            </a:pPr>
            <a:r>
              <a:rPr lang="ru-RU" sz="2400" b="1" dirty="0" smtClean="0">
                <a:solidFill>
                  <a:srgbClr val="4C0000"/>
                </a:solidFill>
                <a:latin typeface="Tahoma" pitchFamily="34" charset="0"/>
              </a:rPr>
              <a:t>Длительность процесса около 14 часов</a:t>
            </a:r>
          </a:p>
        </p:txBody>
      </p:sp>
      <p:sp>
        <p:nvSpPr>
          <p:cNvPr id="8" name="Прямоугольник 7"/>
          <p:cNvSpPr/>
          <p:nvPr/>
        </p:nvSpPr>
        <p:spPr>
          <a:xfrm>
            <a:off x="357158" y="5072074"/>
            <a:ext cx="4572000" cy="1200329"/>
          </a:xfrm>
          <a:prstGeom prst="rect">
            <a:avLst/>
          </a:prstGeom>
        </p:spPr>
        <p:txBody>
          <a:bodyPr>
            <a:spAutoFit/>
          </a:bodyPr>
          <a:lstStyle/>
          <a:p>
            <a:pPr>
              <a:buFont typeface="Wingdings" pitchFamily="2" charset="2"/>
              <a:buChar char="Ø"/>
            </a:pPr>
            <a:r>
              <a:rPr lang="ru-RU" sz="2400" b="1" dirty="0" smtClean="0">
                <a:solidFill>
                  <a:srgbClr val="4C0000"/>
                </a:solidFill>
                <a:latin typeface="Tahoma" pitchFamily="34" charset="0"/>
              </a:rPr>
              <a:t>Образуются различные продукты  коксования (пиролиза)</a:t>
            </a:r>
            <a:endParaRPr lang="ru-RU" sz="2400" b="1" dirty="0">
              <a:solidFill>
                <a:srgbClr val="4C0000"/>
              </a:solidFill>
              <a:latin typeface="Tahom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4348" y="285728"/>
            <a:ext cx="7772400" cy="1600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400" b="1" i="0" u="none" strike="noStrike" kern="1200" cap="none" spc="0" normalizeH="0" baseline="0" noProof="0" smtClean="0">
                <a:ln>
                  <a:noFill/>
                </a:ln>
                <a:solidFill>
                  <a:srgbClr val="000066"/>
                </a:solidFill>
                <a:effectLst/>
                <a:uLnTx/>
                <a:uFillTx/>
                <a:latin typeface="+mj-lt"/>
                <a:ea typeface="+mj-ea"/>
                <a:cs typeface="+mj-cs"/>
              </a:rPr>
              <a:t>Продукты коксования</a:t>
            </a:r>
            <a:endParaRPr kumimoji="0" lang="ru-RU" sz="5400" b="1" i="0" u="none" strike="noStrike" kern="1200" cap="none" spc="0" normalizeH="0" baseline="0" noProof="0">
              <a:ln>
                <a:noFill/>
              </a:ln>
              <a:solidFill>
                <a:srgbClr val="000066"/>
              </a:solidFill>
              <a:effectLst/>
              <a:uLnTx/>
              <a:uFillTx/>
              <a:latin typeface="+mj-lt"/>
              <a:ea typeface="+mj-ea"/>
              <a:cs typeface="+mj-cs"/>
            </a:endParaRPr>
          </a:p>
        </p:txBody>
      </p:sp>
      <p:sp>
        <p:nvSpPr>
          <p:cNvPr id="3" name="Rectangle 3"/>
          <p:cNvSpPr txBox="1">
            <a:spLocks noChangeArrowheads="1"/>
          </p:cNvSpPr>
          <p:nvPr/>
        </p:nvSpPr>
        <p:spPr>
          <a:xfrm>
            <a:off x="685800" y="1981200"/>
            <a:ext cx="7772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1" u="none" strike="noStrike" kern="1200" cap="none" spc="0" normalizeH="0" baseline="0" noProof="0" smtClean="0">
                <a:ln>
                  <a:noFill/>
                </a:ln>
                <a:solidFill>
                  <a:srgbClr val="000066"/>
                </a:solidFill>
                <a:effectLst/>
                <a:uLnTx/>
                <a:uFillTx/>
                <a:latin typeface="+mn-lt"/>
                <a:ea typeface="+mn-ea"/>
                <a:cs typeface="+mn-cs"/>
              </a:rPr>
              <a:t>Кокс (углерод 96-98%)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1"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1" u="none" strike="noStrike" kern="1200" cap="none" spc="0" normalizeH="0" baseline="0" noProof="0" smtClean="0">
                <a:ln>
                  <a:noFill/>
                </a:ln>
                <a:solidFill>
                  <a:srgbClr val="000066"/>
                </a:solidFill>
                <a:effectLst/>
                <a:uLnTx/>
                <a:uFillTx/>
                <a:latin typeface="+mn-lt"/>
                <a:ea typeface="+mn-ea"/>
                <a:cs typeface="+mn-cs"/>
              </a:rPr>
              <a:t>Каменноугольная смола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1"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1" u="none" strike="noStrike" kern="1200" cap="none" spc="0" normalizeH="0" baseline="0" noProof="0" smtClean="0">
                <a:ln>
                  <a:noFill/>
                </a:ln>
                <a:solidFill>
                  <a:srgbClr val="000066"/>
                </a:solidFill>
                <a:effectLst/>
                <a:uLnTx/>
                <a:uFillTx/>
                <a:latin typeface="+mn-lt"/>
                <a:ea typeface="+mn-ea"/>
                <a:cs typeface="+mn-cs"/>
              </a:rPr>
              <a:t>Аммиачная вода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1" i="1" u="none" strike="noStrike" kern="1200" cap="none" spc="0" normalizeH="0" baseline="0" noProof="0" smtClean="0">
              <a:ln>
                <a:noFill/>
              </a:ln>
              <a:solidFill>
                <a:srgbClr val="00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200" b="1" i="1" u="none" strike="noStrike" kern="1200" cap="none" spc="0" normalizeH="0" baseline="0" noProof="0" smtClean="0">
                <a:ln>
                  <a:noFill/>
                </a:ln>
                <a:solidFill>
                  <a:srgbClr val="000066"/>
                </a:solidFill>
                <a:effectLst/>
                <a:uLnTx/>
                <a:uFillTx/>
                <a:latin typeface="+mn-lt"/>
                <a:ea typeface="+mn-ea"/>
                <a:cs typeface="+mn-cs"/>
              </a:rPr>
              <a:t>Коксовый газ</a:t>
            </a:r>
            <a:endParaRPr kumimoji="0" lang="ru-RU" sz="3200" b="1" i="1" u="none" strike="noStrike" kern="1200" cap="none" spc="0" normalizeH="0" baseline="0" noProof="0" dirty="0">
              <a:ln>
                <a:noFill/>
              </a:ln>
              <a:solidFill>
                <a:srgbClr val="00006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400" dirty="0" smtClean="0"/>
              <a:t>РАЗВИТИЕ ЭНЕРГЕТИКИ И ПРОБЛЕМЫ ИЗМЕНЕНИЯ СТРУКТУРЫ ИСПОЛЬЗОВАНИЯ УГЛЕВОДОРОДНОГО СЫРЬЯ</a:t>
            </a:r>
            <a:endParaRPr lang="ru-RU" sz="2400" dirty="0"/>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gubkin.ru/upload/iblock/ece/16_2_Gybkin.gif"/>
          <p:cNvPicPr>
            <a:picLocks noChangeAspect="1" noChangeArrowheads="1"/>
          </p:cNvPicPr>
          <p:nvPr/>
        </p:nvPicPr>
        <p:blipFill>
          <a:blip r:embed="rId2"/>
          <a:srcRect/>
          <a:stretch>
            <a:fillRect/>
          </a:stretch>
        </p:blipFill>
        <p:spPr bwMode="auto">
          <a:xfrm>
            <a:off x="2928925" y="928670"/>
            <a:ext cx="3439479" cy="4357718"/>
          </a:xfrm>
          <a:prstGeom prst="rect">
            <a:avLst/>
          </a:prstGeom>
          <a:noFill/>
        </p:spPr>
      </p:pic>
      <p:sp>
        <p:nvSpPr>
          <p:cNvPr id="3" name="TextBox 2"/>
          <p:cNvSpPr txBox="1"/>
          <p:nvPr/>
        </p:nvSpPr>
        <p:spPr>
          <a:xfrm>
            <a:off x="3857620" y="5429264"/>
            <a:ext cx="1312154" cy="369332"/>
          </a:xfrm>
          <a:prstGeom prst="rect">
            <a:avLst/>
          </a:prstGeom>
          <a:noFill/>
        </p:spPr>
        <p:txBody>
          <a:bodyPr wrap="none" rtlCol="0">
            <a:spAutoFit/>
          </a:bodyPr>
          <a:lstStyle/>
          <a:p>
            <a:r>
              <a:rPr lang="ru-RU" dirty="0" smtClean="0"/>
              <a:t>И.М.Губкин</a:t>
            </a:r>
            <a:endParaRPr lang="ru-RU"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chool-collection.edu.ru/catalog/res/0abb1454-4185-11db-b0de-0800200c9a66/view/"/>
          <p:cNvPicPr>
            <a:picLocks noChangeAspect="1" noChangeArrowheads="1"/>
          </p:cNvPicPr>
          <p:nvPr/>
        </p:nvPicPr>
        <p:blipFill>
          <a:blip r:embed="rId2"/>
          <a:srcRect/>
          <a:stretch>
            <a:fillRect/>
          </a:stretch>
        </p:blipFill>
        <p:spPr bwMode="auto">
          <a:xfrm>
            <a:off x="714348" y="571480"/>
            <a:ext cx="7786742" cy="57150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1538" y="1714488"/>
            <a:ext cx="707236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cs typeface="Arial" pitchFamily="34" charset="0"/>
              </a:rPr>
              <a:t>Нефть, только что добытую из скважины, называют сырой.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cs typeface="Arial" pitchFamily="34" charset="0"/>
              </a:rPr>
              <a:t>Сырая нефть – это сложное вещество, имеет вид маслянистой жидкости и представляет собой смесь углеводородов. Всего всех углеводородов входящих в состав смеси около 70 %. А остальные 30 % - это неуглеводородные компоненты и вода.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a:t>
            </a:r>
            <a:endParaRPr kumimoji="0" lang="ru-RU" sz="15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048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Состав нефти</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 Box 4"/>
          <p:cNvSpPr txBox="1">
            <a:spLocks noChangeArrowheads="1"/>
          </p:cNvSpPr>
          <p:nvPr/>
        </p:nvSpPr>
        <p:spPr bwMode="auto">
          <a:xfrm>
            <a:off x="609600" y="1447800"/>
            <a:ext cx="3948113" cy="1800225"/>
          </a:xfrm>
          <a:prstGeom prst="rect">
            <a:avLst/>
          </a:prstGeom>
          <a:noFill/>
          <a:ln w="9525">
            <a:noFill/>
            <a:miter lim="800000"/>
            <a:headEnd/>
            <a:tailEnd/>
          </a:ln>
          <a:effectLst/>
        </p:spPr>
        <p:txBody>
          <a:bodyPr wrap="none">
            <a:spAutoFit/>
          </a:bodyPr>
          <a:lstStyle/>
          <a:p>
            <a:r>
              <a:rPr lang="ru-RU" sz="2800" b="1" dirty="0">
                <a:solidFill>
                  <a:schemeClr val="accent2"/>
                </a:solidFill>
              </a:rPr>
              <a:t>Основные компоненты</a:t>
            </a:r>
          </a:p>
          <a:p>
            <a:pPr lvl="1"/>
            <a:r>
              <a:rPr lang="ru-RU" sz="2800" b="1" dirty="0">
                <a:solidFill>
                  <a:schemeClr val="tx1"/>
                </a:solidFill>
              </a:rPr>
              <a:t>алканы</a:t>
            </a:r>
          </a:p>
          <a:p>
            <a:pPr lvl="1"/>
            <a:r>
              <a:rPr lang="ru-RU" sz="2800" b="1" dirty="0">
                <a:solidFill>
                  <a:schemeClr val="tx1"/>
                </a:solidFill>
              </a:rPr>
              <a:t>циклоалканы</a:t>
            </a:r>
          </a:p>
          <a:p>
            <a:pPr lvl="1"/>
            <a:r>
              <a:rPr lang="ru-RU" sz="2800" b="1" dirty="0">
                <a:solidFill>
                  <a:schemeClr val="tx1"/>
                </a:solidFill>
              </a:rPr>
              <a:t>арены</a:t>
            </a:r>
          </a:p>
        </p:txBody>
      </p:sp>
      <p:sp>
        <p:nvSpPr>
          <p:cNvPr id="4" name="Text Box 7"/>
          <p:cNvSpPr txBox="1">
            <a:spLocks noChangeArrowheads="1"/>
          </p:cNvSpPr>
          <p:nvPr/>
        </p:nvSpPr>
        <p:spPr bwMode="auto">
          <a:xfrm>
            <a:off x="3810000" y="3429000"/>
            <a:ext cx="4895850" cy="2654300"/>
          </a:xfrm>
          <a:prstGeom prst="rect">
            <a:avLst/>
          </a:prstGeom>
          <a:noFill/>
          <a:ln w="9525">
            <a:noFill/>
            <a:miter lim="800000"/>
            <a:headEnd/>
            <a:tailEnd/>
          </a:ln>
          <a:effectLst/>
        </p:spPr>
        <p:txBody>
          <a:bodyPr wrap="none">
            <a:spAutoFit/>
          </a:bodyPr>
          <a:lstStyle/>
          <a:p>
            <a:r>
              <a:rPr lang="ru-RU" sz="2800" b="1" dirty="0">
                <a:solidFill>
                  <a:schemeClr val="accent2"/>
                </a:solidFill>
              </a:rPr>
              <a:t>Примеси</a:t>
            </a:r>
          </a:p>
          <a:p>
            <a:pPr lvl="1"/>
            <a:r>
              <a:rPr lang="ru-RU" sz="2800" b="1" dirty="0">
                <a:solidFill>
                  <a:schemeClr val="tx1"/>
                </a:solidFill>
              </a:rPr>
              <a:t>смолы</a:t>
            </a:r>
          </a:p>
          <a:p>
            <a:pPr lvl="1"/>
            <a:r>
              <a:rPr lang="ru-RU" sz="2800" b="1" dirty="0">
                <a:solidFill>
                  <a:schemeClr val="tx1"/>
                </a:solidFill>
              </a:rPr>
              <a:t>асфальты</a:t>
            </a:r>
          </a:p>
          <a:p>
            <a:pPr lvl="1"/>
            <a:r>
              <a:rPr lang="ru-RU" sz="2800" b="1" dirty="0">
                <a:solidFill>
                  <a:schemeClr val="tx1"/>
                </a:solidFill>
              </a:rPr>
              <a:t>кислород-</a:t>
            </a:r>
          </a:p>
          <a:p>
            <a:pPr lvl="1"/>
            <a:r>
              <a:rPr lang="ru-RU" sz="2800" b="1" dirty="0">
                <a:solidFill>
                  <a:schemeClr val="tx1"/>
                </a:solidFill>
              </a:rPr>
              <a:t>азот-</a:t>
            </a:r>
          </a:p>
          <a:p>
            <a:pPr lvl="1"/>
            <a:r>
              <a:rPr lang="ru-RU" sz="2800" b="1" dirty="0">
                <a:solidFill>
                  <a:schemeClr val="tx1"/>
                </a:solidFill>
              </a:rPr>
              <a:t>серосодержащие вещества</a:t>
            </a:r>
          </a:p>
        </p:txBody>
      </p:sp>
      <p:pic>
        <p:nvPicPr>
          <p:cNvPr id="5" name="Picture 42" descr="C:\Documents and Settings\PshennovaEA\Application Data\Microsoft\Media Catalog\Downloaded Clips\cl60\j0241445.wmf"/>
          <p:cNvPicPr>
            <a:picLocks noChangeAspect="1" noChangeArrowheads="1"/>
          </p:cNvPicPr>
          <p:nvPr/>
        </p:nvPicPr>
        <p:blipFill>
          <a:blip r:embed="rId2"/>
          <a:srcRect/>
          <a:stretch>
            <a:fillRect/>
          </a:stretch>
        </p:blipFill>
        <p:spPr bwMode="auto">
          <a:xfrm>
            <a:off x="6400800" y="838200"/>
            <a:ext cx="1947863" cy="228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Черновики\Рисунки\добыча.gif"/>
          <p:cNvPicPr/>
          <p:nvPr/>
        </p:nvPicPr>
        <p:blipFill>
          <a:blip r:embed="rId2"/>
          <a:srcRect/>
          <a:stretch>
            <a:fillRect/>
          </a:stretch>
        </p:blipFill>
        <p:spPr bwMode="auto">
          <a:xfrm>
            <a:off x="500034" y="785794"/>
            <a:ext cx="8286808" cy="564360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сканирование0002"/>
          <p:cNvPicPr>
            <a:picLocks noChangeAspect="1" noChangeArrowheads="1"/>
          </p:cNvPicPr>
          <p:nvPr/>
        </p:nvPicPr>
        <p:blipFill>
          <a:blip r:embed="rId2">
            <a:lum bright="-18000" contrast="42000"/>
          </a:blip>
          <a:srcRect t="12213" r="3052"/>
          <a:stretch>
            <a:fillRect/>
          </a:stretch>
        </p:blipFill>
        <p:spPr bwMode="auto">
          <a:xfrm>
            <a:off x="214282" y="571480"/>
            <a:ext cx="5030788" cy="4195763"/>
          </a:xfrm>
          <a:prstGeom prst="rect">
            <a:avLst/>
          </a:prstGeom>
          <a:noFill/>
          <a:ln w="28575">
            <a:solidFill>
              <a:srgbClr val="800000"/>
            </a:solidFill>
            <a:miter lim="800000"/>
            <a:headEnd/>
            <a:tailEnd/>
          </a:ln>
        </p:spPr>
      </p:pic>
      <p:sp>
        <p:nvSpPr>
          <p:cNvPr id="4" name="TextBox 3"/>
          <p:cNvSpPr txBox="1"/>
          <p:nvPr/>
        </p:nvSpPr>
        <p:spPr>
          <a:xfrm>
            <a:off x="6000761" y="1071546"/>
            <a:ext cx="2714644" cy="5262979"/>
          </a:xfrm>
          <a:prstGeom prst="rect">
            <a:avLst/>
          </a:prstGeom>
          <a:noFill/>
        </p:spPr>
        <p:txBody>
          <a:bodyPr wrap="square" rtlCol="0">
            <a:spAutoFit/>
          </a:bodyPr>
          <a:lstStyle/>
          <a:p>
            <a:r>
              <a:rPr lang="ru-RU" sz="2800" dirty="0" smtClean="0"/>
              <a:t>1 взрывчатые вещества</a:t>
            </a:r>
          </a:p>
          <a:p>
            <a:r>
              <a:rPr lang="ru-RU" sz="2800" dirty="0" smtClean="0"/>
              <a:t>2,7 антифризы</a:t>
            </a:r>
          </a:p>
          <a:p>
            <a:r>
              <a:rPr lang="ru-RU" sz="2800" dirty="0" smtClean="0"/>
              <a:t>3,4  мази</a:t>
            </a:r>
          </a:p>
          <a:p>
            <a:r>
              <a:rPr lang="ru-RU" sz="2800" dirty="0" smtClean="0"/>
              <a:t>5 лавсан</a:t>
            </a:r>
          </a:p>
          <a:p>
            <a:r>
              <a:rPr lang="ru-RU" sz="2800" dirty="0" smtClean="0"/>
              <a:t>6,8,11 растворители</a:t>
            </a:r>
          </a:p>
          <a:p>
            <a:r>
              <a:rPr lang="ru-RU" sz="2800" dirty="0" smtClean="0"/>
              <a:t>9,10 синтетический каучук</a:t>
            </a:r>
          </a:p>
          <a:p>
            <a:r>
              <a:rPr lang="ru-RU" sz="2800" dirty="0" smtClean="0"/>
              <a:t>12 горючее для двигателей</a:t>
            </a: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1063</Words>
  <Application>Microsoft Office PowerPoint</Application>
  <PresentationFormat>Экран (4:3)</PresentationFormat>
  <Paragraphs>127</Paragraphs>
  <Slides>55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55</vt:i4>
      </vt:variant>
    </vt:vector>
  </HeadingPairs>
  <TitlesOfParts>
    <vt:vector size="58" baseType="lpstr">
      <vt:lpstr>Тема Office</vt:lpstr>
      <vt:lpstr>Документ</vt:lpstr>
      <vt:lpstr>Диаграмма</vt:lpstr>
      <vt:lpstr>Презентация PowerPoint</vt:lpstr>
      <vt:lpstr>Презентация PowerPoint</vt:lpstr>
      <vt:lpstr>ПРИРОДНЫЕ ИСТОЧНИКИ УГЛЕВОДОРОДОВ</vt:lpstr>
      <vt:lpstr>НЕФТЬ. НАХОЖДЕНИЕ В ПРИРОДЕ,СОСТАВ И ФИЗИЧЕСКИЕ СВОЙСТВА</vt:lpstr>
      <vt:lpstr>Презентация PowerPoint</vt:lpstr>
      <vt:lpstr>Презентация PowerPoint</vt:lpstr>
      <vt:lpstr>Презентация PowerPoint</vt:lpstr>
      <vt:lpstr>Презентация PowerPoint</vt:lpstr>
      <vt:lpstr>Презентация PowerPoint</vt:lpstr>
      <vt:lpstr>ТЕОРИИ ПРОИСХОЖДЕНИЯ НЕФТИ</vt:lpstr>
      <vt:lpstr>Презентация PowerPoint</vt:lpstr>
      <vt:lpstr>Презентация PowerPoint</vt:lpstr>
      <vt:lpstr>Презентация PowerPoint</vt:lpstr>
      <vt:lpstr>ПРОМЫШЛЕННАЯ ПЕРЕРАБОТКА НЕФТИ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КРЕКИНГ НЕФТЕПРОДУКТОВ</vt:lpstr>
      <vt:lpstr>Презентация PowerPoint</vt:lpstr>
      <vt:lpstr>Презентация PowerPoint</vt:lpstr>
      <vt:lpstr>Презентация PowerPoint</vt:lpstr>
      <vt:lpstr>Презентация PowerPoint</vt:lpstr>
      <vt:lpstr>Презентация PowerPoint</vt:lpstr>
      <vt:lpstr>ОБВИНЯЕТСЯ НЕФТЬ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ПРИРОДНЫЙ И ПОПУТНЫЙ НЕФТЯНЫЕ ГАЗЫ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КАМЕННЫЙ УГОЛЬ</vt:lpstr>
      <vt:lpstr>Презентация PowerPoint</vt:lpstr>
      <vt:lpstr>Презентация PowerPoint</vt:lpstr>
      <vt:lpstr>Презентация PowerPoint</vt:lpstr>
      <vt:lpstr>Презентация PowerPoint</vt:lpstr>
      <vt:lpstr>РАЗВИТИЕ ЭНЕРГЕТИКИ И ПРОБЛЕМЫ ИЗМЕНЕНИЯ СТРУКТУРЫ ИСПОЛЬЗОВАНИЯ УГЛЕВОДОРОДНОГО СЫРЬЯ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ПРРИРОДНЫЕ ИСТОЧНИКИ УГЛЕВОДОРОДОВ</dc:title>
  <dc:creator>123</dc:creator>
  <cp:lastModifiedBy>Бобковаl</cp:lastModifiedBy>
  <cp:revision>64</cp:revision>
  <dcterms:created xsi:type="dcterms:W3CDTF">2008-11-18T05:50:06Z</dcterms:created>
  <dcterms:modified xsi:type="dcterms:W3CDTF">2013-12-07T12:41:15Z</dcterms:modified>
</cp:coreProperties>
</file>