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59" r:id="rId12"/>
    <p:sldId id="260" r:id="rId13"/>
    <p:sldId id="261" r:id="rId14"/>
    <p:sldId id="271" r:id="rId15"/>
    <p:sldId id="272" r:id="rId16"/>
    <p:sldId id="262" r:id="rId17"/>
    <p:sldId id="263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801D0E-B63D-4BA8-8BA4-A0B3CFC2CC59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7247E0-0CFE-4BE0-8DEE-DD50BF8E7A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699804"/>
            <a:ext cx="3758952" cy="1143000"/>
          </a:xfrm>
        </p:spPr>
        <p:txBody>
          <a:bodyPr/>
          <a:lstStyle/>
          <a:p>
            <a:r>
              <a:rPr lang="ru-RU" dirty="0" smtClean="0"/>
              <a:t>Автор – </a:t>
            </a:r>
            <a:r>
              <a:rPr lang="ru-RU" dirty="0" smtClean="0"/>
              <a:t>Яковлева</a:t>
            </a:r>
            <a:r>
              <a:rPr lang="ru-RU" dirty="0" smtClean="0"/>
              <a:t> </a:t>
            </a:r>
            <a:r>
              <a:rPr lang="ru-RU" dirty="0" smtClean="0"/>
              <a:t>Л.Н. учитель МБОУ СОШ№62 сл. Красюковской Ростовской области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Химические реакции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1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331640" y="2749346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1395146" y="1079478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309546" y="1079478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246040" y="2749346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324177" y="4645204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395146" y="4631432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6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3.26549E-6 L 0.4 -3.2654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73 0.003 L 0.40573 0.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9 0.10407 L 0.3349 0.10407 C 0.39097 0.10407 0.4599 0.03515 0.4599 -0.02081 L 0.4599 -0.1459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9 -0.09343 L 0.2349 -0.09343 C 0.29097 -0.09343 0.3599 -0.02451 0.3599 0.03168 L 0.3599 0.15657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-0.00208 L 0.39844 -0.002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55 -0.00046 L 0.41355 -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Химическая реакция – химическое явление, при котором одни вещества превращаются в другие.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химическая реакция?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Появление запаха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Выпадение осадка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Растворение осадка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Выделение газа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Изменение цвета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Выделение теплоты и света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Поглощение теплоты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каким признакам можно узнать химическую реакцию?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16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/>
              <a:t>Соприкосновение реагирующих веществ.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Подача теплоты</a:t>
            </a:r>
            <a:endParaRPr lang="en-US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dirty="0"/>
              <a:t>Применение катализатора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При каких условиях протекают химические реакции?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6827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Реакции, протекающие с выделением тепла называются </a:t>
            </a:r>
            <a:r>
              <a:rPr lang="ru-RU" sz="4400" dirty="0" smtClean="0">
                <a:solidFill>
                  <a:srgbClr val="FF0000"/>
                </a:solidFill>
              </a:rPr>
              <a:t>экзотермическими.</a:t>
            </a:r>
          </a:p>
          <a:p>
            <a:pPr marL="0" indent="0" algn="ctr">
              <a:buNone/>
            </a:pPr>
            <a:r>
              <a:rPr lang="ru-RU" sz="4000" dirty="0" smtClean="0"/>
              <a:t>Реакции, протекающие с поглощением тепла, называются </a:t>
            </a:r>
            <a:r>
              <a:rPr lang="ru-RU" sz="4400" dirty="0" smtClean="0">
                <a:solidFill>
                  <a:srgbClr val="00B0F0"/>
                </a:solidFill>
              </a:rPr>
              <a:t>эндотермическими.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Катализаторы</a:t>
            </a:r>
            <a:r>
              <a:rPr lang="ru-RU" sz="4800" dirty="0" smtClean="0"/>
              <a:t> – </a:t>
            </a:r>
          </a:p>
          <a:p>
            <a:pPr marL="0" indent="0" algn="ctr">
              <a:buNone/>
            </a:pPr>
            <a:r>
              <a:rPr lang="ru-RU" sz="4800" dirty="0" smtClean="0"/>
              <a:t>вещества, ускоряющие химические реакции.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0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Изменится ли масса реагирующих веществ по сравнению с массой продуктов реакции?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Проблема</a:t>
            </a:r>
            <a:r>
              <a:rPr lang="ru-RU" sz="4400" dirty="0"/>
              <a:t>!</a:t>
            </a:r>
            <a:br>
              <a:rPr lang="ru-RU" sz="4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49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748464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ru-RU" dirty="0" smtClean="0">
                <a:solidFill>
                  <a:srgbClr val="FFFF00"/>
                </a:solidFill>
              </a:rPr>
              <a:t>Закон сохранения массы веществ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343200" y="3437233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229023" y="2852936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660232" y="3467354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745832" y="3503364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281733" y="1687068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1367333" y="1689641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343200" y="2543200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428800" y="3490523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428800" y="2604041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026568" y="4381754"/>
            <a:ext cx="4873339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>
            <a:off x="3932885" y="4381754"/>
            <a:ext cx="1060704" cy="9144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6229023" y="1412776"/>
            <a:ext cx="914400" cy="9144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5860658" y="2146841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6686223" y="2094197"/>
            <a:ext cx="914400" cy="914400"/>
          </a:xfrm>
          <a:prstGeom prst="smileyFac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3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287" y="908720"/>
            <a:ext cx="7924153" cy="503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839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5522"/>
            <a:ext cx="4536504" cy="541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758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Узнать, что такое </a:t>
            </a:r>
            <a:r>
              <a:rPr lang="ru-RU" sz="3200" dirty="0" smtClean="0">
                <a:solidFill>
                  <a:srgbClr val="FFFF00"/>
                </a:solidFill>
              </a:rPr>
              <a:t>химическая</a:t>
            </a:r>
            <a:r>
              <a:rPr lang="ru-RU" sz="3200" dirty="0" smtClean="0"/>
              <a:t> реакция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Выяснить, по каким </a:t>
            </a:r>
            <a:r>
              <a:rPr lang="ru-RU" sz="3200" dirty="0" smtClean="0">
                <a:solidFill>
                  <a:srgbClr val="FFFF00"/>
                </a:solidFill>
              </a:rPr>
              <a:t>признакам</a:t>
            </a:r>
            <a:r>
              <a:rPr lang="ru-RU" sz="3200" dirty="0" smtClean="0"/>
              <a:t> можно определить химическую реакцию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Выяснить, при каких </a:t>
            </a:r>
            <a:r>
              <a:rPr lang="ru-RU" sz="3200" dirty="0" smtClean="0">
                <a:solidFill>
                  <a:srgbClr val="FFFF00"/>
                </a:solidFill>
              </a:rPr>
              <a:t>условиях </a:t>
            </a:r>
            <a:r>
              <a:rPr lang="ru-RU" sz="3200" dirty="0" smtClean="0"/>
              <a:t>протекают химические реакции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Узнать, как </a:t>
            </a:r>
            <a:r>
              <a:rPr lang="ru-RU" sz="3200" dirty="0" smtClean="0">
                <a:solidFill>
                  <a:srgbClr val="FFFF00"/>
                </a:solidFill>
              </a:rPr>
              <a:t>классифицируют </a:t>
            </a:r>
            <a:r>
              <a:rPr lang="ru-RU" sz="3200" dirty="0" smtClean="0"/>
              <a:t>химические реакции.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Цели нашего урока: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9046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 smtClean="0"/>
              <a:t>§</a:t>
            </a:r>
            <a:r>
              <a:rPr lang="en-US" sz="5400" dirty="0" smtClean="0"/>
              <a:t>26</a:t>
            </a:r>
            <a:r>
              <a:rPr lang="ru-RU" sz="5400" dirty="0" smtClean="0"/>
              <a:t>, </a:t>
            </a:r>
            <a:r>
              <a:rPr lang="ru-RU" sz="5400" smtClean="0"/>
              <a:t>с.138 упр.1-3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3620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Повторим отличие  химических явлений </a:t>
            </a:r>
            <a:br>
              <a:rPr lang="ru-RU" sz="5400" dirty="0" smtClean="0"/>
            </a:br>
            <a:r>
              <a:rPr lang="ru-RU" sz="5400" dirty="0" smtClean="0"/>
              <a:t>от физических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9191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8655" y="116632"/>
            <a:ext cx="6357641" cy="1219200"/>
          </a:xfrm>
        </p:spPr>
        <p:txBody>
          <a:bodyPr/>
          <a:lstStyle/>
          <a:p>
            <a:pPr algn="ctr"/>
            <a:r>
              <a:rPr lang="ru-RU" dirty="0" smtClean="0"/>
              <a:t>Физическое явление</a:t>
            </a:r>
            <a:endParaRPr lang="ru-RU" dirty="0"/>
          </a:p>
        </p:txBody>
      </p:sp>
      <p:pic>
        <p:nvPicPr>
          <p:cNvPr id="4" name="Picture 7" descr="испар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472608" cy="43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80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Химическое явление</a:t>
            </a:r>
            <a:endParaRPr lang="ru-RU" dirty="0"/>
          </a:p>
        </p:txBody>
      </p:sp>
      <p:pic>
        <p:nvPicPr>
          <p:cNvPr id="4" name="Picture 7" descr="гор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476551" cy="41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7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Физическое явление</a:t>
            </a:r>
            <a:endParaRPr lang="ru-RU" dirty="0"/>
          </a:p>
        </p:txBody>
      </p:sp>
      <p:pic>
        <p:nvPicPr>
          <p:cNvPr id="4" name="Picture 8" descr="кристаллиза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8723" y="1752299"/>
            <a:ext cx="5389581" cy="405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95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Химическое явление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72817"/>
            <a:ext cx="3345160" cy="43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65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939" y="1524000"/>
            <a:ext cx="558412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Химическое явление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4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Физическое явление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7150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07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525</TotalTime>
  <Words>176</Words>
  <Application>Microsoft Office PowerPoint</Application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Химические реакции</vt:lpstr>
      <vt:lpstr>Цели нашего урока:</vt:lpstr>
      <vt:lpstr>Повторим отличие  химических явлений  от физических</vt:lpstr>
      <vt:lpstr>Физическое явление</vt:lpstr>
      <vt:lpstr>Химическое явление</vt:lpstr>
      <vt:lpstr>Физическое явление</vt:lpstr>
      <vt:lpstr>Химическое явление</vt:lpstr>
      <vt:lpstr>Химическое явление</vt:lpstr>
      <vt:lpstr>Физическое явление</vt:lpstr>
      <vt:lpstr>Слайд 10</vt:lpstr>
      <vt:lpstr>Что такое химическая реакция?</vt:lpstr>
      <vt:lpstr>По каким признакам можно узнать химическую реакцию?</vt:lpstr>
      <vt:lpstr>При каких условиях протекают химические реакции?</vt:lpstr>
      <vt:lpstr>Слайд 14</vt:lpstr>
      <vt:lpstr>Слайд 15</vt:lpstr>
      <vt:lpstr> Проблема! </vt:lpstr>
      <vt:lpstr>    Закон сохранения массы веществ</vt:lpstr>
      <vt:lpstr>Слайд 18</vt:lpstr>
      <vt:lpstr>Слайд 19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реакции</dc:title>
  <dc:creator>Admin</dc:creator>
  <cp:lastModifiedBy>а</cp:lastModifiedBy>
  <cp:revision>33</cp:revision>
  <dcterms:created xsi:type="dcterms:W3CDTF">2011-11-09T10:18:18Z</dcterms:created>
  <dcterms:modified xsi:type="dcterms:W3CDTF">2013-11-14T09:10:09Z</dcterms:modified>
</cp:coreProperties>
</file>