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A9B54B5-EB38-4C87-B508-2BB7E04A8137}" type="datetimeFigureOut">
              <a:rPr lang="ru-RU" smtClean="0"/>
              <a:pPr/>
              <a:t>15.01.2013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5AB47B-1D1B-498B-B47D-4AF7636DF86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A9B54B5-EB38-4C87-B508-2BB7E04A8137}" type="datetimeFigureOut">
              <a:rPr lang="ru-RU" smtClean="0"/>
              <a:pPr/>
              <a:t>15.01.2013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5AB47B-1D1B-498B-B47D-4AF7636DF86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A9B54B5-EB38-4C87-B508-2BB7E04A8137}" type="datetimeFigureOut">
              <a:rPr lang="ru-RU" smtClean="0"/>
              <a:pPr/>
              <a:t>15.01.2013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5AB47B-1D1B-498B-B47D-4AF7636DF86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A9B54B5-EB38-4C87-B508-2BB7E04A8137}" type="datetimeFigureOut">
              <a:rPr lang="ru-RU" smtClean="0"/>
              <a:pPr/>
              <a:t>15.01.2013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5AB47B-1D1B-498B-B47D-4AF7636DF86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A9B54B5-EB38-4C87-B508-2BB7E04A8137}" type="datetimeFigureOut">
              <a:rPr lang="ru-RU" smtClean="0"/>
              <a:pPr/>
              <a:t>15.01.2013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5AB47B-1D1B-498B-B47D-4AF7636DF86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A9B54B5-EB38-4C87-B508-2BB7E04A8137}" type="datetimeFigureOut">
              <a:rPr lang="ru-RU" smtClean="0"/>
              <a:pPr/>
              <a:t>15.01.2013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5AB47B-1D1B-498B-B47D-4AF7636DF86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A9B54B5-EB38-4C87-B508-2BB7E04A8137}" type="datetimeFigureOut">
              <a:rPr lang="ru-RU" smtClean="0"/>
              <a:pPr/>
              <a:t>15.01.2013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05AB47B-1D1B-498B-B47D-4AF7636DF86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A9B54B5-EB38-4C87-B508-2BB7E04A8137}" type="datetimeFigureOut">
              <a:rPr lang="ru-RU" smtClean="0"/>
              <a:pPr/>
              <a:t>15.01.2013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05AB47B-1D1B-498B-B47D-4AF7636DF86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A9B54B5-EB38-4C87-B508-2BB7E04A8137}" type="datetimeFigureOut">
              <a:rPr lang="ru-RU" smtClean="0"/>
              <a:pPr/>
              <a:t>15.01.2013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05AB47B-1D1B-498B-B47D-4AF7636DF86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A9B54B5-EB38-4C87-B508-2BB7E04A8137}" type="datetimeFigureOut">
              <a:rPr lang="ru-RU" smtClean="0"/>
              <a:pPr/>
              <a:t>15.01.2013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5AB47B-1D1B-498B-B47D-4AF7636DF86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A9B54B5-EB38-4C87-B508-2BB7E04A8137}" type="datetimeFigureOut">
              <a:rPr lang="ru-RU" smtClean="0"/>
              <a:pPr/>
              <a:t>15.01.2013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5AB47B-1D1B-498B-B47D-4AF7636DF86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9B54B5-EB38-4C87-B508-2BB7E04A8137}" type="datetimeFigureOut">
              <a:rPr lang="ru-RU" smtClean="0"/>
              <a:pPr/>
              <a:t>15.01.2013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5AB47B-1D1B-498B-B47D-4AF7636DF86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images.yandex.ru/"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6600" b="1" dirty="0" smtClean="0">
                <a:solidFill>
                  <a:schemeClr val="accent2">
                    <a:lumMod val="75000"/>
                  </a:schemeClr>
                </a:solidFill>
                <a:effectLst>
                  <a:outerShdw blurRad="38100" dist="38100" dir="2700000" algn="tl">
                    <a:srgbClr val="000000">
                      <a:alpha val="43137"/>
                    </a:srgbClr>
                  </a:outerShdw>
                </a:effectLst>
              </a:rPr>
              <a:t>Творчество </a:t>
            </a:r>
            <a:br>
              <a:rPr lang="ru-RU" sz="6600" b="1" dirty="0" smtClean="0">
                <a:solidFill>
                  <a:schemeClr val="accent2">
                    <a:lumMod val="75000"/>
                  </a:schemeClr>
                </a:solidFill>
                <a:effectLst>
                  <a:outerShdw blurRad="38100" dist="38100" dir="2700000" algn="tl">
                    <a:srgbClr val="000000">
                      <a:alpha val="43137"/>
                    </a:srgbClr>
                  </a:outerShdw>
                </a:effectLst>
              </a:rPr>
            </a:br>
            <a:r>
              <a:rPr lang="ru-RU" sz="6600" b="1" dirty="0" smtClean="0">
                <a:solidFill>
                  <a:schemeClr val="accent2">
                    <a:lumMod val="75000"/>
                  </a:schemeClr>
                </a:solidFill>
                <a:effectLst>
                  <a:outerShdw blurRad="38100" dist="38100" dir="2700000" algn="tl">
                    <a:srgbClr val="000000">
                      <a:alpha val="43137"/>
                    </a:srgbClr>
                  </a:outerShdw>
                </a:effectLst>
              </a:rPr>
              <a:t>Павла </a:t>
            </a:r>
            <a:r>
              <a:rPr lang="ru-RU" sz="6600" b="1" dirty="0">
                <a:solidFill>
                  <a:schemeClr val="accent2">
                    <a:lumMod val="75000"/>
                  </a:schemeClr>
                </a:solidFill>
                <a:effectLst>
                  <a:outerShdw blurRad="38100" dist="38100" dir="2700000" algn="tl">
                    <a:srgbClr val="000000">
                      <a:alpha val="43137"/>
                    </a:srgbClr>
                  </a:outerShdw>
                </a:effectLst>
              </a:rPr>
              <a:t>А</a:t>
            </a:r>
            <a:r>
              <a:rPr lang="ru-RU" sz="6600" b="1" dirty="0" smtClean="0">
                <a:solidFill>
                  <a:schemeClr val="accent2">
                    <a:lumMod val="75000"/>
                  </a:schemeClr>
                </a:solidFill>
                <a:effectLst>
                  <a:outerShdw blurRad="38100" dist="38100" dir="2700000" algn="tl">
                    <a:srgbClr val="000000">
                      <a:alpha val="43137"/>
                    </a:srgbClr>
                  </a:outerShdw>
                </a:effectLst>
              </a:rPr>
              <a:t>ндреевича Федотова</a:t>
            </a:r>
            <a:endParaRPr lang="ru-RU" sz="6600" b="1" dirty="0">
              <a:solidFill>
                <a:schemeClr val="accent2">
                  <a:lumMod val="75000"/>
                </a:schemeClr>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1571604" y="4786322"/>
            <a:ext cx="6400800" cy="1752600"/>
          </a:xfrm>
        </p:spPr>
        <p:txBody>
          <a:bodyPr>
            <a:normAutofit fontScale="85000" lnSpcReduction="20000"/>
          </a:bodyPr>
          <a:lstStyle/>
          <a:p>
            <a:r>
              <a:rPr lang="ru-RU"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Автор: Кишова Ольга Анатольевна  </a:t>
            </a:r>
            <a:br>
              <a:rPr lang="ru-RU"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ru-RU"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учитель изобразительного искусства  </a:t>
            </a:r>
            <a:br>
              <a:rPr lang="ru-RU"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ru-RU"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МОУ ИРМО «Уриковская СОШ»</a:t>
            </a:r>
            <a:r>
              <a:rPr lang="ru-RU"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
            </a:r>
            <a:br>
              <a:rPr lang="ru-RU"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br>
            <a:r>
              <a:rPr lang="ru-RU"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
            </a:r>
            <a:br>
              <a:rPr lang="ru-RU"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br>
            <a:endParaRPr lang="ru-RU" dirty="0" smtClean="0">
              <a:solidFill>
                <a:srgbClr val="7030A0"/>
              </a:solidFill>
            </a:endParaRPr>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федотов Игроки.jpg"/>
          <p:cNvPicPr>
            <a:picLocks noChangeAspect="1"/>
          </p:cNvPicPr>
          <p:nvPr/>
        </p:nvPicPr>
        <p:blipFill>
          <a:blip r:embed="rId2"/>
          <a:stretch>
            <a:fillRect/>
          </a:stretch>
        </p:blipFill>
        <p:spPr>
          <a:xfrm>
            <a:off x="1000100" y="285728"/>
            <a:ext cx="7123769" cy="6028577"/>
          </a:xfrm>
          <a:prstGeom prst="rect">
            <a:avLst/>
          </a:prstGeom>
        </p:spPr>
      </p:pic>
      <p:sp>
        <p:nvSpPr>
          <p:cNvPr id="3" name="TextBox 2"/>
          <p:cNvSpPr txBox="1"/>
          <p:nvPr/>
        </p:nvSpPr>
        <p:spPr>
          <a:xfrm>
            <a:off x="3714744" y="6286520"/>
            <a:ext cx="1821332" cy="369332"/>
          </a:xfrm>
          <a:prstGeom prst="rect">
            <a:avLst/>
          </a:prstGeom>
          <a:noFill/>
        </p:spPr>
        <p:txBody>
          <a:bodyPr wrap="none" rtlCol="0">
            <a:spAutoFit/>
          </a:bodyPr>
          <a:lstStyle/>
          <a:p>
            <a:r>
              <a:rPr lang="ru-RU" b="1" dirty="0" smtClean="0">
                <a:solidFill>
                  <a:srgbClr val="C00000"/>
                </a:solidFill>
              </a:rPr>
              <a:t>«Игроки» (1852)</a:t>
            </a:r>
            <a:endParaRPr lang="ru-RU" b="1" dirty="0">
              <a:solidFill>
                <a:srgbClr val="C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158" y="357166"/>
            <a:ext cx="8429685" cy="5262979"/>
          </a:xfrm>
          <a:prstGeom prst="rect">
            <a:avLst/>
          </a:prstGeom>
          <a:noFill/>
        </p:spPr>
        <p:txBody>
          <a:bodyPr wrap="square" rtlCol="0">
            <a:spAutoFit/>
          </a:bodyPr>
          <a:lstStyle/>
          <a:p>
            <a:r>
              <a:rPr lang="ru-RU" sz="2800" b="1" dirty="0" smtClean="0">
                <a:solidFill>
                  <a:srgbClr val="C00000"/>
                </a:solidFill>
              </a:rPr>
              <a:t>	Как известно, специфической особенностью литературы служит то, что её образы имеют для читателя характер мыслимого, рождающегося как бы перед умственным взором. Именно чтобы вызвать подобный духовный процесс, но при восприятии другого вида искусства- живописи, Федотов стремится как бы сообщить зрителю представление не только о настоящем, но и о прошлом, и о будущем изображаемой ситуации. В творческий метод живописца входит момент повествовательности, сложного взаимодействия персонажей.</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100" y="1428736"/>
            <a:ext cx="7572428" cy="1569660"/>
          </a:xfrm>
          <a:prstGeom prst="rect">
            <a:avLst/>
          </a:prstGeom>
          <a:noFill/>
        </p:spPr>
        <p:txBody>
          <a:bodyPr wrap="square" rtlCol="0">
            <a:spAutoFit/>
          </a:bodyPr>
          <a:lstStyle/>
          <a:p>
            <a:pPr>
              <a:buFont typeface="Arial" pitchFamily="34" charset="0"/>
              <a:buChar char="•"/>
            </a:pPr>
            <a:r>
              <a:rPr lang="ru-RU" sz="2400" b="1" dirty="0" smtClean="0">
                <a:solidFill>
                  <a:srgbClr val="C00000"/>
                </a:solidFill>
              </a:rPr>
              <a:t>Изобразительное искусство. 7 класс: поурочные планы по программе Б.М. Неменского / авт.-сост. О. В. Свиридова.- Волгоград:  Учитель, 2007. – 223 с.: ил.</a:t>
            </a:r>
            <a:endParaRPr lang="ru-RU" sz="2400" b="1" dirty="0" smtClean="0">
              <a:solidFill>
                <a:srgbClr val="C00000"/>
              </a:solidFill>
            </a:endParaRPr>
          </a:p>
          <a:p>
            <a:pPr>
              <a:buFont typeface="Arial" pitchFamily="34" charset="0"/>
              <a:buChar char="•"/>
            </a:pPr>
            <a:r>
              <a:rPr lang="en-US" sz="2400" b="1" dirty="0" smtClean="0">
                <a:solidFill>
                  <a:srgbClr val="C00000"/>
                </a:solidFill>
                <a:hlinkClick r:id="rId2"/>
              </a:rPr>
              <a:t>http://images.yandex.ru</a:t>
            </a:r>
            <a:endParaRPr lang="ru-RU" sz="2400" dirty="0">
              <a:solidFill>
                <a:srgbClr val="C00000"/>
              </a:solidFill>
            </a:endParaRPr>
          </a:p>
        </p:txBody>
      </p:sp>
      <p:sp>
        <p:nvSpPr>
          <p:cNvPr id="3" name="TextBox 2"/>
          <p:cNvSpPr txBox="1"/>
          <p:nvPr/>
        </p:nvSpPr>
        <p:spPr>
          <a:xfrm>
            <a:off x="1357290" y="285728"/>
            <a:ext cx="6513514" cy="584775"/>
          </a:xfrm>
          <a:prstGeom prst="rect">
            <a:avLst/>
          </a:prstGeom>
          <a:noFill/>
        </p:spPr>
        <p:txBody>
          <a:bodyPr wrap="none" rtlCol="0">
            <a:spAutoFit/>
          </a:bodyPr>
          <a:lstStyle/>
          <a:p>
            <a:r>
              <a:rPr lang="ru-RU" sz="3200" b="1" dirty="0" smtClean="0">
                <a:solidFill>
                  <a:srgbClr val="C00000"/>
                </a:solidFill>
              </a:rPr>
              <a:t>Используемые сайты и литература.</a:t>
            </a:r>
            <a:endParaRPr lang="ru-RU" sz="3200" b="1" dirty="0">
              <a:solidFill>
                <a:srgbClr val="C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авел Андреевич Федотов.jpg"/>
          <p:cNvPicPr>
            <a:picLocks noChangeAspect="1"/>
          </p:cNvPicPr>
          <p:nvPr/>
        </p:nvPicPr>
        <p:blipFill>
          <a:blip r:embed="rId2"/>
          <a:srcRect b="8920"/>
          <a:stretch>
            <a:fillRect/>
          </a:stretch>
        </p:blipFill>
        <p:spPr>
          <a:xfrm>
            <a:off x="2000232" y="214290"/>
            <a:ext cx="5334017" cy="4850637"/>
          </a:xfrm>
          <a:prstGeom prst="rect">
            <a:avLst/>
          </a:prstGeom>
        </p:spPr>
      </p:pic>
      <p:sp>
        <p:nvSpPr>
          <p:cNvPr id="3" name="TextBox 2"/>
          <p:cNvSpPr txBox="1"/>
          <p:nvPr/>
        </p:nvSpPr>
        <p:spPr>
          <a:xfrm>
            <a:off x="2571736" y="5286388"/>
            <a:ext cx="4362413" cy="523220"/>
          </a:xfrm>
          <a:prstGeom prst="rect">
            <a:avLst/>
          </a:prstGeom>
          <a:noFill/>
        </p:spPr>
        <p:txBody>
          <a:bodyPr wrap="none" rtlCol="0">
            <a:spAutoFit/>
          </a:bodyPr>
          <a:lstStyle/>
          <a:p>
            <a:r>
              <a:rPr lang="ru-RU" sz="2800" b="1" dirty="0" smtClean="0">
                <a:solidFill>
                  <a:srgbClr val="C00000"/>
                </a:solidFill>
              </a:rPr>
              <a:t>Павел </a:t>
            </a:r>
            <a:r>
              <a:rPr lang="ru-RU" sz="2800" b="1" dirty="0">
                <a:solidFill>
                  <a:srgbClr val="C00000"/>
                </a:solidFill>
              </a:rPr>
              <a:t>А</a:t>
            </a:r>
            <a:r>
              <a:rPr lang="ru-RU" sz="2800" b="1" dirty="0" smtClean="0">
                <a:solidFill>
                  <a:srgbClr val="C00000"/>
                </a:solidFill>
              </a:rPr>
              <a:t>ндреевич Федотов</a:t>
            </a:r>
            <a:endParaRPr lang="ru-RU" sz="2800" b="1" dirty="0">
              <a:solidFill>
                <a:srgbClr val="C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Свежий ковалер П. Федотов.jpg"/>
          <p:cNvPicPr>
            <a:picLocks noChangeAspect="1"/>
          </p:cNvPicPr>
          <p:nvPr/>
        </p:nvPicPr>
        <p:blipFill>
          <a:blip r:embed="rId2"/>
          <a:stretch>
            <a:fillRect/>
          </a:stretch>
        </p:blipFill>
        <p:spPr>
          <a:xfrm>
            <a:off x="214282" y="214290"/>
            <a:ext cx="4729540" cy="5377422"/>
          </a:xfrm>
          <a:prstGeom prst="rect">
            <a:avLst/>
          </a:prstGeom>
        </p:spPr>
      </p:pic>
      <p:sp>
        <p:nvSpPr>
          <p:cNvPr id="3" name="TextBox 2"/>
          <p:cNvSpPr txBox="1"/>
          <p:nvPr/>
        </p:nvSpPr>
        <p:spPr>
          <a:xfrm>
            <a:off x="571472" y="5857892"/>
            <a:ext cx="4148956" cy="646331"/>
          </a:xfrm>
          <a:prstGeom prst="rect">
            <a:avLst/>
          </a:prstGeom>
          <a:noFill/>
        </p:spPr>
        <p:txBody>
          <a:bodyPr wrap="none" rtlCol="0">
            <a:spAutoFit/>
          </a:bodyPr>
          <a:lstStyle/>
          <a:p>
            <a:r>
              <a:rPr lang="ru-RU" b="1" dirty="0" smtClean="0">
                <a:solidFill>
                  <a:schemeClr val="accent2">
                    <a:lumMod val="75000"/>
                  </a:schemeClr>
                </a:solidFill>
              </a:rPr>
              <a:t>«Свежий кавалер, или Утро чиновника,</a:t>
            </a:r>
          </a:p>
          <a:p>
            <a:r>
              <a:rPr lang="ru-RU" b="1" dirty="0" smtClean="0">
                <a:solidFill>
                  <a:schemeClr val="accent2">
                    <a:lumMod val="75000"/>
                  </a:schemeClr>
                </a:solidFill>
              </a:rPr>
              <a:t> получившего первый крестик» 1846</a:t>
            </a:r>
            <a:endParaRPr lang="ru-RU" b="1" dirty="0">
              <a:solidFill>
                <a:schemeClr val="accent2">
                  <a:lumMod val="75000"/>
                </a:schemeClr>
              </a:solidFill>
            </a:endParaRPr>
          </a:p>
        </p:txBody>
      </p:sp>
      <p:sp>
        <p:nvSpPr>
          <p:cNvPr id="4" name="TextBox 3"/>
          <p:cNvSpPr txBox="1"/>
          <p:nvPr/>
        </p:nvSpPr>
        <p:spPr>
          <a:xfrm>
            <a:off x="5143504" y="500042"/>
            <a:ext cx="3857653" cy="5509200"/>
          </a:xfrm>
          <a:prstGeom prst="rect">
            <a:avLst/>
          </a:prstGeom>
          <a:noFill/>
        </p:spPr>
        <p:txBody>
          <a:bodyPr wrap="square" rtlCol="0">
            <a:spAutoFit/>
          </a:bodyPr>
          <a:lstStyle/>
          <a:p>
            <a:r>
              <a:rPr lang="ru-RU" sz="2200" b="1" dirty="0" smtClean="0">
                <a:solidFill>
                  <a:schemeClr val="accent2">
                    <a:lumMod val="75000"/>
                  </a:schemeClr>
                </a:solidFill>
              </a:rPr>
              <a:t>	Полотно изображает канцеляриста, отмечавшего  накануне вечером бурной пирушкой награждение орденом </a:t>
            </a:r>
            <a:r>
              <a:rPr lang="ru-RU" sz="2200" b="1" dirty="0">
                <a:solidFill>
                  <a:schemeClr val="accent2">
                    <a:lumMod val="75000"/>
                  </a:schemeClr>
                </a:solidFill>
              </a:rPr>
              <a:t>С</a:t>
            </a:r>
            <a:r>
              <a:rPr lang="ru-RU" sz="2200" b="1" dirty="0" smtClean="0">
                <a:solidFill>
                  <a:schemeClr val="accent2">
                    <a:lumMod val="75000"/>
                  </a:schemeClr>
                </a:solidFill>
              </a:rPr>
              <a:t>танислава </a:t>
            </a:r>
            <a:r>
              <a:rPr lang="en-US" sz="2200" b="1" dirty="0" smtClean="0">
                <a:solidFill>
                  <a:schemeClr val="accent2">
                    <a:lumMod val="75000"/>
                  </a:schemeClr>
                </a:solidFill>
              </a:rPr>
              <a:t>III</a:t>
            </a:r>
            <a:r>
              <a:rPr lang="ru-RU" sz="2200" b="1" dirty="0" smtClean="0">
                <a:solidFill>
                  <a:schemeClr val="accent2">
                    <a:lumMod val="75000"/>
                  </a:schemeClr>
                </a:solidFill>
              </a:rPr>
              <a:t> степени (низшим из орденов империи) и теперь безудержно бахвалящегося перед сожительницей, развязной служанкой. Которая в ответ,  насмешливо протягивает дырявый сапог – уж не собирается ли барин починить свою стоптанную обувь на серебро нацепленной побрякушки?</a:t>
            </a:r>
            <a:endParaRPr lang="ru-RU" sz="2200" b="1" dirty="0">
              <a:solidFill>
                <a:schemeClr val="accent2">
                  <a:lumMod val="7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Свежий ковалер П. Федотов.jpg"/>
          <p:cNvPicPr>
            <a:picLocks noChangeAspect="1"/>
          </p:cNvPicPr>
          <p:nvPr/>
        </p:nvPicPr>
        <p:blipFill>
          <a:blip r:embed="rId2"/>
          <a:stretch>
            <a:fillRect/>
          </a:stretch>
        </p:blipFill>
        <p:spPr>
          <a:xfrm>
            <a:off x="428596" y="642918"/>
            <a:ext cx="2143140" cy="2436721"/>
          </a:xfrm>
          <a:prstGeom prst="rect">
            <a:avLst/>
          </a:prstGeom>
        </p:spPr>
      </p:pic>
      <p:sp>
        <p:nvSpPr>
          <p:cNvPr id="3" name="TextBox 2"/>
          <p:cNvSpPr txBox="1"/>
          <p:nvPr/>
        </p:nvSpPr>
        <p:spPr>
          <a:xfrm>
            <a:off x="4357686" y="214290"/>
            <a:ext cx="4357686" cy="1631216"/>
          </a:xfrm>
          <a:prstGeom prst="rect">
            <a:avLst/>
          </a:prstGeom>
          <a:noFill/>
        </p:spPr>
        <p:txBody>
          <a:bodyPr wrap="square" rtlCol="0">
            <a:spAutoFit/>
          </a:bodyPr>
          <a:lstStyle/>
          <a:p>
            <a:r>
              <a:rPr lang="ru-RU" sz="2000" b="1" dirty="0" smtClean="0">
                <a:solidFill>
                  <a:srgbClr val="C00000"/>
                </a:solidFill>
              </a:rPr>
              <a:t>Творчество Федотова стало соединительным звеном между литературой и живописью </a:t>
            </a:r>
            <a:r>
              <a:rPr lang="en-US" sz="2000" b="1" dirty="0" smtClean="0">
                <a:solidFill>
                  <a:srgbClr val="C00000"/>
                </a:solidFill>
              </a:rPr>
              <a:t>XIX</a:t>
            </a:r>
            <a:r>
              <a:rPr lang="ru-RU" sz="2000" b="1" dirty="0" smtClean="0">
                <a:solidFill>
                  <a:srgbClr val="C00000"/>
                </a:solidFill>
              </a:rPr>
              <a:t> века. «Федотов явился отражением литературы Гоголя» Н. Крамской.</a:t>
            </a:r>
            <a:endParaRPr lang="ru-RU" sz="2000" b="1" dirty="0">
              <a:solidFill>
                <a:srgbClr val="C00000"/>
              </a:solidFill>
            </a:endParaRPr>
          </a:p>
        </p:txBody>
      </p:sp>
      <p:sp>
        <p:nvSpPr>
          <p:cNvPr id="4" name="TextBox 3"/>
          <p:cNvSpPr txBox="1"/>
          <p:nvPr/>
        </p:nvSpPr>
        <p:spPr>
          <a:xfrm>
            <a:off x="214282" y="214290"/>
            <a:ext cx="3317831" cy="523220"/>
          </a:xfrm>
          <a:prstGeom prst="rect">
            <a:avLst/>
          </a:prstGeom>
          <a:noFill/>
        </p:spPr>
        <p:txBody>
          <a:bodyPr wrap="none" rtlCol="0">
            <a:spAutoFit/>
          </a:bodyPr>
          <a:lstStyle/>
          <a:p>
            <a:r>
              <a:rPr lang="ru-RU" sz="2800" dirty="0" smtClean="0">
                <a:solidFill>
                  <a:srgbClr val="C00000"/>
                </a:solidFill>
              </a:rPr>
              <a:t>Свежий аристократ»</a:t>
            </a:r>
            <a:endParaRPr lang="ru-RU" sz="2800" dirty="0">
              <a:solidFill>
                <a:srgbClr val="C00000"/>
              </a:solidFill>
            </a:endParaRPr>
          </a:p>
        </p:txBody>
      </p:sp>
      <p:pic>
        <p:nvPicPr>
          <p:cNvPr id="5" name="Рисунок 4" descr="Свежий ковалер П. Федотов.jpg"/>
          <p:cNvPicPr>
            <a:picLocks noChangeAspect="1"/>
          </p:cNvPicPr>
          <p:nvPr/>
        </p:nvPicPr>
        <p:blipFill>
          <a:blip r:embed="rId2"/>
          <a:srcRect t="83375" r="80813" b="-537"/>
          <a:stretch>
            <a:fillRect/>
          </a:stretch>
        </p:blipFill>
        <p:spPr>
          <a:xfrm>
            <a:off x="0" y="3826184"/>
            <a:ext cx="1857356" cy="18888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0" y="5657671"/>
            <a:ext cx="4000496" cy="1200329"/>
          </a:xfrm>
          <a:prstGeom prst="rect">
            <a:avLst/>
          </a:prstGeom>
          <a:noFill/>
        </p:spPr>
        <p:txBody>
          <a:bodyPr wrap="square" rtlCol="0">
            <a:spAutoFit/>
          </a:bodyPr>
          <a:lstStyle/>
          <a:p>
            <a:r>
              <a:rPr lang="ru-RU" dirty="0" smtClean="0"/>
              <a:t>Валяющийся на полу роман реакционного писателя Ф.В. Булгарина говорит о низких духовных запросах героя</a:t>
            </a:r>
            <a:endParaRPr lang="ru-RU" dirty="0"/>
          </a:p>
        </p:txBody>
      </p:sp>
      <p:cxnSp>
        <p:nvCxnSpPr>
          <p:cNvPr id="8" name="Прямая со стрелкой 7"/>
          <p:cNvCxnSpPr/>
          <p:nvPr/>
        </p:nvCxnSpPr>
        <p:spPr>
          <a:xfrm rot="5400000">
            <a:off x="-32" y="3429000"/>
            <a:ext cx="1214446" cy="714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 name="Рисунок 9" descr="Свежий ковалер П. Федотов.jpg"/>
          <p:cNvPicPr>
            <a:picLocks noChangeAspect="1"/>
          </p:cNvPicPr>
          <p:nvPr/>
        </p:nvPicPr>
        <p:blipFill>
          <a:blip r:embed="rId2"/>
          <a:srcRect l="11717" t="66275" r="57980"/>
          <a:stretch>
            <a:fillRect/>
          </a:stretch>
        </p:blipFill>
        <p:spPr>
          <a:xfrm>
            <a:off x="3000364" y="2214554"/>
            <a:ext cx="1637208" cy="20717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Рисунок 10" descr="Свежий ковалер П. Федотов.jpg"/>
          <p:cNvPicPr>
            <a:picLocks noChangeAspect="1"/>
          </p:cNvPicPr>
          <p:nvPr/>
        </p:nvPicPr>
        <p:blipFill>
          <a:blip r:embed="rId2"/>
          <a:srcRect l="57172" t="82266"/>
          <a:stretch>
            <a:fillRect/>
          </a:stretch>
        </p:blipFill>
        <p:spPr>
          <a:xfrm>
            <a:off x="5143504" y="1857364"/>
            <a:ext cx="3186534" cy="15001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3" name="Прямая со стрелкой 12"/>
          <p:cNvCxnSpPr/>
          <p:nvPr/>
        </p:nvCxnSpPr>
        <p:spPr>
          <a:xfrm>
            <a:off x="1000100" y="2786058"/>
            <a:ext cx="2286016" cy="64294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endCxn id="11" idx="2"/>
          </p:cNvCxnSpPr>
          <p:nvPr/>
        </p:nvCxnSpPr>
        <p:spPr>
          <a:xfrm flipV="1">
            <a:off x="1928794" y="2607463"/>
            <a:ext cx="3214710" cy="25003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214943" y="3286124"/>
            <a:ext cx="3357586" cy="923330"/>
          </a:xfrm>
          <a:prstGeom prst="rect">
            <a:avLst/>
          </a:prstGeom>
          <a:noFill/>
        </p:spPr>
        <p:txBody>
          <a:bodyPr wrap="square" rtlCol="0">
            <a:spAutoFit/>
          </a:bodyPr>
          <a:lstStyle/>
          <a:p>
            <a:r>
              <a:rPr lang="ru-RU" dirty="0" smtClean="0"/>
              <a:t>Осколки разбитой посуды и порванные струны гитары говорят о пьяной пирушке.</a:t>
            </a:r>
            <a:endParaRPr lang="ru-RU" dirty="0"/>
          </a:p>
        </p:txBody>
      </p:sp>
      <p:pic>
        <p:nvPicPr>
          <p:cNvPr id="18" name="Рисунок 17" descr="Свежий ковалер П. Федотов.jpg"/>
          <p:cNvPicPr>
            <a:picLocks noChangeAspect="1"/>
          </p:cNvPicPr>
          <p:nvPr/>
        </p:nvPicPr>
        <p:blipFill>
          <a:blip r:embed="rId2"/>
          <a:srcRect l="9626" t="53617" r="72727" b="28040"/>
          <a:stretch>
            <a:fillRect/>
          </a:stretch>
        </p:blipFill>
        <p:spPr>
          <a:xfrm>
            <a:off x="3846620" y="4143381"/>
            <a:ext cx="2154140" cy="25457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21" name="Прямая со стрелкой 20"/>
          <p:cNvCxnSpPr/>
          <p:nvPr/>
        </p:nvCxnSpPr>
        <p:spPr>
          <a:xfrm>
            <a:off x="857224" y="2285992"/>
            <a:ext cx="3857652" cy="36433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215074" y="4643446"/>
            <a:ext cx="2286016" cy="2308324"/>
          </a:xfrm>
          <a:prstGeom prst="rect">
            <a:avLst/>
          </a:prstGeom>
          <a:noFill/>
        </p:spPr>
        <p:txBody>
          <a:bodyPr wrap="square" rtlCol="0">
            <a:spAutoFit/>
          </a:bodyPr>
          <a:lstStyle/>
          <a:p>
            <a:r>
              <a:rPr lang="ru-RU" dirty="0" smtClean="0"/>
              <a:t>Пряжка-значок с цифрой </a:t>
            </a:r>
            <a:r>
              <a:rPr lang="en-US" dirty="0" smtClean="0"/>
              <a:t>XV</a:t>
            </a:r>
            <a:r>
              <a:rPr lang="ru-RU" dirty="0" smtClean="0"/>
              <a:t> в петлице вицмундира, висящего на стуле – о пятнадцатилетней «беспорочной» канцелярской службе.</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8svatost.jpg"/>
          <p:cNvPicPr>
            <a:picLocks noChangeAspect="1"/>
          </p:cNvPicPr>
          <p:nvPr/>
        </p:nvPicPr>
        <p:blipFill>
          <a:blip r:embed="rId2"/>
          <a:stretch>
            <a:fillRect/>
          </a:stretch>
        </p:blipFill>
        <p:spPr>
          <a:xfrm>
            <a:off x="1428728" y="214290"/>
            <a:ext cx="6643734" cy="5045874"/>
          </a:xfrm>
          <a:prstGeom prst="rect">
            <a:avLst/>
          </a:prstGeom>
        </p:spPr>
      </p:pic>
      <p:sp>
        <p:nvSpPr>
          <p:cNvPr id="3" name="TextBox 2"/>
          <p:cNvSpPr txBox="1"/>
          <p:nvPr/>
        </p:nvSpPr>
        <p:spPr>
          <a:xfrm>
            <a:off x="3143240" y="5500702"/>
            <a:ext cx="3150414" cy="369332"/>
          </a:xfrm>
          <a:prstGeom prst="rect">
            <a:avLst/>
          </a:prstGeom>
          <a:noFill/>
        </p:spPr>
        <p:txBody>
          <a:bodyPr wrap="none" rtlCol="0">
            <a:spAutoFit/>
          </a:bodyPr>
          <a:lstStyle/>
          <a:p>
            <a:r>
              <a:rPr lang="ru-RU" b="1" dirty="0" smtClean="0">
                <a:solidFill>
                  <a:schemeClr val="accent2">
                    <a:lumMod val="75000"/>
                  </a:schemeClr>
                </a:solidFill>
              </a:rPr>
              <a:t>«Сватовство майора» (1848г.)</a:t>
            </a:r>
            <a:endParaRPr lang="ru-RU" b="1" dirty="0">
              <a:solidFill>
                <a:schemeClr val="accent2">
                  <a:lumMod val="75000"/>
                </a:schemeClr>
              </a:solidFill>
            </a:endParaRPr>
          </a:p>
        </p:txBody>
      </p:sp>
      <p:sp>
        <p:nvSpPr>
          <p:cNvPr id="4" name="TextBox 3"/>
          <p:cNvSpPr txBox="1"/>
          <p:nvPr/>
        </p:nvSpPr>
        <p:spPr>
          <a:xfrm>
            <a:off x="428596" y="5929330"/>
            <a:ext cx="8215370" cy="646331"/>
          </a:xfrm>
          <a:prstGeom prst="rect">
            <a:avLst/>
          </a:prstGeom>
          <a:noFill/>
        </p:spPr>
        <p:txBody>
          <a:bodyPr wrap="square" rtlCol="0">
            <a:spAutoFit/>
          </a:bodyPr>
          <a:lstStyle/>
          <a:p>
            <a:r>
              <a:rPr lang="ru-RU" dirty="0" smtClean="0"/>
              <a:t>Эпизод из купеческой жизни. Осуществляется мечта толстосума-приобщение к дворянскому сословию. Брачный союз скрепит союз </a:t>
            </a:r>
            <a:r>
              <a:rPr lang="ru-RU" smtClean="0"/>
              <a:t>двух сословий.</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8svatost.jpg"/>
          <p:cNvPicPr>
            <a:picLocks noChangeAspect="1"/>
          </p:cNvPicPr>
          <p:nvPr/>
        </p:nvPicPr>
        <p:blipFill>
          <a:blip r:embed="rId2"/>
          <a:stretch>
            <a:fillRect/>
          </a:stretch>
        </p:blipFill>
        <p:spPr>
          <a:xfrm>
            <a:off x="285720" y="214290"/>
            <a:ext cx="3857652" cy="2929863"/>
          </a:xfrm>
          <a:prstGeom prst="rect">
            <a:avLst/>
          </a:prstGeom>
        </p:spPr>
      </p:pic>
      <p:pic>
        <p:nvPicPr>
          <p:cNvPr id="3" name="Рисунок 2" descr="48svatost.jpg"/>
          <p:cNvPicPr>
            <a:picLocks noChangeAspect="1"/>
          </p:cNvPicPr>
          <p:nvPr/>
        </p:nvPicPr>
        <p:blipFill>
          <a:blip r:embed="rId2"/>
          <a:srcRect l="88642" t="39399" r="2099" b="27177"/>
          <a:stretch>
            <a:fillRect/>
          </a:stretch>
        </p:blipFill>
        <p:spPr>
          <a:xfrm>
            <a:off x="7286644" y="2071678"/>
            <a:ext cx="1349722" cy="3700488"/>
          </a:xfrm>
          <a:prstGeom prst="rect">
            <a:avLst/>
          </a:prstGeom>
        </p:spPr>
      </p:pic>
      <p:sp>
        <p:nvSpPr>
          <p:cNvPr id="6" name="TextBox 5"/>
          <p:cNvSpPr txBox="1"/>
          <p:nvPr/>
        </p:nvSpPr>
        <p:spPr>
          <a:xfrm>
            <a:off x="6286512" y="357166"/>
            <a:ext cx="2857489" cy="1754326"/>
          </a:xfrm>
          <a:prstGeom prst="rect">
            <a:avLst/>
          </a:prstGeom>
          <a:noFill/>
        </p:spPr>
        <p:txBody>
          <a:bodyPr wrap="square" rtlCol="0">
            <a:spAutoFit/>
          </a:bodyPr>
          <a:lstStyle/>
          <a:p>
            <a:r>
              <a:rPr lang="ru-RU" dirty="0" smtClean="0"/>
              <a:t>В залитой светом передней темнеет фигура майора. Для майора служит товаром его титул, а для купца-приданое его дочери</a:t>
            </a:r>
            <a:endParaRPr lang="ru-RU" dirty="0"/>
          </a:p>
        </p:txBody>
      </p:sp>
      <p:pic>
        <p:nvPicPr>
          <p:cNvPr id="7" name="Рисунок 6" descr="48svatost.jpg"/>
          <p:cNvPicPr>
            <a:picLocks noChangeAspect="1"/>
          </p:cNvPicPr>
          <p:nvPr/>
        </p:nvPicPr>
        <p:blipFill>
          <a:blip r:embed="rId2"/>
          <a:srcRect l="62716" t="36249" r="25846" b="30045"/>
          <a:stretch>
            <a:fillRect/>
          </a:stretch>
        </p:blipFill>
        <p:spPr>
          <a:xfrm>
            <a:off x="4714876" y="142852"/>
            <a:ext cx="1500198" cy="3357562"/>
          </a:xfrm>
          <a:prstGeom prst="rect">
            <a:avLst/>
          </a:prstGeom>
        </p:spPr>
      </p:pic>
      <p:cxnSp>
        <p:nvCxnSpPr>
          <p:cNvPr id="5" name="Прямая со стрелкой 4"/>
          <p:cNvCxnSpPr/>
          <p:nvPr/>
        </p:nvCxnSpPr>
        <p:spPr>
          <a:xfrm>
            <a:off x="4000496" y="1714488"/>
            <a:ext cx="3786214" cy="18573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2857488" y="1785926"/>
            <a:ext cx="2214578" cy="71438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 name="Рисунок 11" descr="48svatost.jpg"/>
          <p:cNvPicPr>
            <a:picLocks noChangeAspect="1"/>
          </p:cNvPicPr>
          <p:nvPr/>
        </p:nvPicPr>
        <p:blipFill>
          <a:blip r:embed="rId2"/>
          <a:srcRect l="25679" t="38687" r="46543" b="7671"/>
          <a:stretch>
            <a:fillRect/>
          </a:stretch>
        </p:blipFill>
        <p:spPr>
          <a:xfrm>
            <a:off x="214282" y="3357562"/>
            <a:ext cx="1714512" cy="2514618"/>
          </a:xfrm>
          <a:prstGeom prst="rect">
            <a:avLst/>
          </a:prstGeom>
        </p:spPr>
      </p:pic>
      <p:sp>
        <p:nvSpPr>
          <p:cNvPr id="13" name="TextBox 12"/>
          <p:cNvSpPr txBox="1"/>
          <p:nvPr/>
        </p:nvSpPr>
        <p:spPr>
          <a:xfrm>
            <a:off x="1928795" y="3500438"/>
            <a:ext cx="2571768" cy="2308324"/>
          </a:xfrm>
          <a:prstGeom prst="rect">
            <a:avLst/>
          </a:prstGeom>
          <a:noFill/>
        </p:spPr>
        <p:txBody>
          <a:bodyPr wrap="square" rtlCol="0">
            <a:spAutoFit/>
          </a:bodyPr>
          <a:lstStyle/>
          <a:p>
            <a:r>
              <a:rPr lang="ru-RU" dirty="0" smtClean="0"/>
              <a:t>Взгляд останавливается на светлом силуэте купеческой дочери, вырисовывающийся на общем тёмном фоне. Её попытка ускользнуть сразу разгадывается как кокетство</a:t>
            </a:r>
            <a:endParaRPr lang="ru-RU" dirty="0"/>
          </a:p>
        </p:txBody>
      </p:sp>
      <p:cxnSp>
        <p:nvCxnSpPr>
          <p:cNvPr id="15" name="Прямая со стрелкой 14"/>
          <p:cNvCxnSpPr/>
          <p:nvPr/>
        </p:nvCxnSpPr>
        <p:spPr>
          <a:xfrm rot="5400000">
            <a:off x="571472" y="2714620"/>
            <a:ext cx="1428760" cy="114300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6" name="Рисунок 15" descr="48svatost.jpg"/>
          <p:cNvPicPr>
            <a:picLocks noChangeAspect="1"/>
          </p:cNvPicPr>
          <p:nvPr/>
        </p:nvPicPr>
        <p:blipFill>
          <a:blip r:embed="rId2"/>
          <a:srcRect l="44197" t="38687" r="31729" b="14986"/>
          <a:stretch>
            <a:fillRect/>
          </a:stretch>
        </p:blipFill>
        <p:spPr>
          <a:xfrm>
            <a:off x="4643438" y="3929066"/>
            <a:ext cx="1643074" cy="2401416"/>
          </a:xfrm>
          <a:prstGeom prst="rect">
            <a:avLst/>
          </a:prstGeom>
        </p:spPr>
      </p:pic>
      <p:sp>
        <p:nvSpPr>
          <p:cNvPr id="17" name="TextBox 16"/>
          <p:cNvSpPr txBox="1"/>
          <p:nvPr/>
        </p:nvSpPr>
        <p:spPr>
          <a:xfrm>
            <a:off x="1357290" y="6286520"/>
            <a:ext cx="7071423" cy="369332"/>
          </a:xfrm>
          <a:prstGeom prst="rect">
            <a:avLst/>
          </a:prstGeom>
          <a:noFill/>
        </p:spPr>
        <p:txBody>
          <a:bodyPr wrap="none" rtlCol="0">
            <a:spAutoFit/>
          </a:bodyPr>
          <a:lstStyle/>
          <a:p>
            <a:r>
              <a:rPr lang="ru-RU" dirty="0" smtClean="0"/>
              <a:t>Нарядность одежды матери не скрывает прямолинейность её натуры</a:t>
            </a:r>
            <a:endParaRPr lang="ru-RU" dirty="0"/>
          </a:p>
        </p:txBody>
      </p:sp>
      <p:cxnSp>
        <p:nvCxnSpPr>
          <p:cNvPr id="19" name="Прямая со стрелкой 18"/>
          <p:cNvCxnSpPr/>
          <p:nvPr/>
        </p:nvCxnSpPr>
        <p:spPr>
          <a:xfrm>
            <a:off x="2500298" y="2000240"/>
            <a:ext cx="2786082" cy="250033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азборчивая невеста Федотов.jpg"/>
          <p:cNvPicPr>
            <a:picLocks noChangeAspect="1"/>
          </p:cNvPicPr>
          <p:nvPr/>
        </p:nvPicPr>
        <p:blipFill>
          <a:blip r:embed="rId2"/>
          <a:stretch>
            <a:fillRect/>
          </a:stretch>
        </p:blipFill>
        <p:spPr>
          <a:xfrm>
            <a:off x="1214414" y="785794"/>
            <a:ext cx="7143799" cy="5357850"/>
          </a:xfrm>
          <a:prstGeom prst="rect">
            <a:avLst/>
          </a:prstGeom>
        </p:spPr>
      </p:pic>
      <p:sp>
        <p:nvSpPr>
          <p:cNvPr id="3" name="TextBox 2"/>
          <p:cNvSpPr txBox="1"/>
          <p:nvPr/>
        </p:nvSpPr>
        <p:spPr>
          <a:xfrm>
            <a:off x="1" y="214290"/>
            <a:ext cx="9144000" cy="430887"/>
          </a:xfrm>
          <a:prstGeom prst="rect">
            <a:avLst/>
          </a:prstGeom>
          <a:noFill/>
        </p:spPr>
        <p:txBody>
          <a:bodyPr wrap="square" rtlCol="0">
            <a:spAutoFit/>
          </a:bodyPr>
          <a:lstStyle/>
          <a:p>
            <a:pPr algn="ctr"/>
            <a:r>
              <a:rPr lang="ru-RU" sz="2200" b="1" dirty="0" smtClean="0">
                <a:solidFill>
                  <a:srgbClr val="C00000"/>
                </a:solidFill>
              </a:rPr>
              <a:t>Наследие Федотова невелико по объёму. В его основной список входят:</a:t>
            </a:r>
            <a:endParaRPr lang="ru-RU" sz="2200" b="1" dirty="0">
              <a:solidFill>
                <a:srgbClr val="C00000"/>
              </a:solidFill>
            </a:endParaRPr>
          </a:p>
        </p:txBody>
      </p:sp>
      <p:sp>
        <p:nvSpPr>
          <p:cNvPr id="4" name="TextBox 3"/>
          <p:cNvSpPr txBox="1"/>
          <p:nvPr/>
        </p:nvSpPr>
        <p:spPr>
          <a:xfrm>
            <a:off x="3143240" y="6286520"/>
            <a:ext cx="3345468" cy="369332"/>
          </a:xfrm>
          <a:prstGeom prst="rect">
            <a:avLst/>
          </a:prstGeom>
          <a:noFill/>
        </p:spPr>
        <p:txBody>
          <a:bodyPr wrap="none" rtlCol="0">
            <a:spAutoFit/>
          </a:bodyPr>
          <a:lstStyle/>
          <a:p>
            <a:r>
              <a:rPr lang="ru-RU" b="1" dirty="0" smtClean="0">
                <a:solidFill>
                  <a:srgbClr val="C00000"/>
                </a:solidFill>
              </a:rPr>
              <a:t>«Разборчивая невеста» (1847г.)</a:t>
            </a:r>
            <a:endParaRPr lang="ru-RU" b="1" dirty="0">
              <a:solidFill>
                <a:srgbClr val="C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Завтрак аристократа Федотов.jpg"/>
          <p:cNvPicPr>
            <a:picLocks noChangeAspect="1"/>
          </p:cNvPicPr>
          <p:nvPr/>
        </p:nvPicPr>
        <p:blipFill>
          <a:blip r:embed="rId2"/>
          <a:srcRect b="8333"/>
          <a:stretch>
            <a:fillRect/>
          </a:stretch>
        </p:blipFill>
        <p:spPr>
          <a:xfrm>
            <a:off x="1643042" y="214289"/>
            <a:ext cx="5665534" cy="6044583"/>
          </a:xfrm>
          <a:prstGeom prst="rect">
            <a:avLst/>
          </a:prstGeom>
        </p:spPr>
      </p:pic>
      <p:sp>
        <p:nvSpPr>
          <p:cNvPr id="3" name="TextBox 2"/>
          <p:cNvSpPr txBox="1"/>
          <p:nvPr/>
        </p:nvSpPr>
        <p:spPr>
          <a:xfrm>
            <a:off x="3000364" y="6286520"/>
            <a:ext cx="3344377" cy="369332"/>
          </a:xfrm>
          <a:prstGeom prst="rect">
            <a:avLst/>
          </a:prstGeom>
          <a:noFill/>
        </p:spPr>
        <p:txBody>
          <a:bodyPr wrap="none" rtlCol="0">
            <a:spAutoFit/>
          </a:bodyPr>
          <a:lstStyle/>
          <a:p>
            <a:r>
              <a:rPr lang="ru-RU" b="1" dirty="0" smtClean="0">
                <a:solidFill>
                  <a:srgbClr val="C00000"/>
                </a:solidFill>
              </a:rPr>
              <a:t>«Завтрак аристократа» (1849 г.)</a:t>
            </a:r>
            <a:endParaRPr lang="ru-RU" b="1" dirty="0">
              <a:solidFill>
                <a:srgbClr val="C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федотов Анкор, ещё анкор.jpg"/>
          <p:cNvPicPr>
            <a:picLocks noChangeAspect="1"/>
          </p:cNvPicPr>
          <p:nvPr/>
        </p:nvPicPr>
        <p:blipFill>
          <a:blip r:embed="rId2"/>
          <a:stretch>
            <a:fillRect/>
          </a:stretch>
        </p:blipFill>
        <p:spPr>
          <a:xfrm>
            <a:off x="633980" y="285728"/>
            <a:ext cx="7835855" cy="5786478"/>
          </a:xfrm>
          <a:prstGeom prst="rect">
            <a:avLst/>
          </a:prstGeom>
        </p:spPr>
      </p:pic>
      <p:sp>
        <p:nvSpPr>
          <p:cNvPr id="3" name="TextBox 2"/>
          <p:cNvSpPr txBox="1"/>
          <p:nvPr/>
        </p:nvSpPr>
        <p:spPr>
          <a:xfrm>
            <a:off x="3071802" y="6215082"/>
            <a:ext cx="3510641" cy="369332"/>
          </a:xfrm>
          <a:prstGeom prst="rect">
            <a:avLst/>
          </a:prstGeom>
          <a:noFill/>
        </p:spPr>
        <p:txBody>
          <a:bodyPr wrap="none" rtlCol="0">
            <a:spAutoFit/>
          </a:bodyPr>
          <a:lstStyle/>
          <a:p>
            <a:r>
              <a:rPr lang="ru-RU" b="1" dirty="0" smtClean="0">
                <a:solidFill>
                  <a:srgbClr val="C00000"/>
                </a:solidFill>
              </a:rPr>
              <a:t>«Анкор, ещё анкор!» (1850-1851)</a:t>
            </a:r>
            <a:endParaRPr lang="ru-RU" b="1" dirty="0">
              <a:solidFill>
                <a:srgbClr val="C00000"/>
              </a:solidFil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257</Words>
  <Application>Microsoft Office PowerPoint</Application>
  <PresentationFormat>Экран (4:3)</PresentationFormat>
  <Paragraphs>25</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Творчество  Павла Андреевича Федотова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Творчество  Павла Андреевича Федотова</dc:title>
  <dc:creator>Оля</dc:creator>
  <cp:lastModifiedBy>Оля</cp:lastModifiedBy>
  <cp:revision>12</cp:revision>
  <dcterms:created xsi:type="dcterms:W3CDTF">2013-01-15T13:15:49Z</dcterms:created>
  <dcterms:modified xsi:type="dcterms:W3CDTF">2013-01-15T16:38:30Z</dcterms:modified>
</cp:coreProperties>
</file>