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notesMasterIdLst>
    <p:notesMasterId r:id="rId26"/>
  </p:notesMasterIdLst>
  <p:sldIdLst>
    <p:sldId id="256" r:id="rId2"/>
    <p:sldId id="257" r:id="rId3"/>
    <p:sldId id="258" r:id="rId4"/>
    <p:sldId id="259" r:id="rId5"/>
    <p:sldId id="273" r:id="rId6"/>
    <p:sldId id="279" r:id="rId7"/>
    <p:sldId id="260" r:id="rId8"/>
    <p:sldId id="261" r:id="rId9"/>
    <p:sldId id="262" r:id="rId10"/>
    <p:sldId id="263" r:id="rId11"/>
    <p:sldId id="264" r:id="rId12"/>
    <p:sldId id="265" r:id="rId13"/>
    <p:sldId id="274" r:id="rId14"/>
    <p:sldId id="267" r:id="rId15"/>
    <p:sldId id="271" r:id="rId16"/>
    <p:sldId id="266" r:id="rId17"/>
    <p:sldId id="268" r:id="rId18"/>
    <p:sldId id="270" r:id="rId19"/>
    <p:sldId id="269" r:id="rId20"/>
    <p:sldId id="278" r:id="rId21"/>
    <p:sldId id="276" r:id="rId22"/>
    <p:sldId id="277" r:id="rId23"/>
    <p:sldId id="272" r:id="rId24"/>
    <p:sldId id="275" r:id="rId2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100" d="100"/>
          <a:sy n="100" d="100"/>
        </p:scale>
        <p:origin x="-1098"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19425BB-38B4-42CB-B3F1-4090BD11420D}" type="datetimeFigureOut">
              <a:rPr lang="ru-RU" smtClean="0"/>
              <a:pPr/>
              <a:t>01.11.2013</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725AB5-BBD7-485F-8B4B-AB7B917092BF}"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9725AB5-BBD7-485F-8B4B-AB7B917092BF}" type="slidenum">
              <a:rPr lang="ru-RU" smtClean="0"/>
              <a:pPr/>
              <a:t>7</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99725AB5-BBD7-485F-8B4B-AB7B917092BF}" type="slidenum">
              <a:rPr lang="ru-RU" smtClean="0"/>
              <a:pPr/>
              <a:t>19</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FB119CB-D992-4E63-90D4-E901EFBC13B4}" type="datetimeFigureOut">
              <a:rPr lang="ru-RU" smtClean="0"/>
              <a:pPr/>
              <a:t>01.11.2013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4B5E2774-E9B5-4FF1-A220-D811559884AD}"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FB119CB-D992-4E63-90D4-E901EFBC13B4}" type="datetimeFigureOut">
              <a:rPr lang="ru-RU" smtClean="0"/>
              <a:pPr/>
              <a:t>01.11.2013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5E2774-E9B5-4FF1-A220-D811559884AD}"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0FB119CB-D992-4E63-90D4-E901EFBC13B4}" type="datetimeFigureOut">
              <a:rPr lang="ru-RU" smtClean="0"/>
              <a:pPr/>
              <a:t>01.11.2013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4B5E2774-E9B5-4FF1-A220-D811559884AD}"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0FB119CB-D992-4E63-90D4-E901EFBC13B4}" type="datetimeFigureOut">
              <a:rPr lang="ru-RU" smtClean="0"/>
              <a:pPr/>
              <a:t>01.11.2013</a:t>
            </a:fld>
            <a:endParaRPr lang="ru-RU"/>
          </a:p>
        </p:txBody>
      </p:sp>
      <p:sp>
        <p:nvSpPr>
          <p:cNvPr id="9" name="Номер слайда 8"/>
          <p:cNvSpPr>
            <a:spLocks noGrp="1"/>
          </p:cNvSpPr>
          <p:nvPr>
            <p:ph type="sldNum" sz="quarter" idx="15"/>
          </p:nvPr>
        </p:nvSpPr>
        <p:spPr/>
        <p:txBody>
          <a:bodyPr rtlCol="0"/>
          <a:lstStyle/>
          <a:p>
            <a:fld id="{4B5E2774-E9B5-4FF1-A220-D811559884AD}"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0FB119CB-D992-4E63-90D4-E901EFBC13B4}" type="datetimeFigureOut">
              <a:rPr lang="ru-RU" smtClean="0"/>
              <a:pPr/>
              <a:t>01.11.2013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4B5E2774-E9B5-4FF1-A220-D811559884AD}"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0FB119CB-D992-4E63-90D4-E901EFBC13B4}" type="datetimeFigureOut">
              <a:rPr lang="ru-RU" smtClean="0"/>
              <a:pPr/>
              <a:t>01.11.2013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4B5E2774-E9B5-4FF1-A220-D811559884AD}" type="slidenum">
              <a:rPr lang="ru-RU" smtClean="0"/>
              <a:pPr/>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0FB119CB-D992-4E63-90D4-E901EFBC13B4}" type="datetimeFigureOut">
              <a:rPr lang="ru-RU" smtClean="0"/>
              <a:pPr/>
              <a:t>01.11.2013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4B5E2774-E9B5-4FF1-A220-D811559884AD}" type="slidenum">
              <a:rPr lang="ru-RU" smtClean="0"/>
              <a:pPr/>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0FB119CB-D992-4E63-90D4-E901EFBC13B4}" type="datetimeFigureOut">
              <a:rPr lang="ru-RU" smtClean="0"/>
              <a:pPr/>
              <a:t>01.11.2013</a:t>
            </a:fld>
            <a:endParaRPr lang="ru-RU"/>
          </a:p>
        </p:txBody>
      </p:sp>
      <p:sp>
        <p:nvSpPr>
          <p:cNvPr id="7" name="Номер слайда 6"/>
          <p:cNvSpPr>
            <a:spLocks noGrp="1"/>
          </p:cNvSpPr>
          <p:nvPr>
            <p:ph type="sldNum" sz="quarter" idx="11"/>
          </p:nvPr>
        </p:nvSpPr>
        <p:spPr/>
        <p:txBody>
          <a:bodyPr rtlCol="0"/>
          <a:lstStyle/>
          <a:p>
            <a:fld id="{4B5E2774-E9B5-4FF1-A220-D811559884AD}"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0FB119CB-D992-4E63-90D4-E901EFBC13B4}" type="datetimeFigureOut">
              <a:rPr lang="ru-RU" smtClean="0"/>
              <a:pPr/>
              <a:t>01.11.2013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4B5E2774-E9B5-4FF1-A220-D811559884AD}"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0FB119CB-D992-4E63-90D4-E901EFBC13B4}" type="datetimeFigureOut">
              <a:rPr lang="ru-RU" smtClean="0"/>
              <a:pPr/>
              <a:t>01.11.2013</a:t>
            </a:fld>
            <a:endParaRPr lang="ru-RU"/>
          </a:p>
        </p:txBody>
      </p:sp>
      <p:sp>
        <p:nvSpPr>
          <p:cNvPr id="22" name="Номер слайда 21"/>
          <p:cNvSpPr>
            <a:spLocks noGrp="1"/>
          </p:cNvSpPr>
          <p:nvPr>
            <p:ph type="sldNum" sz="quarter" idx="15"/>
          </p:nvPr>
        </p:nvSpPr>
        <p:spPr/>
        <p:txBody>
          <a:bodyPr rtlCol="0"/>
          <a:lstStyle/>
          <a:p>
            <a:fld id="{4B5E2774-E9B5-4FF1-A220-D811559884AD}"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0FB119CB-D992-4E63-90D4-E901EFBC13B4}" type="datetimeFigureOut">
              <a:rPr lang="ru-RU" smtClean="0"/>
              <a:pPr/>
              <a:t>01.11.2013</a:t>
            </a:fld>
            <a:endParaRPr lang="ru-RU"/>
          </a:p>
        </p:txBody>
      </p:sp>
      <p:sp>
        <p:nvSpPr>
          <p:cNvPr id="18" name="Номер слайда 17"/>
          <p:cNvSpPr>
            <a:spLocks noGrp="1"/>
          </p:cNvSpPr>
          <p:nvPr>
            <p:ph type="sldNum" sz="quarter" idx="11"/>
          </p:nvPr>
        </p:nvSpPr>
        <p:spPr/>
        <p:txBody>
          <a:bodyPr rtlCol="0"/>
          <a:lstStyle/>
          <a:p>
            <a:fld id="{4B5E2774-E9B5-4FF1-A220-D811559884AD}"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FB119CB-D992-4E63-90D4-E901EFBC13B4}" type="datetimeFigureOut">
              <a:rPr lang="ru-RU" smtClean="0"/>
              <a:pPr/>
              <a:t>01.11.2013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4B5E2774-E9B5-4FF1-A220-D811559884AD}"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763688" y="692696"/>
            <a:ext cx="8062912" cy="1470025"/>
          </a:xfrm>
        </p:spPr>
        <p:txBody>
          <a:bodyPr/>
          <a:lstStyle/>
          <a:p>
            <a:r>
              <a:rPr lang="ru-RU" dirty="0" smtClean="0"/>
              <a:t>«Математика в химии»</a:t>
            </a:r>
            <a:endParaRPr lang="ru-RU" dirty="0"/>
          </a:p>
        </p:txBody>
      </p:sp>
      <p:sp>
        <p:nvSpPr>
          <p:cNvPr id="3" name="Подзаголовок 2"/>
          <p:cNvSpPr>
            <a:spLocks noGrp="1"/>
          </p:cNvSpPr>
          <p:nvPr>
            <p:ph type="subTitle" idx="1"/>
          </p:nvPr>
        </p:nvSpPr>
        <p:spPr>
          <a:xfrm>
            <a:off x="1835696" y="2492896"/>
            <a:ext cx="7056784" cy="3888432"/>
          </a:xfrm>
        </p:spPr>
        <p:txBody>
          <a:bodyPr>
            <a:normAutofit/>
          </a:bodyPr>
          <a:lstStyle/>
          <a:p>
            <a:pPr algn="r"/>
            <a:r>
              <a:rPr lang="ru-RU" dirty="0" smtClean="0">
                <a:solidFill>
                  <a:schemeClr val="tx1"/>
                </a:solidFill>
              </a:rPr>
              <a:t>Выполнили: </a:t>
            </a:r>
          </a:p>
          <a:p>
            <a:pPr algn="r"/>
            <a:r>
              <a:rPr lang="ru-RU" dirty="0">
                <a:solidFill>
                  <a:schemeClr val="tx1"/>
                </a:solidFill>
              </a:rPr>
              <a:t>у</a:t>
            </a:r>
            <a:r>
              <a:rPr lang="ru-RU" dirty="0" smtClean="0">
                <a:solidFill>
                  <a:schemeClr val="tx1"/>
                </a:solidFill>
              </a:rPr>
              <a:t>ченицы 11 А класса</a:t>
            </a:r>
          </a:p>
          <a:p>
            <a:pPr algn="r"/>
            <a:r>
              <a:rPr lang="ru-RU" dirty="0" smtClean="0">
                <a:solidFill>
                  <a:schemeClr val="tx1"/>
                </a:solidFill>
              </a:rPr>
              <a:t>Школы №59</a:t>
            </a:r>
          </a:p>
          <a:p>
            <a:pPr algn="r"/>
            <a:r>
              <a:rPr lang="ru-RU" dirty="0" smtClean="0">
                <a:solidFill>
                  <a:schemeClr val="tx1"/>
                </a:solidFill>
              </a:rPr>
              <a:t>Феоктистова София,</a:t>
            </a:r>
          </a:p>
          <a:p>
            <a:pPr algn="r"/>
            <a:r>
              <a:rPr lang="ru-RU" dirty="0" smtClean="0">
                <a:solidFill>
                  <a:schemeClr val="tx1"/>
                </a:solidFill>
              </a:rPr>
              <a:t>Коновалова Мария</a:t>
            </a:r>
          </a:p>
          <a:p>
            <a:pPr algn="r"/>
            <a:endParaRPr lang="ru-RU" dirty="0" smtClean="0">
              <a:solidFill>
                <a:schemeClr val="tx1"/>
              </a:solidFill>
            </a:endParaRPr>
          </a:p>
          <a:p>
            <a:pPr algn="r"/>
            <a:r>
              <a:rPr lang="ru-RU" sz="2400" dirty="0" smtClean="0">
                <a:solidFill>
                  <a:schemeClr val="tx1"/>
                </a:solidFill>
              </a:rPr>
              <a:t>Учитель химии: Бичевая Вера Васильевна,</a:t>
            </a:r>
          </a:p>
          <a:p>
            <a:pPr algn="r"/>
            <a:r>
              <a:rPr lang="ru-RU" sz="2400" dirty="0" smtClean="0">
                <a:solidFill>
                  <a:schemeClr val="tx1"/>
                </a:solidFill>
              </a:rPr>
              <a:t>учитель математики: Полянская Лариса Николаевна.</a:t>
            </a:r>
          </a:p>
          <a:p>
            <a:pPr algn="r"/>
            <a:endParaRPr lang="ru-RU" sz="2400" dirty="0">
              <a:solidFill>
                <a:schemeClr val="tx1"/>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67544" y="476672"/>
            <a:ext cx="8229600" cy="5721499"/>
          </a:xfrm>
        </p:spPr>
        <p:txBody>
          <a:bodyPr>
            <a:normAutofit/>
          </a:bodyPr>
          <a:lstStyle/>
          <a:p>
            <a:pPr>
              <a:buNone/>
            </a:pPr>
            <a:r>
              <a:rPr lang="ru-RU" sz="2000" dirty="0" smtClean="0"/>
              <a:t>		При использовании уравнений необходимо все значения подставлять в величинах, используемых в рамках одной системы единиц ( система СИ ).</a:t>
            </a:r>
          </a:p>
          <a:p>
            <a:pPr>
              <a:buNone/>
            </a:pPr>
            <a:endParaRPr lang="ru-RU" sz="2000" dirty="0"/>
          </a:p>
        </p:txBody>
      </p:sp>
      <p:pic>
        <p:nvPicPr>
          <p:cNvPr id="4" name="Рисунок 3" descr="Безымянный.png"/>
          <p:cNvPicPr>
            <a:picLocks noChangeAspect="1"/>
          </p:cNvPicPr>
          <p:nvPr/>
        </p:nvPicPr>
        <p:blipFill>
          <a:blip r:embed="rId2" cstate="print"/>
          <a:stretch>
            <a:fillRect/>
          </a:stretch>
        </p:blipFill>
        <p:spPr>
          <a:xfrm>
            <a:off x="899592" y="1623760"/>
            <a:ext cx="7272808" cy="439752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Содержимое 3" descr="Безымянный.png"/>
          <p:cNvPicPr>
            <a:picLocks noGrp="1" noChangeAspect="1"/>
          </p:cNvPicPr>
          <p:nvPr>
            <p:ph sz="quarter" idx="1"/>
          </p:nvPr>
        </p:nvPicPr>
        <p:blipFill>
          <a:blip r:embed="rId2" cstate="print"/>
          <a:stretch>
            <a:fillRect/>
          </a:stretch>
        </p:blipFill>
        <p:spPr>
          <a:xfrm>
            <a:off x="611560" y="980728"/>
            <a:ext cx="7632848" cy="3096344"/>
          </a:xfrm>
        </p:spPr>
      </p:pic>
      <p:pic>
        <p:nvPicPr>
          <p:cNvPr id="5" name="Рисунок 4" descr="Безымянный.png"/>
          <p:cNvPicPr>
            <a:picLocks noChangeAspect="1"/>
          </p:cNvPicPr>
          <p:nvPr/>
        </p:nvPicPr>
        <p:blipFill>
          <a:blip r:embed="rId3" cstate="print"/>
          <a:stretch>
            <a:fillRect/>
          </a:stretch>
        </p:blipFill>
        <p:spPr>
          <a:xfrm>
            <a:off x="611560" y="4077072"/>
            <a:ext cx="7632848" cy="2304256"/>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922114"/>
          </a:xfrm>
        </p:spPr>
        <p:txBody>
          <a:bodyPr/>
          <a:lstStyle/>
          <a:p>
            <a:pPr algn="ctr"/>
            <a:r>
              <a:rPr lang="ru-RU" dirty="0" smtClean="0"/>
              <a:t>Метод двух неизвестных</a:t>
            </a:r>
            <a:endParaRPr lang="ru-RU" dirty="0"/>
          </a:p>
        </p:txBody>
      </p:sp>
      <p:sp>
        <p:nvSpPr>
          <p:cNvPr id="3" name="Содержимое 2"/>
          <p:cNvSpPr>
            <a:spLocks noGrp="1"/>
          </p:cNvSpPr>
          <p:nvPr>
            <p:ph sz="quarter" idx="1"/>
          </p:nvPr>
        </p:nvSpPr>
        <p:spPr>
          <a:xfrm>
            <a:off x="457200" y="1340768"/>
            <a:ext cx="8229600" cy="4785395"/>
          </a:xfrm>
        </p:spPr>
        <p:txBody>
          <a:bodyPr>
            <a:normAutofit/>
          </a:bodyPr>
          <a:lstStyle/>
          <a:p>
            <a:pPr>
              <a:buNone/>
            </a:pPr>
            <a:r>
              <a:rPr lang="ru-RU" sz="2000" dirty="0" smtClean="0"/>
              <a:t>Задача №1. Определить формулу углеводорода, если его молярная масса равна 96.</a:t>
            </a:r>
          </a:p>
        </p:txBody>
      </p:sp>
      <p:pic>
        <p:nvPicPr>
          <p:cNvPr id="4" name="Рисунок 3" descr="i.jpg"/>
          <p:cNvPicPr>
            <a:picLocks noChangeAspect="1"/>
          </p:cNvPicPr>
          <p:nvPr/>
        </p:nvPicPr>
        <p:blipFill>
          <a:blip r:embed="rId2" cstate="print"/>
          <a:stretch>
            <a:fillRect/>
          </a:stretch>
        </p:blipFill>
        <p:spPr>
          <a:xfrm>
            <a:off x="1691680" y="2843212"/>
            <a:ext cx="6048672" cy="2457996"/>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p:txBody>
          <a:bodyPr>
            <a:normAutofit/>
          </a:bodyPr>
          <a:lstStyle/>
          <a:p>
            <a:pPr>
              <a:buNone/>
            </a:pPr>
            <a:r>
              <a:rPr lang="ru-RU" sz="2000" dirty="0" smtClean="0"/>
              <a:t>Решение.</a:t>
            </a:r>
          </a:p>
          <a:p>
            <a:pPr>
              <a:buNone/>
            </a:pPr>
            <a:r>
              <a:rPr lang="ru-RU" sz="2000" dirty="0" smtClean="0"/>
              <a:t>		 Любой углеводород имеет общую формулу </a:t>
            </a:r>
            <a:r>
              <a:rPr lang="ru-RU" sz="2000" dirty="0" err="1" smtClean="0"/>
              <a:t>Сх</a:t>
            </a:r>
            <a:r>
              <a:rPr lang="ru-RU" sz="2000" dirty="0" smtClean="0"/>
              <a:t> Ну. Составим выражение для молярной массы данного углеводорода 12х+ у = 96. Выразим у через х. Единственно верное число атомов углерода равно 7. Так как при значении х=8 на углерод (8*12=96 ) придется вся масса углеводорода. При значениях х=6, у=24мы получим недействительную пару корней уравнения, в связи с тем, что 6 атомов углерода в углеводороде могут связать только 14 атомов водорода (</a:t>
            </a:r>
            <a:r>
              <a:rPr lang="en-US" sz="2000" dirty="0" smtClean="0"/>
              <a:t>C</a:t>
            </a:r>
            <a:r>
              <a:rPr lang="en-US" sz="1800" dirty="0" smtClean="0"/>
              <a:t>n</a:t>
            </a:r>
            <a:r>
              <a:rPr lang="en-US" sz="2000" dirty="0" smtClean="0"/>
              <a:t>H</a:t>
            </a:r>
            <a:r>
              <a:rPr lang="en-US" sz="1600" dirty="0" smtClean="0"/>
              <a:t>2n+2</a:t>
            </a:r>
            <a:r>
              <a:rPr lang="ru-RU" sz="2000" dirty="0" smtClean="0"/>
              <a:t>). Следовательно, единственно возможный вариант С</a:t>
            </a:r>
            <a:r>
              <a:rPr lang="ru-RU" sz="1600" dirty="0" smtClean="0"/>
              <a:t>7</a:t>
            </a:r>
            <a:r>
              <a:rPr lang="ru-RU" sz="2000" dirty="0" smtClean="0"/>
              <a:t>Н</a:t>
            </a:r>
            <a:r>
              <a:rPr lang="ru-RU" sz="1600" dirty="0" smtClean="0"/>
              <a:t>12</a:t>
            </a:r>
            <a:r>
              <a:rPr lang="ru-RU" sz="2000" dirty="0" smtClean="0"/>
              <a:t>. </a:t>
            </a:r>
          </a:p>
          <a:p>
            <a:pPr algn="r">
              <a:buNone/>
            </a:pPr>
            <a:endParaRPr lang="ru-RU" sz="2000" dirty="0" smtClean="0"/>
          </a:p>
          <a:p>
            <a:pPr algn="r">
              <a:buNone/>
            </a:pPr>
            <a:r>
              <a:rPr lang="ru-RU" sz="2000" dirty="0" smtClean="0"/>
              <a:t>Ответ: С</a:t>
            </a:r>
            <a:r>
              <a:rPr lang="ru-RU" sz="1600" dirty="0" smtClean="0"/>
              <a:t>7</a:t>
            </a:r>
            <a:r>
              <a:rPr lang="ru-RU" sz="2000" dirty="0" smtClean="0"/>
              <a:t>Н</a:t>
            </a:r>
            <a:r>
              <a:rPr lang="ru-RU" sz="1600" dirty="0" smtClean="0"/>
              <a:t>12.</a:t>
            </a:r>
            <a:endParaRPr lang="ru-RU" sz="16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95536" y="1064493"/>
            <a:ext cx="8229600" cy="5793507"/>
          </a:xfrm>
        </p:spPr>
        <p:txBody>
          <a:bodyPr>
            <a:normAutofit/>
          </a:bodyPr>
          <a:lstStyle/>
          <a:p>
            <a:pPr algn="just">
              <a:buNone/>
            </a:pPr>
            <a:r>
              <a:rPr lang="ru-RU" sz="2000" dirty="0" smtClean="0"/>
              <a:t>Задача №2. Определите формулу соединения, если известно, что массовая доля металла составляет 28%, серы 24%, кислорода 48%.</a:t>
            </a:r>
          </a:p>
        </p:txBody>
      </p:sp>
      <p:pic>
        <p:nvPicPr>
          <p:cNvPr id="4" name="Рисунок 3" descr="1253167646_iron-sulphate.jpg"/>
          <p:cNvPicPr>
            <a:picLocks noChangeAspect="1"/>
          </p:cNvPicPr>
          <p:nvPr/>
        </p:nvPicPr>
        <p:blipFill>
          <a:blip r:embed="rId2" cstate="print"/>
          <a:stretch>
            <a:fillRect/>
          </a:stretch>
        </p:blipFill>
        <p:spPr>
          <a:xfrm>
            <a:off x="2483768" y="2516124"/>
            <a:ext cx="3816424" cy="3217132"/>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23528" y="1514128"/>
            <a:ext cx="8229600" cy="5343872"/>
          </a:xfrm>
        </p:spPr>
        <p:txBody>
          <a:bodyPr>
            <a:normAutofit/>
          </a:bodyPr>
          <a:lstStyle/>
          <a:p>
            <a:pPr algn="just">
              <a:buNone/>
            </a:pPr>
            <a:r>
              <a:rPr lang="ru-RU" sz="2000" dirty="0" smtClean="0"/>
              <a:t>Решение.</a:t>
            </a:r>
          </a:p>
          <a:p>
            <a:pPr algn="just">
              <a:buNone/>
            </a:pPr>
            <a:r>
              <a:rPr lang="ru-RU" sz="2000" dirty="0" smtClean="0"/>
              <a:t>		Определим соотношение между серой и кислородом. В 100 г вещества </a:t>
            </a:r>
            <a:r>
              <a:rPr lang="en-US" sz="2000" i="1" dirty="0" smtClean="0"/>
              <a:t>n</a:t>
            </a:r>
            <a:r>
              <a:rPr lang="ru-RU" sz="2000" dirty="0" smtClean="0"/>
              <a:t>(</a:t>
            </a:r>
            <a:r>
              <a:rPr lang="en-US" sz="2000" dirty="0" smtClean="0"/>
              <a:t>S)= 24</a:t>
            </a:r>
            <a:r>
              <a:rPr lang="ru-RU" sz="2000" dirty="0" smtClean="0"/>
              <a:t>:32=0,75, а </a:t>
            </a:r>
            <a:r>
              <a:rPr lang="en-US" sz="2000" i="1" dirty="0" smtClean="0"/>
              <a:t>n</a:t>
            </a:r>
            <a:r>
              <a:rPr lang="ru-RU" sz="2000" dirty="0" smtClean="0"/>
              <a:t>(О)= 48:16=3. Значит  на 1 атом серы приходится 4 атома кислорода. Вероятнее всего, что искомая соль сульфат. Приняв валентность металла за </a:t>
            </a:r>
            <a:r>
              <a:rPr lang="ru-RU" sz="2000" dirty="0" err="1" smtClean="0"/>
              <a:t>х</a:t>
            </a:r>
            <a:r>
              <a:rPr lang="ru-RU" sz="2000" dirty="0" smtClean="0"/>
              <a:t>, запишем общую формулу сульфата:  Ме</a:t>
            </a:r>
            <a:r>
              <a:rPr lang="ru-RU" sz="1600" dirty="0" smtClean="0"/>
              <a:t>2</a:t>
            </a:r>
            <a:r>
              <a:rPr lang="ru-RU" sz="2000" dirty="0" smtClean="0"/>
              <a:t>(</a:t>
            </a:r>
            <a:r>
              <a:rPr lang="en-US" sz="2000" dirty="0" smtClean="0"/>
              <a:t>S</a:t>
            </a:r>
            <a:r>
              <a:rPr lang="ru-RU" sz="2000" dirty="0" smtClean="0"/>
              <a:t>О</a:t>
            </a:r>
            <a:r>
              <a:rPr lang="ru-RU" sz="1600" dirty="0" smtClean="0"/>
              <a:t>4</a:t>
            </a:r>
            <a:r>
              <a:rPr lang="ru-RU" sz="2000" dirty="0" smtClean="0"/>
              <a:t>)х. Обозначив молярную массу металла за у, получим: 28:2у=(24+48):96х. Упростим и выразим у через х: у=18,67х. При значении х=3 получаем у=56. Значит формула соединения </a:t>
            </a:r>
            <a:r>
              <a:rPr lang="en-US" sz="2000" dirty="0" smtClean="0"/>
              <a:t>F</a:t>
            </a:r>
            <a:r>
              <a:rPr lang="ru-RU" sz="2000" dirty="0" smtClean="0"/>
              <a:t>е</a:t>
            </a:r>
            <a:r>
              <a:rPr lang="ru-RU" sz="1600" dirty="0" smtClean="0"/>
              <a:t>2</a:t>
            </a:r>
            <a:r>
              <a:rPr lang="ru-RU" sz="2000" dirty="0" smtClean="0"/>
              <a:t>(</a:t>
            </a:r>
            <a:r>
              <a:rPr lang="en-US" sz="2000" dirty="0" smtClean="0"/>
              <a:t>S</a:t>
            </a:r>
            <a:r>
              <a:rPr lang="ru-RU" sz="2000" dirty="0" smtClean="0"/>
              <a:t>О</a:t>
            </a:r>
            <a:r>
              <a:rPr lang="ru-RU" sz="1600" dirty="0" smtClean="0"/>
              <a:t>4</a:t>
            </a:r>
            <a:r>
              <a:rPr lang="ru-RU" sz="2000" dirty="0" smtClean="0"/>
              <a:t>)</a:t>
            </a:r>
            <a:r>
              <a:rPr lang="ru-RU" sz="1600" dirty="0" smtClean="0"/>
              <a:t>3</a:t>
            </a:r>
            <a:r>
              <a:rPr lang="ru-RU" sz="2000" dirty="0" smtClean="0"/>
              <a:t>.</a:t>
            </a:r>
          </a:p>
          <a:p>
            <a:pPr algn="r">
              <a:buNone/>
            </a:pPr>
            <a:endParaRPr lang="ru-RU" sz="2000" dirty="0" smtClean="0"/>
          </a:p>
          <a:p>
            <a:pPr algn="r">
              <a:buNone/>
            </a:pPr>
            <a:endParaRPr lang="ru-RU" sz="2000" dirty="0" smtClean="0"/>
          </a:p>
          <a:p>
            <a:pPr algn="r">
              <a:buNone/>
            </a:pPr>
            <a:r>
              <a:rPr lang="ru-RU" sz="2000" dirty="0" smtClean="0"/>
              <a:t>Ответ:</a:t>
            </a:r>
            <a:r>
              <a:rPr lang="en-US" sz="2000" dirty="0" smtClean="0"/>
              <a:t> F</a:t>
            </a:r>
            <a:r>
              <a:rPr lang="ru-RU" sz="2000" dirty="0" smtClean="0"/>
              <a:t>е</a:t>
            </a:r>
            <a:r>
              <a:rPr lang="ru-RU" sz="1600" dirty="0" smtClean="0"/>
              <a:t>2</a:t>
            </a:r>
            <a:r>
              <a:rPr lang="ru-RU" sz="2000" dirty="0" smtClean="0"/>
              <a:t>(</a:t>
            </a:r>
            <a:r>
              <a:rPr lang="en-US" sz="2000" dirty="0" smtClean="0"/>
              <a:t>S</a:t>
            </a:r>
            <a:r>
              <a:rPr lang="ru-RU" sz="2000" dirty="0" smtClean="0"/>
              <a:t>О</a:t>
            </a:r>
            <a:r>
              <a:rPr lang="ru-RU" sz="1600" dirty="0" smtClean="0"/>
              <a:t>4</a:t>
            </a:r>
            <a:r>
              <a:rPr lang="ru-RU" sz="2000" dirty="0" smtClean="0"/>
              <a:t>)</a:t>
            </a:r>
            <a:r>
              <a:rPr lang="ru-RU" sz="1600" dirty="0" smtClean="0"/>
              <a:t>3.</a:t>
            </a:r>
            <a:endParaRPr lang="ru-RU" sz="16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ctr"/>
            <a:r>
              <a:rPr lang="ru-RU" sz="3600" dirty="0" smtClean="0"/>
              <a:t>Расчет состава смесей по уравнениям химических реакций</a:t>
            </a:r>
            <a:endParaRPr lang="ru-RU" sz="3600" dirty="0"/>
          </a:p>
        </p:txBody>
      </p:sp>
      <p:sp>
        <p:nvSpPr>
          <p:cNvPr id="3" name="Содержимое 2"/>
          <p:cNvSpPr>
            <a:spLocks noGrp="1"/>
          </p:cNvSpPr>
          <p:nvPr>
            <p:ph sz="quarter" idx="1"/>
          </p:nvPr>
        </p:nvSpPr>
        <p:spPr>
          <a:xfrm>
            <a:off x="2987824" y="1916832"/>
            <a:ext cx="5544616" cy="4650864"/>
          </a:xfrm>
        </p:spPr>
        <p:txBody>
          <a:bodyPr>
            <a:normAutofit lnSpcReduction="10000"/>
          </a:bodyPr>
          <a:lstStyle/>
          <a:p>
            <a:pPr>
              <a:buNone/>
            </a:pPr>
            <a:r>
              <a:rPr lang="ru-RU" sz="2000" dirty="0" smtClean="0"/>
              <a:t>Задача.</a:t>
            </a:r>
          </a:p>
          <a:p>
            <a:pPr>
              <a:buNone/>
            </a:pPr>
            <a:r>
              <a:rPr lang="ru-RU" sz="2000" dirty="0" smtClean="0"/>
              <a:t>	 	В  результате полного восстановления 30,4 г смеси </a:t>
            </a:r>
            <a:r>
              <a:rPr lang="ru-RU" sz="2000" dirty="0" err="1" smtClean="0"/>
              <a:t>монооксида</a:t>
            </a:r>
            <a:r>
              <a:rPr lang="ru-RU" sz="2000" dirty="0" smtClean="0"/>
              <a:t> железа </a:t>
            </a:r>
            <a:r>
              <a:rPr lang="en-US" sz="2000" dirty="0" err="1" smtClean="0"/>
              <a:t>FeO</a:t>
            </a:r>
            <a:r>
              <a:rPr lang="en-US" sz="2000" dirty="0" smtClean="0"/>
              <a:t> </a:t>
            </a:r>
            <a:r>
              <a:rPr lang="ru-RU" sz="2000" dirty="0" smtClean="0"/>
              <a:t>и </a:t>
            </a:r>
            <a:r>
              <a:rPr lang="ru-RU" sz="2000" dirty="0" err="1" smtClean="0"/>
              <a:t>триоксида</a:t>
            </a:r>
            <a:r>
              <a:rPr lang="ru-RU" sz="2000" dirty="0" smtClean="0"/>
              <a:t> </a:t>
            </a:r>
            <a:r>
              <a:rPr lang="en-US" sz="2000" dirty="0" smtClean="0"/>
              <a:t>Fe</a:t>
            </a:r>
            <a:r>
              <a:rPr lang="ru-RU" sz="1600" dirty="0" smtClean="0"/>
              <a:t>2</a:t>
            </a:r>
            <a:r>
              <a:rPr lang="en-US" sz="2000" dirty="0" smtClean="0"/>
              <a:t>O</a:t>
            </a:r>
            <a:r>
              <a:rPr lang="ru-RU" sz="1600" dirty="0" smtClean="0"/>
              <a:t>3 </a:t>
            </a:r>
            <a:r>
              <a:rPr lang="ru-RU" sz="2000" dirty="0" smtClean="0"/>
              <a:t>избытком СО было получено 11,2 л (н. у.) углекислого газа. Определите массовую долю </a:t>
            </a:r>
            <a:r>
              <a:rPr lang="ru-RU" sz="2000" dirty="0" err="1" smtClean="0"/>
              <a:t>монооксида</a:t>
            </a:r>
            <a:r>
              <a:rPr lang="ru-RU" sz="2000" dirty="0" smtClean="0"/>
              <a:t> железа в смеси.</a:t>
            </a:r>
          </a:p>
          <a:p>
            <a:pPr>
              <a:buNone/>
            </a:pPr>
            <a:r>
              <a:rPr lang="ru-RU" sz="2000" dirty="0" smtClean="0"/>
              <a:t>		Решение. Я приведу  простой способ решения данной задачи, т. к. он связан с более легкими расчетами. Но надо отметить, что способов существует несколько.</a:t>
            </a:r>
            <a:endParaRPr lang="ru-RU" sz="1600" dirty="0"/>
          </a:p>
          <a:p>
            <a:pPr>
              <a:buNone/>
            </a:pPr>
            <a:r>
              <a:rPr lang="ru-RU" sz="2000" dirty="0" smtClean="0"/>
              <a:t>		В данном способе решения количество продуктов выражаем двумя неизвестными, например, у</a:t>
            </a:r>
            <a:r>
              <a:rPr lang="ru-RU" sz="1400" dirty="0" smtClean="0"/>
              <a:t>1</a:t>
            </a:r>
            <a:r>
              <a:rPr lang="ru-RU" sz="2000" dirty="0" smtClean="0"/>
              <a:t> и у</a:t>
            </a:r>
            <a:r>
              <a:rPr lang="ru-RU" sz="1400" dirty="0" smtClean="0"/>
              <a:t>2</a:t>
            </a:r>
            <a:r>
              <a:rPr lang="ru-RU" sz="2000" dirty="0" smtClean="0"/>
              <a:t>.</a:t>
            </a:r>
          </a:p>
          <a:p>
            <a:pPr>
              <a:buNone/>
            </a:pPr>
            <a:endParaRPr lang="ru-RU" sz="2000" dirty="0" smtClean="0"/>
          </a:p>
        </p:txBody>
      </p:sp>
      <p:pic>
        <p:nvPicPr>
          <p:cNvPr id="5" name="Содержимое 4" descr="800px-Iron(II)_oxide_800_597_80.jpg"/>
          <p:cNvPicPr>
            <a:picLocks noGrp="1" noChangeAspect="1"/>
          </p:cNvPicPr>
          <p:nvPr>
            <p:ph sz="quarter" idx="2"/>
          </p:nvPr>
        </p:nvPicPr>
        <p:blipFill>
          <a:blip r:embed="rId2" cstate="print"/>
          <a:stretch>
            <a:fillRect/>
          </a:stretch>
        </p:blipFill>
        <p:spPr>
          <a:xfrm>
            <a:off x="251520" y="2708920"/>
            <a:ext cx="2520280" cy="2232248"/>
          </a:xfrm>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180528" y="260648"/>
            <a:ext cx="8893496" cy="5937523"/>
          </a:xfrm>
        </p:spPr>
        <p:txBody>
          <a:bodyPr>
            <a:normAutofit/>
          </a:bodyPr>
          <a:lstStyle/>
          <a:p>
            <a:pPr algn="ctr">
              <a:buNone/>
            </a:pPr>
            <a:r>
              <a:rPr lang="ru-RU" sz="2400" dirty="0" smtClean="0"/>
              <a:t>       </a:t>
            </a:r>
            <a:r>
              <a:rPr lang="ru-RU" sz="2400" dirty="0" err="1" smtClean="0"/>
              <a:t>х</a:t>
            </a:r>
            <a:r>
              <a:rPr lang="ru-RU" sz="1900" dirty="0" err="1" smtClean="0"/>
              <a:t>г</a:t>
            </a:r>
            <a:r>
              <a:rPr lang="ru-RU" sz="2400" dirty="0" smtClean="0"/>
              <a:t>             </a:t>
            </a:r>
            <a:r>
              <a:rPr lang="en-US" sz="2400" dirty="0" smtClean="0"/>
              <a:t>                </a:t>
            </a:r>
            <a:r>
              <a:rPr lang="ru-RU" sz="2400" dirty="0" smtClean="0"/>
              <a:t>у</a:t>
            </a:r>
            <a:r>
              <a:rPr lang="ru-RU" sz="1600" dirty="0" smtClean="0"/>
              <a:t>1</a:t>
            </a:r>
          </a:p>
          <a:p>
            <a:pPr marL="457200" indent="-457200" algn="ctr">
              <a:buNone/>
            </a:pPr>
            <a:r>
              <a:rPr lang="ru-RU" sz="2400" dirty="0" smtClean="0"/>
              <a:t> 1)  </a:t>
            </a:r>
            <a:r>
              <a:rPr lang="en-US" sz="2400" dirty="0" err="1" smtClean="0"/>
              <a:t>FeO</a:t>
            </a:r>
            <a:r>
              <a:rPr lang="en-US" sz="2400" dirty="0" smtClean="0"/>
              <a:t> + CO </a:t>
            </a:r>
            <a:r>
              <a:rPr lang="en-US" sz="2400" dirty="0" smtClean="0">
                <a:sym typeface="Wingdings" pitchFamily="2" charset="2"/>
              </a:rPr>
              <a:t> Fe + CO</a:t>
            </a:r>
            <a:r>
              <a:rPr lang="en-US" sz="1600" dirty="0" smtClean="0">
                <a:sym typeface="Wingdings" pitchFamily="2" charset="2"/>
              </a:rPr>
              <a:t>2</a:t>
            </a:r>
            <a:endParaRPr lang="ru-RU" sz="1600" dirty="0" smtClean="0"/>
          </a:p>
          <a:p>
            <a:pPr algn="ctr">
              <a:buNone/>
            </a:pPr>
            <a:r>
              <a:rPr lang="ru-RU" sz="1600" dirty="0" smtClean="0"/>
              <a:t>         1 Моль                                       1Моль</a:t>
            </a:r>
          </a:p>
          <a:p>
            <a:pPr algn="ctr">
              <a:buNone/>
            </a:pPr>
            <a:r>
              <a:rPr lang="ru-RU" sz="1600" dirty="0" smtClean="0"/>
              <a:t>  </a:t>
            </a:r>
          </a:p>
          <a:p>
            <a:pPr algn="ctr">
              <a:buNone/>
            </a:pPr>
            <a:r>
              <a:rPr lang="ru-RU" sz="1900" dirty="0" smtClean="0"/>
              <a:t>(</a:t>
            </a:r>
            <a:r>
              <a:rPr lang="en-US" sz="1900" dirty="0" smtClean="0"/>
              <a:t>30,4 – x)</a:t>
            </a:r>
            <a:r>
              <a:rPr lang="ru-RU" sz="1600" dirty="0" smtClean="0"/>
              <a:t>Г</a:t>
            </a:r>
            <a:r>
              <a:rPr lang="ru-RU" sz="2400" dirty="0" smtClean="0"/>
              <a:t>                          у</a:t>
            </a:r>
            <a:r>
              <a:rPr lang="ru-RU" sz="1600" dirty="0" smtClean="0"/>
              <a:t>2</a:t>
            </a:r>
            <a:endParaRPr lang="en-US" sz="1600" dirty="0" smtClean="0"/>
          </a:p>
          <a:p>
            <a:pPr marL="457200" indent="-457200" algn="ctr">
              <a:buNone/>
            </a:pPr>
            <a:r>
              <a:rPr lang="ru-RU" sz="2400" dirty="0" smtClean="0"/>
              <a:t>2) </a:t>
            </a:r>
            <a:r>
              <a:rPr lang="en-US" sz="2400" dirty="0" smtClean="0"/>
              <a:t>Fe</a:t>
            </a:r>
            <a:r>
              <a:rPr lang="en-US" sz="1600" dirty="0" smtClean="0"/>
              <a:t>2</a:t>
            </a:r>
            <a:r>
              <a:rPr lang="en-US" sz="2400" dirty="0" smtClean="0"/>
              <a:t>O</a:t>
            </a:r>
            <a:r>
              <a:rPr lang="en-US" sz="1600" dirty="0" smtClean="0"/>
              <a:t>3</a:t>
            </a:r>
            <a:r>
              <a:rPr lang="en-US" sz="2400" dirty="0" smtClean="0"/>
              <a:t> + 3CO </a:t>
            </a:r>
            <a:r>
              <a:rPr lang="en-US" sz="2400" dirty="0" smtClean="0">
                <a:sym typeface="Wingdings" pitchFamily="2" charset="2"/>
              </a:rPr>
              <a:t> 2Fe + 3CO</a:t>
            </a:r>
            <a:r>
              <a:rPr lang="en-US" sz="1600" dirty="0" smtClean="0">
                <a:sym typeface="Wingdings" pitchFamily="2" charset="2"/>
              </a:rPr>
              <a:t>2</a:t>
            </a:r>
            <a:endParaRPr lang="ru-RU" sz="1600" dirty="0" smtClean="0">
              <a:sym typeface="Wingdings" pitchFamily="2" charset="2"/>
            </a:endParaRPr>
          </a:p>
          <a:p>
            <a:pPr algn="ctr">
              <a:buNone/>
            </a:pPr>
            <a:r>
              <a:rPr lang="ru-RU" sz="1600" dirty="0" smtClean="0">
                <a:sym typeface="Wingdings" pitchFamily="2" charset="2"/>
              </a:rPr>
              <a:t>          1Моль </a:t>
            </a:r>
            <a:r>
              <a:rPr lang="ru-RU" sz="1800" dirty="0" smtClean="0">
                <a:sym typeface="Wingdings" pitchFamily="2" charset="2"/>
              </a:rPr>
              <a:t> </a:t>
            </a:r>
            <a:r>
              <a:rPr lang="ru-RU" sz="2400" dirty="0" smtClean="0">
                <a:sym typeface="Wingdings" pitchFamily="2" charset="2"/>
              </a:rPr>
              <a:t>                              </a:t>
            </a:r>
            <a:r>
              <a:rPr lang="ru-RU" sz="1600" dirty="0" smtClean="0">
                <a:sym typeface="Wingdings" pitchFamily="2" charset="2"/>
              </a:rPr>
              <a:t>3Моль</a:t>
            </a:r>
            <a:endParaRPr lang="ru-RU" sz="1600" dirty="0" smtClean="0"/>
          </a:p>
          <a:p>
            <a:pPr>
              <a:buNone/>
            </a:pPr>
            <a:r>
              <a:rPr lang="ru-RU" sz="1600" dirty="0" smtClean="0"/>
              <a:t>		</a:t>
            </a:r>
            <a:r>
              <a:rPr lang="ru-RU" sz="2000" dirty="0" smtClean="0"/>
              <a:t>Нам известно, что у</a:t>
            </a:r>
            <a:r>
              <a:rPr lang="ru-RU" sz="1600" dirty="0" smtClean="0"/>
              <a:t>1</a:t>
            </a:r>
            <a:r>
              <a:rPr lang="ru-RU" sz="2000" dirty="0" smtClean="0"/>
              <a:t>+у</a:t>
            </a:r>
            <a:r>
              <a:rPr lang="ru-RU" sz="1600" dirty="0" smtClean="0"/>
              <a:t>2</a:t>
            </a:r>
            <a:r>
              <a:rPr lang="ru-RU" sz="2000" dirty="0" smtClean="0"/>
              <a:t>=0,5 Моль (11,2 л). Молярные массы </a:t>
            </a:r>
            <a:r>
              <a:rPr lang="en-US" sz="2000" dirty="0" err="1" smtClean="0"/>
              <a:t>FeO</a:t>
            </a:r>
            <a:r>
              <a:rPr lang="ru-RU" sz="2000" dirty="0" smtClean="0"/>
              <a:t> и</a:t>
            </a:r>
            <a:r>
              <a:rPr lang="en-US" sz="2000" dirty="0" smtClean="0"/>
              <a:t> Fe</a:t>
            </a:r>
            <a:r>
              <a:rPr lang="ru-RU" sz="1600" dirty="0" smtClean="0"/>
              <a:t>2</a:t>
            </a:r>
            <a:r>
              <a:rPr lang="en-US" sz="2000" dirty="0" smtClean="0"/>
              <a:t>O</a:t>
            </a:r>
            <a:r>
              <a:rPr lang="ru-RU" sz="1600" dirty="0" smtClean="0"/>
              <a:t>3</a:t>
            </a:r>
            <a:r>
              <a:rPr lang="ru-RU" sz="2000" dirty="0" smtClean="0"/>
              <a:t>  равны 72г/Моль и 160 г/Моль соответственно. Из пропорций выразим у</a:t>
            </a:r>
            <a:r>
              <a:rPr lang="ru-RU" sz="1600" dirty="0" smtClean="0"/>
              <a:t>1</a:t>
            </a:r>
            <a:r>
              <a:rPr lang="ru-RU" sz="2000" dirty="0" smtClean="0"/>
              <a:t> и у</a:t>
            </a:r>
            <a:r>
              <a:rPr lang="ru-RU" sz="1600" dirty="0" smtClean="0"/>
              <a:t>2</a:t>
            </a:r>
            <a:r>
              <a:rPr lang="ru-RU" sz="2000" dirty="0" smtClean="0"/>
              <a:t>, подставив полученные значения в предыдущее уравнение, получим: х:72+3(30,4 – </a:t>
            </a:r>
            <a:r>
              <a:rPr lang="ru-RU" sz="2000" dirty="0" err="1" smtClean="0"/>
              <a:t>х</a:t>
            </a:r>
            <a:r>
              <a:rPr lang="ru-RU" sz="2000" dirty="0" smtClean="0"/>
              <a:t>):160 = 0,5. Решив это уравнение получим х=14,4. Таким образом, массовая доля </a:t>
            </a:r>
            <a:r>
              <a:rPr lang="ru-RU" sz="2000" dirty="0" err="1" smtClean="0"/>
              <a:t>монооксида</a:t>
            </a:r>
            <a:r>
              <a:rPr lang="ru-RU" sz="2000" dirty="0" smtClean="0"/>
              <a:t> железа будет равна </a:t>
            </a:r>
            <a:r>
              <a:rPr lang="el-GR" sz="2000" dirty="0" smtClean="0"/>
              <a:t>ω</a:t>
            </a:r>
            <a:r>
              <a:rPr lang="ru-RU" sz="2000" dirty="0" smtClean="0"/>
              <a:t> (</a:t>
            </a:r>
            <a:r>
              <a:rPr lang="en-US" sz="2000" dirty="0" err="1" smtClean="0"/>
              <a:t>FeO</a:t>
            </a:r>
            <a:r>
              <a:rPr lang="ru-RU" sz="2000" dirty="0" smtClean="0"/>
              <a:t>) = 14,4/ 30,4=0,4737 или 47,37 %. </a:t>
            </a:r>
          </a:p>
          <a:p>
            <a:pPr algn="r">
              <a:buNone/>
            </a:pPr>
            <a:endParaRPr lang="ru-RU" sz="1800" dirty="0" smtClean="0"/>
          </a:p>
          <a:p>
            <a:pPr algn="r">
              <a:buNone/>
            </a:pPr>
            <a:r>
              <a:rPr lang="ru-RU" sz="1800" dirty="0" smtClean="0"/>
              <a:t>Ответ: </a:t>
            </a:r>
            <a:r>
              <a:rPr lang="el-GR" sz="1800" dirty="0" smtClean="0"/>
              <a:t>ω</a:t>
            </a:r>
            <a:r>
              <a:rPr lang="ru-RU" sz="1800" dirty="0" smtClean="0"/>
              <a:t> (</a:t>
            </a:r>
            <a:r>
              <a:rPr lang="en-US" sz="1800" dirty="0" err="1" smtClean="0"/>
              <a:t>FeO</a:t>
            </a:r>
            <a:r>
              <a:rPr lang="ru-RU" sz="1800" dirty="0" smtClean="0"/>
              <a:t>) = 47,37 %. </a:t>
            </a:r>
            <a:endParaRPr lang="ru-RU" sz="1800"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332656"/>
            <a:ext cx="8229600" cy="1143000"/>
          </a:xfrm>
        </p:spPr>
        <p:txBody>
          <a:bodyPr/>
          <a:lstStyle/>
          <a:p>
            <a:pPr algn="ctr"/>
            <a:r>
              <a:rPr lang="ru-RU" dirty="0" smtClean="0"/>
              <a:t>Метод вычитания масс</a:t>
            </a:r>
            <a:endParaRPr lang="ru-RU" dirty="0"/>
          </a:p>
        </p:txBody>
      </p:sp>
      <p:sp>
        <p:nvSpPr>
          <p:cNvPr id="3" name="Содержимое 2"/>
          <p:cNvSpPr>
            <a:spLocks noGrp="1"/>
          </p:cNvSpPr>
          <p:nvPr>
            <p:ph sz="quarter" idx="1"/>
          </p:nvPr>
        </p:nvSpPr>
        <p:spPr>
          <a:xfrm>
            <a:off x="0" y="1556792"/>
            <a:ext cx="4038600" cy="4434840"/>
          </a:xfrm>
        </p:spPr>
        <p:txBody>
          <a:bodyPr>
            <a:normAutofit/>
          </a:bodyPr>
          <a:lstStyle/>
          <a:p>
            <a:pPr>
              <a:buNone/>
            </a:pPr>
            <a:r>
              <a:rPr lang="ru-RU" sz="2000" dirty="0" smtClean="0"/>
              <a:t>		Задача.</a:t>
            </a:r>
          </a:p>
          <a:p>
            <a:pPr>
              <a:buNone/>
            </a:pPr>
            <a:r>
              <a:rPr lang="ru-RU" sz="2000" dirty="0" smtClean="0"/>
              <a:t>		Медную пластину опустили в раствор </a:t>
            </a:r>
            <a:r>
              <a:rPr lang="ru-RU" sz="2000" dirty="0" err="1" smtClean="0"/>
              <a:t>трихлорида</a:t>
            </a:r>
            <a:r>
              <a:rPr lang="ru-RU" sz="2000" dirty="0" smtClean="0"/>
              <a:t> золота. Через некоторое время ее вынули, высушили и взвесили. Оказалось, что масса пластины увеличилась на 0,02 г. Определите массу золота, осевшего на пластине.</a:t>
            </a:r>
            <a:endParaRPr lang="ru-RU" sz="2000" dirty="0"/>
          </a:p>
        </p:txBody>
      </p:sp>
      <p:pic>
        <p:nvPicPr>
          <p:cNvPr id="5" name="Содержимое 4" descr="47532011-07-2178729545.jpg"/>
          <p:cNvPicPr>
            <a:picLocks noGrp="1" noChangeAspect="1"/>
          </p:cNvPicPr>
          <p:nvPr>
            <p:ph sz="quarter" idx="2"/>
          </p:nvPr>
        </p:nvPicPr>
        <p:blipFill>
          <a:blip r:embed="rId2" cstate="print"/>
          <a:stretch>
            <a:fillRect/>
          </a:stretch>
        </p:blipFill>
        <p:spPr>
          <a:xfrm>
            <a:off x="3995936" y="1556792"/>
            <a:ext cx="3174504" cy="2664296"/>
          </a:xfrm>
        </p:spPr>
      </p:pic>
      <p:pic>
        <p:nvPicPr>
          <p:cNvPr id="6" name="Рисунок 5" descr="FOTO3.JPG"/>
          <p:cNvPicPr>
            <a:picLocks noChangeAspect="1"/>
          </p:cNvPicPr>
          <p:nvPr/>
        </p:nvPicPr>
        <p:blipFill>
          <a:blip r:embed="rId3" cstate="print"/>
          <a:stretch>
            <a:fillRect/>
          </a:stretch>
        </p:blipFill>
        <p:spPr>
          <a:xfrm>
            <a:off x="5148064" y="4149080"/>
            <a:ext cx="2788816" cy="2549500"/>
          </a:xfrm>
          <a:prstGeom prst="rect">
            <a:avLst/>
          </a:prstGeom>
        </p:spPr>
      </p:pic>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39552" y="620688"/>
            <a:ext cx="8229600" cy="5661248"/>
          </a:xfrm>
        </p:spPr>
        <p:txBody>
          <a:bodyPr>
            <a:normAutofit/>
          </a:bodyPr>
          <a:lstStyle/>
          <a:p>
            <a:pPr>
              <a:buNone/>
            </a:pPr>
            <a:r>
              <a:rPr lang="ru-RU" sz="2000" dirty="0" smtClean="0"/>
              <a:t>		</a:t>
            </a:r>
          </a:p>
          <a:p>
            <a:pPr>
              <a:buNone/>
            </a:pPr>
            <a:r>
              <a:rPr lang="ru-RU" sz="2000" dirty="0" smtClean="0"/>
              <a:t>Решение.</a:t>
            </a:r>
          </a:p>
          <a:p>
            <a:pPr>
              <a:buNone/>
            </a:pPr>
            <a:r>
              <a:rPr lang="ru-RU" sz="2000" dirty="0" smtClean="0"/>
              <a:t>		Наиболее простым способом решения данной задачи является метод вычитания масс:</a:t>
            </a:r>
          </a:p>
          <a:p>
            <a:pPr algn="ctr">
              <a:buNone/>
            </a:pPr>
            <a:r>
              <a:rPr lang="en-US" sz="2000" dirty="0" smtClean="0"/>
              <a:t>              </a:t>
            </a:r>
            <a:r>
              <a:rPr lang="ru-RU" sz="2000" dirty="0" smtClean="0"/>
              <a:t>   </a:t>
            </a:r>
            <a:r>
              <a:rPr lang="en-US" sz="2000" dirty="0" smtClean="0"/>
              <a:t>m( Cu)                     m (Au)</a:t>
            </a:r>
          </a:p>
          <a:p>
            <a:pPr algn="ctr">
              <a:buNone/>
            </a:pPr>
            <a:r>
              <a:rPr lang="en-US" sz="2000" dirty="0" smtClean="0"/>
              <a:t>2AuCl</a:t>
            </a:r>
            <a:r>
              <a:rPr lang="en-US" sz="1600" dirty="0" smtClean="0"/>
              <a:t>3</a:t>
            </a:r>
            <a:r>
              <a:rPr lang="en-US" sz="2000" dirty="0" smtClean="0"/>
              <a:t> + 3Cu </a:t>
            </a:r>
            <a:r>
              <a:rPr lang="en-US" sz="2000" dirty="0" smtClean="0">
                <a:sym typeface="Wingdings" pitchFamily="2" charset="2"/>
              </a:rPr>
              <a:t> 3 CuCl</a:t>
            </a:r>
            <a:r>
              <a:rPr lang="en-US" sz="1600" dirty="0" smtClean="0">
                <a:sym typeface="Wingdings" pitchFamily="2" charset="2"/>
              </a:rPr>
              <a:t>2</a:t>
            </a:r>
            <a:r>
              <a:rPr lang="en-US" sz="2000" dirty="0" smtClean="0">
                <a:sym typeface="Wingdings" pitchFamily="2" charset="2"/>
              </a:rPr>
              <a:t> + 2Au</a:t>
            </a:r>
            <a:endParaRPr lang="en-US" sz="2000" dirty="0" smtClean="0"/>
          </a:p>
          <a:p>
            <a:pPr algn="ctr">
              <a:buNone/>
            </a:pPr>
            <a:r>
              <a:rPr lang="en-US" sz="2000" dirty="0" smtClean="0"/>
              <a:t>              </a:t>
            </a:r>
            <a:r>
              <a:rPr lang="en-US" sz="1800" dirty="0" smtClean="0"/>
              <a:t> 3*64                        2*197</a:t>
            </a:r>
          </a:p>
          <a:p>
            <a:pPr>
              <a:buNone/>
            </a:pPr>
            <a:r>
              <a:rPr lang="ru-RU" sz="2000" dirty="0" smtClean="0"/>
              <a:t>В случае выделения 394г золота масса пластины увеличилась бы на 394-192=202 г</a:t>
            </a:r>
          </a:p>
          <a:p>
            <a:pPr algn="ctr">
              <a:buNone/>
            </a:pPr>
            <a:r>
              <a:rPr lang="ru-RU" sz="2000" dirty="0" err="1" smtClean="0"/>
              <a:t>х</a:t>
            </a:r>
            <a:r>
              <a:rPr lang="ru-RU" sz="1600" dirty="0" err="1" smtClean="0"/>
              <a:t>г</a:t>
            </a:r>
            <a:r>
              <a:rPr lang="ru-RU" sz="1600" dirty="0" smtClean="0"/>
              <a:t>   </a:t>
            </a:r>
            <a:r>
              <a:rPr lang="ru-RU" sz="2000" dirty="0" smtClean="0"/>
              <a:t>                                2,02</a:t>
            </a:r>
          </a:p>
          <a:p>
            <a:pPr>
              <a:buNone/>
            </a:pPr>
            <a:r>
              <a:rPr lang="ru-RU" sz="1800" dirty="0" smtClean="0"/>
              <a:t>       </a:t>
            </a:r>
            <a:r>
              <a:rPr lang="ru-RU" sz="1800" dirty="0" err="1" smtClean="0"/>
              <a:t>х</a:t>
            </a:r>
            <a:r>
              <a:rPr lang="ru-RU" sz="1800" dirty="0" smtClean="0"/>
              <a:t> = 3,94 г.</a:t>
            </a:r>
          </a:p>
          <a:p>
            <a:pPr algn="r">
              <a:buNone/>
            </a:pPr>
            <a:endParaRPr lang="ru-RU" sz="1800" dirty="0" smtClean="0"/>
          </a:p>
          <a:p>
            <a:pPr algn="r">
              <a:buNone/>
            </a:pPr>
            <a:r>
              <a:rPr lang="ru-RU" sz="1800" dirty="0" smtClean="0"/>
              <a:t>Ответ: 3,94 г.</a:t>
            </a:r>
            <a:endParaRPr lang="ru-RU" sz="1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404664"/>
            <a:ext cx="8534400" cy="758952"/>
          </a:xfrm>
        </p:spPr>
        <p:txBody>
          <a:bodyPr>
            <a:normAutofit fontScale="90000"/>
          </a:bodyPr>
          <a:lstStyle/>
          <a:p>
            <a:pPr algn="ctr"/>
            <a:r>
              <a:rPr lang="ru-RU" dirty="0" smtClean="0"/>
              <a:t>Цели и задачи </a:t>
            </a:r>
            <a:br>
              <a:rPr lang="ru-RU" dirty="0" smtClean="0"/>
            </a:br>
            <a:endParaRPr lang="ru-RU" dirty="0"/>
          </a:p>
        </p:txBody>
      </p:sp>
      <p:sp>
        <p:nvSpPr>
          <p:cNvPr id="3" name="Содержимое 2"/>
          <p:cNvSpPr>
            <a:spLocks noGrp="1"/>
          </p:cNvSpPr>
          <p:nvPr>
            <p:ph sz="quarter" idx="1"/>
          </p:nvPr>
        </p:nvSpPr>
        <p:spPr/>
        <p:txBody>
          <a:bodyPr>
            <a:normAutofit/>
          </a:bodyPr>
          <a:lstStyle/>
          <a:p>
            <a:r>
              <a:rPr lang="ru-RU" dirty="0" smtClean="0"/>
              <a:t>определить математические методы решения химических задач;</a:t>
            </a:r>
          </a:p>
          <a:p>
            <a:r>
              <a:rPr lang="ru-RU" dirty="0" smtClean="0"/>
              <a:t>научиться решать химические задачи математическим способом;</a:t>
            </a:r>
          </a:p>
          <a:p>
            <a:r>
              <a:rPr lang="ru-RU" dirty="0" smtClean="0"/>
              <a:t>показать задачи разного уровня сложности</a:t>
            </a:r>
          </a:p>
          <a:p>
            <a:pPr>
              <a:buNone/>
            </a:pPr>
            <a:endParaRPr lang="ru-RU" dirty="0"/>
          </a:p>
        </p:txBody>
      </p:sp>
      <p:pic>
        <p:nvPicPr>
          <p:cNvPr id="5" name="Содержимое 4" descr="0_78dfc_d6bcc50a_XL.jpg"/>
          <p:cNvPicPr>
            <a:picLocks noGrp="1" noChangeAspect="1"/>
          </p:cNvPicPr>
          <p:nvPr>
            <p:ph sz="quarter" idx="2"/>
          </p:nvPr>
        </p:nvPicPr>
        <p:blipFill>
          <a:blip r:embed="rId2" cstate="print"/>
          <a:stretch>
            <a:fillRect/>
          </a:stretch>
        </p:blipFill>
        <p:spPr>
          <a:xfrm>
            <a:off x="4270375" y="2743200"/>
            <a:ext cx="3657600" cy="2286000"/>
          </a:xfr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Метод молекулярной формулы</a:t>
            </a:r>
            <a:endParaRPr lang="ru-RU" dirty="0"/>
          </a:p>
        </p:txBody>
      </p:sp>
      <p:sp>
        <p:nvSpPr>
          <p:cNvPr id="3" name="Содержимое 2"/>
          <p:cNvSpPr>
            <a:spLocks noGrp="1"/>
          </p:cNvSpPr>
          <p:nvPr>
            <p:ph sz="quarter" idx="1"/>
          </p:nvPr>
        </p:nvSpPr>
        <p:spPr>
          <a:xfrm>
            <a:off x="755576" y="2204864"/>
            <a:ext cx="7467600" cy="4873752"/>
          </a:xfrm>
        </p:spPr>
        <p:txBody>
          <a:bodyPr/>
          <a:lstStyle/>
          <a:p>
            <a:pPr>
              <a:buNone/>
            </a:pPr>
            <a:r>
              <a:rPr lang="ru-RU" dirty="0" smtClean="0"/>
              <a:t>		</a:t>
            </a:r>
            <a:r>
              <a:rPr lang="ru-RU" b="1" dirty="0" smtClean="0"/>
              <a:t>Молекулярная формула углеводорода заданного (известного) гомологического ряда однозначно определяется его относительной молекулярной массой.</a:t>
            </a:r>
            <a:endParaRPr lang="ru-RU" b="1"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Содержимое 9" descr="Hexane-3D-balls.png"/>
          <p:cNvPicPr>
            <a:picLocks noGrp="1" noChangeAspect="1"/>
          </p:cNvPicPr>
          <p:nvPr>
            <p:ph sz="quarter" idx="1"/>
          </p:nvPr>
        </p:nvPicPr>
        <p:blipFill>
          <a:blip r:embed="rId2" cstate="print"/>
          <a:stretch>
            <a:fillRect/>
          </a:stretch>
        </p:blipFill>
        <p:spPr>
          <a:xfrm>
            <a:off x="179512" y="2420888"/>
            <a:ext cx="4104456" cy="2336278"/>
          </a:xfrm>
        </p:spPr>
      </p:pic>
      <p:sp>
        <p:nvSpPr>
          <p:cNvPr id="9" name="Содержимое 8"/>
          <p:cNvSpPr>
            <a:spLocks noGrp="1"/>
          </p:cNvSpPr>
          <p:nvPr>
            <p:ph sz="quarter" idx="2"/>
          </p:nvPr>
        </p:nvSpPr>
        <p:spPr/>
        <p:txBody>
          <a:bodyPr>
            <a:normAutofit/>
          </a:bodyPr>
          <a:lstStyle/>
          <a:p>
            <a:pPr>
              <a:buNone/>
            </a:pPr>
            <a:r>
              <a:rPr lang="ru-RU" sz="2000" dirty="0" smtClean="0"/>
              <a:t>	Задача.</a:t>
            </a:r>
          </a:p>
          <a:p>
            <a:pPr>
              <a:buNone/>
            </a:pPr>
            <a:r>
              <a:rPr lang="ru-RU" sz="2000" dirty="0" smtClean="0"/>
              <a:t>		 При сгорании </a:t>
            </a:r>
            <a:r>
              <a:rPr lang="ru-RU" sz="2000" dirty="0" err="1" smtClean="0"/>
              <a:t>алкана</a:t>
            </a:r>
            <a:r>
              <a:rPr lang="ru-RU" sz="2000" dirty="0" smtClean="0"/>
              <a:t> массой 5 г образовалось 15,35 г углекислого газа и 7,33 г воды. Найдите формулу вещества, если плотность его паров по водороду составляет 43.</a:t>
            </a:r>
            <a:endParaRPr lang="ru-RU" sz="200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Содержимое 5"/>
          <p:cNvSpPr>
            <a:spLocks noGrp="1"/>
          </p:cNvSpPr>
          <p:nvPr>
            <p:ph sz="quarter" idx="1"/>
          </p:nvPr>
        </p:nvSpPr>
        <p:spPr>
          <a:xfrm>
            <a:off x="467544" y="1052736"/>
            <a:ext cx="7643192" cy="6264696"/>
          </a:xfrm>
        </p:spPr>
        <p:txBody>
          <a:bodyPr>
            <a:normAutofit/>
          </a:bodyPr>
          <a:lstStyle/>
          <a:p>
            <a:pPr>
              <a:buNone/>
            </a:pPr>
            <a:r>
              <a:rPr lang="ru-RU" sz="2000" dirty="0" smtClean="0"/>
              <a:t>Решение.</a:t>
            </a:r>
          </a:p>
          <a:p>
            <a:pPr>
              <a:buNone/>
            </a:pPr>
            <a:r>
              <a:rPr lang="ru-RU" sz="2000" dirty="0" smtClean="0"/>
              <a:t>		Этот способ решения задачи методом молекулярной формулы является наиболее легким и коротким.</a:t>
            </a:r>
          </a:p>
          <a:p>
            <a:pPr>
              <a:buNone/>
            </a:pPr>
            <a:r>
              <a:rPr lang="ru-RU" sz="2000" dirty="0" smtClean="0"/>
              <a:t> 		Найдем формулу </a:t>
            </a:r>
            <a:r>
              <a:rPr lang="ru-RU" sz="2000" dirty="0" err="1" smtClean="0"/>
              <a:t>алкана</a:t>
            </a:r>
            <a:r>
              <a:rPr lang="ru-RU" sz="2000" dirty="0" smtClean="0"/>
              <a:t> , если плотность его паров по водороду составляет 43. </a:t>
            </a:r>
          </a:p>
          <a:p>
            <a:pPr>
              <a:buNone/>
            </a:pPr>
            <a:r>
              <a:rPr lang="ru-RU" sz="2000" dirty="0" smtClean="0"/>
              <a:t>	Записав общую формулу </a:t>
            </a:r>
            <a:r>
              <a:rPr lang="ru-RU" sz="2000" dirty="0" err="1" smtClean="0"/>
              <a:t>алкана</a:t>
            </a:r>
            <a:r>
              <a:rPr lang="ru-RU" sz="2000" dirty="0" smtClean="0"/>
              <a:t> в виде С</a:t>
            </a:r>
            <a:r>
              <a:rPr lang="ru-RU" sz="1600" dirty="0" smtClean="0"/>
              <a:t>х</a:t>
            </a:r>
            <a:r>
              <a:rPr lang="ru-RU" sz="2000" dirty="0" smtClean="0"/>
              <a:t>Н</a:t>
            </a:r>
            <a:r>
              <a:rPr lang="ru-RU" sz="1600" dirty="0" smtClean="0"/>
              <a:t>2х+2</a:t>
            </a:r>
            <a:r>
              <a:rPr lang="ru-RU" sz="2000" dirty="0" smtClean="0"/>
              <a:t>,находим </a:t>
            </a:r>
            <a:r>
              <a:rPr lang="ru-RU" sz="2000" dirty="0" err="1" smtClean="0"/>
              <a:t>х</a:t>
            </a:r>
            <a:r>
              <a:rPr lang="ru-RU" sz="2000" dirty="0" smtClean="0"/>
              <a:t> из уравнения:</a:t>
            </a:r>
          </a:p>
          <a:p>
            <a:pPr algn="ctr">
              <a:buNone/>
            </a:pPr>
            <a:r>
              <a:rPr lang="ru-RU" sz="2000" dirty="0" smtClean="0"/>
              <a:t>12х+2х+2=86</a:t>
            </a:r>
          </a:p>
          <a:p>
            <a:pPr algn="ctr">
              <a:buNone/>
            </a:pPr>
            <a:r>
              <a:rPr lang="ru-RU" sz="2000" dirty="0" smtClean="0"/>
              <a:t>х=6 </a:t>
            </a:r>
          </a:p>
          <a:p>
            <a:pPr>
              <a:buNone/>
            </a:pPr>
            <a:r>
              <a:rPr lang="ru-RU" sz="2000" dirty="0" smtClean="0"/>
              <a:t>Формула вещества С</a:t>
            </a:r>
            <a:r>
              <a:rPr lang="ru-RU" sz="1600" dirty="0" smtClean="0"/>
              <a:t>6</a:t>
            </a:r>
            <a:r>
              <a:rPr lang="ru-RU" sz="2000" dirty="0" smtClean="0"/>
              <a:t>Н</a:t>
            </a:r>
            <a:r>
              <a:rPr lang="ru-RU" sz="1600" dirty="0" smtClean="0"/>
              <a:t>14.</a:t>
            </a:r>
          </a:p>
          <a:p>
            <a:pPr algn="r">
              <a:buNone/>
            </a:pPr>
            <a:endParaRPr lang="ru-RU" sz="2000" dirty="0" smtClean="0"/>
          </a:p>
          <a:p>
            <a:pPr algn="r">
              <a:buNone/>
            </a:pPr>
            <a:r>
              <a:rPr lang="ru-RU" sz="2000" dirty="0" smtClean="0"/>
              <a:t>Ответ : С</a:t>
            </a:r>
            <a:r>
              <a:rPr lang="ru-RU" sz="1600" dirty="0" smtClean="0"/>
              <a:t>6</a:t>
            </a:r>
            <a:r>
              <a:rPr lang="ru-RU" sz="2000" dirty="0" smtClean="0"/>
              <a:t>Н</a:t>
            </a:r>
            <a:r>
              <a:rPr lang="ru-RU" sz="1600" dirty="0" smtClean="0"/>
              <a:t>14</a:t>
            </a:r>
            <a:r>
              <a:rPr lang="ru-RU" sz="2000" dirty="0" smtClean="0"/>
              <a:t>.</a:t>
            </a:r>
            <a:endParaRPr lang="ru-RU" sz="200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algn="ctr"/>
            <a:r>
              <a:rPr lang="ru-RU" dirty="0" smtClean="0"/>
              <a:t>Заключение</a:t>
            </a:r>
            <a:endParaRPr lang="ru-RU" dirty="0"/>
          </a:p>
        </p:txBody>
      </p:sp>
      <p:sp>
        <p:nvSpPr>
          <p:cNvPr id="3" name="Содержимое 2"/>
          <p:cNvSpPr>
            <a:spLocks noGrp="1"/>
          </p:cNvSpPr>
          <p:nvPr>
            <p:ph sz="quarter" idx="1"/>
          </p:nvPr>
        </p:nvSpPr>
        <p:spPr/>
        <p:txBody>
          <a:bodyPr/>
          <a:lstStyle/>
          <a:p>
            <a:pPr>
              <a:buNone/>
            </a:pPr>
            <a:r>
              <a:rPr lang="ru-RU" dirty="0" smtClean="0"/>
              <a:t>		</a:t>
            </a:r>
            <a:r>
              <a:rPr lang="ru-RU" sz="2000" dirty="0" smtClean="0"/>
              <a:t>При решении задач на уроках химии необходимы математические умения. К ним относятся использование и выведение формул, составление и решения пропорций. </a:t>
            </a:r>
          </a:p>
          <a:p>
            <a:pPr>
              <a:buNone/>
            </a:pPr>
            <a:r>
              <a:rPr lang="ru-RU" sz="2000" dirty="0" smtClean="0"/>
              <a:t>	         История науки говорит о том, что на границах различных областей знания могут происходить очень интересные события. И хотя химики и математики мыслят совсем по-разному, те случаи, когда им удается взаимодействовать, приводят к появлению результатов, способствующих обогащению обеих наук.</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39552" y="2420888"/>
            <a:ext cx="8229600" cy="1143000"/>
          </a:xfrm>
        </p:spPr>
        <p:txBody>
          <a:bodyPr/>
          <a:lstStyle/>
          <a:p>
            <a:pPr algn="ctr"/>
            <a:r>
              <a:rPr lang="ru-RU" dirty="0" smtClean="0"/>
              <a:t>Спасибо за внимание! </a:t>
            </a:r>
            <a:r>
              <a:rPr lang="ru-RU" dirty="0" smtClean="0">
                <a:sym typeface="Wingdings" pitchFamily="2" charset="2"/>
              </a:rPr>
              <a:t> </a:t>
            </a:r>
            <a:endParaRPr lang="ru-RU"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332656"/>
            <a:ext cx="8534400" cy="758952"/>
          </a:xfrm>
        </p:spPr>
        <p:txBody>
          <a:bodyPr>
            <a:normAutofit/>
          </a:bodyPr>
          <a:lstStyle/>
          <a:p>
            <a:pPr algn="ctr"/>
            <a:r>
              <a:rPr lang="ru-RU" dirty="0" smtClean="0"/>
              <a:t>Введение</a:t>
            </a:r>
            <a:endParaRPr lang="ru-RU" dirty="0"/>
          </a:p>
        </p:txBody>
      </p:sp>
      <p:sp>
        <p:nvSpPr>
          <p:cNvPr id="3" name="Содержимое 2"/>
          <p:cNvSpPr>
            <a:spLocks noGrp="1"/>
          </p:cNvSpPr>
          <p:nvPr>
            <p:ph sz="quarter" idx="1"/>
          </p:nvPr>
        </p:nvSpPr>
        <p:spPr>
          <a:xfrm>
            <a:off x="323528" y="1772816"/>
            <a:ext cx="8503920" cy="4572000"/>
          </a:xfrm>
        </p:spPr>
        <p:txBody>
          <a:bodyPr>
            <a:normAutofit/>
          </a:bodyPr>
          <a:lstStyle/>
          <a:p>
            <a:pPr>
              <a:buNone/>
            </a:pPr>
            <a:r>
              <a:rPr lang="ru-RU" sz="2000" b="1" dirty="0" smtClean="0"/>
              <a:t>		Математическая </a:t>
            </a:r>
            <a:r>
              <a:rPr lang="ru-RU" sz="2000" b="1" dirty="0"/>
              <a:t>химия</a:t>
            </a:r>
            <a:r>
              <a:rPr lang="ru-RU" sz="2000" dirty="0"/>
              <a:t> — раздел </a:t>
            </a:r>
            <a:r>
              <a:rPr lang="ru-RU" sz="2000" dirty="0" smtClean="0"/>
              <a:t>теоретической химии, </a:t>
            </a:r>
            <a:r>
              <a:rPr lang="ru-RU" sz="2000" dirty="0"/>
              <a:t>область исследований, посвящённая новым</a:t>
            </a:r>
            <a:r>
              <a:rPr lang="ru-RU" sz="2000" i="1" dirty="0"/>
              <a:t> </a:t>
            </a:r>
            <a:r>
              <a:rPr lang="ru-RU" sz="2000" dirty="0"/>
              <a:t>применениям </a:t>
            </a:r>
            <a:r>
              <a:rPr lang="ru-RU" sz="2000" dirty="0" smtClean="0"/>
              <a:t>математики</a:t>
            </a:r>
            <a:r>
              <a:rPr lang="ru-RU" sz="2000" i="1" dirty="0"/>
              <a:t> </a:t>
            </a:r>
            <a:r>
              <a:rPr lang="ru-RU" sz="2000" dirty="0"/>
              <a:t>к химическим </a:t>
            </a:r>
            <a:r>
              <a:rPr lang="ru-RU" sz="2000" dirty="0" smtClean="0"/>
              <a:t>задачам. </a:t>
            </a:r>
            <a:r>
              <a:rPr lang="ru-RU" sz="2000" dirty="0"/>
              <a:t>Основная область интересов — это </a:t>
            </a:r>
            <a:r>
              <a:rPr lang="ru-RU" sz="2000" dirty="0" smtClean="0"/>
              <a:t>математическое моделирование </a:t>
            </a:r>
            <a:r>
              <a:rPr lang="ru-RU" sz="2000" dirty="0"/>
              <a:t> гипотетически возможных физико-химических и химических явлений и процессов, а также их зависимость от свойств атомов и структуры молекул</a:t>
            </a:r>
            <a:r>
              <a:rPr lang="ru-RU" sz="2000" dirty="0" smtClean="0"/>
              <a:t>.</a:t>
            </a:r>
          </a:p>
          <a:p>
            <a:pPr>
              <a:buNone/>
            </a:pPr>
            <a:r>
              <a:rPr lang="ru-RU" sz="2000" dirty="0" smtClean="0"/>
              <a:t>		</a:t>
            </a:r>
            <a:r>
              <a:rPr lang="ru-RU" sz="2000" dirty="0"/>
              <a:t> В отличие от чисто математических наук, в математической химии исследуются химические задачи и проблемы методами современной математики</a:t>
            </a:r>
            <a:r>
              <a:rPr lang="ru-RU" sz="2000" dirty="0" smtClean="0"/>
              <a:t>.</a:t>
            </a:r>
          </a:p>
        </p:txBody>
      </p:sp>
      <p:sp>
        <p:nvSpPr>
          <p:cNvPr id="4" name="TextBox 3"/>
          <p:cNvSpPr txBox="1"/>
          <p:nvPr/>
        </p:nvSpPr>
        <p:spPr>
          <a:xfrm>
            <a:off x="5508104" y="188640"/>
            <a:ext cx="4032448" cy="738664"/>
          </a:xfrm>
          <a:prstGeom prst="rect">
            <a:avLst/>
          </a:prstGeom>
          <a:noFill/>
        </p:spPr>
        <p:txBody>
          <a:bodyPr wrap="square" rtlCol="0">
            <a:spAutoFit/>
          </a:bodyPr>
          <a:lstStyle/>
          <a:p>
            <a:pPr>
              <a:buNone/>
            </a:pPr>
            <a:r>
              <a:rPr lang="ru-RU" sz="1400" i="1" dirty="0" smtClean="0"/>
              <a:t>Посредством уравнений, теорем</a:t>
            </a:r>
          </a:p>
          <a:p>
            <a:pPr>
              <a:buNone/>
            </a:pPr>
            <a:r>
              <a:rPr lang="ru-RU" sz="1400" i="1" dirty="0" smtClean="0"/>
              <a:t>Он уйму всяких разрешал проблем…</a:t>
            </a:r>
          </a:p>
          <a:p>
            <a:pPr>
              <a:buNone/>
            </a:pPr>
            <a:r>
              <a:rPr lang="ru-RU" sz="1400" i="1" dirty="0" smtClean="0"/>
              <a:t>                                         Д.Чосер,</a:t>
            </a:r>
            <a:r>
              <a:rPr lang="en-US" sz="1400" i="1" dirty="0" smtClean="0"/>
              <a:t>XIV</a:t>
            </a:r>
            <a:r>
              <a:rPr lang="ru-RU" sz="1400" i="1" dirty="0" smtClean="0"/>
              <a:t>в.</a:t>
            </a:r>
            <a:endParaRPr lang="ru-RU" sz="140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95536" y="332656"/>
            <a:ext cx="7776864" cy="3600400"/>
          </a:xfrm>
        </p:spPr>
        <p:txBody>
          <a:bodyPr>
            <a:normAutofit/>
          </a:bodyPr>
          <a:lstStyle/>
          <a:p>
            <a:pPr>
              <a:buNone/>
            </a:pPr>
            <a:r>
              <a:rPr lang="ru-RU" sz="2000" dirty="0" smtClean="0"/>
              <a:t>		Среди задач по химии, предлагаемых учащимся на олимпиадах, а выпускникам на вступительных экзаменах встречаются такие расчетные задачи, для решения которых необходимо владеть определенными логическими приемами. Практически все эти задачи требуют введения одного или нескольких неизвестных, составления уравнения, либо системы уравнений и его решения.</a:t>
            </a:r>
          </a:p>
          <a:p>
            <a:pPr>
              <a:buNone/>
            </a:pPr>
            <a:r>
              <a:rPr lang="ru-RU" sz="2000" dirty="0" smtClean="0"/>
              <a:t>		На уроках химии и математики учителя предлагают нам проявлять творчество и решать задачи удобными  для себя способами.</a:t>
            </a:r>
          </a:p>
          <a:p>
            <a:pPr>
              <a:buNone/>
            </a:pPr>
            <a:r>
              <a:rPr lang="ru-RU" sz="2000" dirty="0" smtClean="0"/>
              <a:t>		</a:t>
            </a:r>
            <a:endParaRPr lang="ru-RU" sz="2000" dirty="0"/>
          </a:p>
        </p:txBody>
      </p:sp>
      <p:pic>
        <p:nvPicPr>
          <p:cNvPr id="4" name="Рисунок 3" descr="festival himia.gif"/>
          <p:cNvPicPr>
            <a:picLocks noChangeAspect="1"/>
          </p:cNvPicPr>
          <p:nvPr/>
        </p:nvPicPr>
        <p:blipFill>
          <a:blip r:embed="rId2" cstate="print"/>
          <a:stretch>
            <a:fillRect/>
          </a:stretch>
        </p:blipFill>
        <p:spPr>
          <a:xfrm>
            <a:off x="4644008" y="4221088"/>
            <a:ext cx="2880320" cy="2088232"/>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467544" y="-99392"/>
            <a:ext cx="8229600" cy="1143000"/>
          </a:xfrm>
        </p:spPr>
        <p:txBody>
          <a:bodyPr/>
          <a:lstStyle/>
          <a:p>
            <a:pPr algn="ctr"/>
            <a:r>
              <a:rPr lang="ru-RU" dirty="0" smtClean="0"/>
              <a:t>История</a:t>
            </a:r>
            <a:endParaRPr lang="ru-RU" dirty="0"/>
          </a:p>
        </p:txBody>
      </p:sp>
      <p:pic>
        <p:nvPicPr>
          <p:cNvPr id="7" name="Содержимое 6" descr="Lomonosov_portret.jpg"/>
          <p:cNvPicPr>
            <a:picLocks noGrp="1" noChangeAspect="1"/>
          </p:cNvPicPr>
          <p:nvPr>
            <p:ph sz="quarter" idx="1"/>
          </p:nvPr>
        </p:nvPicPr>
        <p:blipFill>
          <a:blip r:embed="rId2" cstate="print"/>
          <a:stretch>
            <a:fillRect/>
          </a:stretch>
        </p:blipFill>
        <p:spPr>
          <a:xfrm>
            <a:off x="553958" y="1600200"/>
            <a:ext cx="3464084" cy="4572000"/>
          </a:xfrm>
        </p:spPr>
      </p:pic>
      <p:sp>
        <p:nvSpPr>
          <p:cNvPr id="6" name="Содержимое 5"/>
          <p:cNvSpPr>
            <a:spLocks noGrp="1"/>
          </p:cNvSpPr>
          <p:nvPr>
            <p:ph sz="quarter" idx="2"/>
          </p:nvPr>
        </p:nvSpPr>
        <p:spPr>
          <a:xfrm>
            <a:off x="4427984" y="1484784"/>
            <a:ext cx="4464496" cy="4870141"/>
          </a:xfrm>
        </p:spPr>
        <p:txBody>
          <a:bodyPr>
            <a:normAutofit fontScale="70000" lnSpcReduction="20000"/>
          </a:bodyPr>
          <a:lstStyle/>
          <a:p>
            <a:pPr>
              <a:buNone/>
            </a:pPr>
            <a:r>
              <a:rPr lang="ru-RU" dirty="0" smtClean="0"/>
              <a:t>	</a:t>
            </a:r>
            <a:r>
              <a:rPr lang="ru-RU" sz="2900" dirty="0" smtClean="0"/>
              <a:t>Первая попытка по математизации химии была сделана М.В. </a:t>
            </a:r>
            <a:r>
              <a:rPr lang="ru-RU" sz="2900" dirty="0" err="1" smtClean="0"/>
              <a:t>Ломономовым</a:t>
            </a:r>
            <a:r>
              <a:rPr lang="ru-RU" sz="2900" dirty="0" smtClean="0"/>
              <a:t>. Его рукопись </a:t>
            </a:r>
            <a:r>
              <a:rPr lang="ru-RU" sz="2900" dirty="0" err="1" smtClean="0"/>
              <a:t>Elementa</a:t>
            </a:r>
            <a:r>
              <a:rPr lang="ru-RU" sz="2900" dirty="0" smtClean="0"/>
              <a:t> </a:t>
            </a:r>
            <a:r>
              <a:rPr lang="ru-RU" sz="2900" dirty="0" err="1" smtClean="0"/>
              <a:t>Chimiae</a:t>
            </a:r>
            <a:r>
              <a:rPr lang="ru-RU" sz="2900" dirty="0" smtClean="0"/>
              <a:t> </a:t>
            </a:r>
            <a:r>
              <a:rPr lang="ru-RU" sz="2900" dirty="0" err="1" smtClean="0"/>
              <a:t>Mathematicae</a:t>
            </a:r>
            <a:r>
              <a:rPr lang="ru-RU" sz="2900" dirty="0" smtClean="0"/>
              <a:t> («Элементы математической химии», на латыни), была найдена после смерти среди его бумаг. Книга была ориентировочно написана в сентябре 1741 года. Видимо, Ломоносов, вдохновленный работой </a:t>
            </a:r>
            <a:r>
              <a:rPr lang="ru-RU" sz="2900" dirty="0" err="1" smtClean="0"/>
              <a:t>Principia</a:t>
            </a:r>
            <a:r>
              <a:rPr lang="ru-RU" sz="2900" dirty="0" smtClean="0"/>
              <a:t> И. Ньютона , намеревался написать подобный химический трактат, в котором он хотел изложить все существующее на тот момент химическое знание в аксиоматической манере.</a:t>
            </a:r>
            <a:endParaRPr lang="ru-RU" sz="29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0"/>
            <a:ext cx="7467600" cy="1143000"/>
          </a:xfrm>
        </p:spPr>
        <p:txBody>
          <a:bodyPr/>
          <a:lstStyle/>
          <a:p>
            <a:pPr algn="ctr"/>
            <a:r>
              <a:rPr lang="ru-RU" dirty="0" smtClean="0"/>
              <a:t>Интересный факт</a:t>
            </a:r>
            <a:endParaRPr lang="ru-RU" dirty="0"/>
          </a:p>
        </p:txBody>
      </p:sp>
      <p:sp>
        <p:nvSpPr>
          <p:cNvPr id="6" name="Содержимое 5"/>
          <p:cNvSpPr>
            <a:spLocks noGrp="1"/>
          </p:cNvSpPr>
          <p:nvPr>
            <p:ph sz="quarter" idx="1"/>
          </p:nvPr>
        </p:nvSpPr>
        <p:spPr>
          <a:xfrm>
            <a:off x="323528" y="1268760"/>
            <a:ext cx="4104456" cy="5256584"/>
          </a:xfrm>
        </p:spPr>
        <p:txBody>
          <a:bodyPr>
            <a:normAutofit fontScale="92500"/>
          </a:bodyPr>
          <a:lstStyle/>
          <a:p>
            <a:pPr marL="342900" indent="-342900" eaLnBrk="0" hangingPunct="0">
              <a:spcBef>
                <a:spcPct val="20000"/>
              </a:spcBef>
              <a:buFont typeface="Arial" charset="0"/>
              <a:buNone/>
            </a:pPr>
            <a:r>
              <a:rPr lang="ru-RU" dirty="0" smtClean="0"/>
              <a:t>		Интересную  связь математики и химии можно продемонстрировать на интересном примере формулы идеальной чашки чая:</a:t>
            </a:r>
            <a:endParaRPr lang="ru-RU" altLang="ru-RU" b="1" dirty="0" smtClean="0">
              <a:solidFill>
                <a:srgbClr val="002060"/>
              </a:solidFill>
            </a:endParaRPr>
          </a:p>
          <a:p>
            <a:pPr marL="342900" indent="-342900" algn="ctr" eaLnBrk="0" hangingPunct="0">
              <a:spcBef>
                <a:spcPct val="20000"/>
              </a:spcBef>
              <a:buFont typeface="Arial" charset="0"/>
              <a:buNone/>
            </a:pPr>
            <a:r>
              <a:rPr lang="ru-RU" altLang="ru-RU" b="1" u="sng" dirty="0" smtClean="0">
                <a:solidFill>
                  <a:srgbClr val="003300"/>
                </a:solidFill>
              </a:rPr>
              <a:t>ЧП + Н</a:t>
            </a:r>
            <a:r>
              <a:rPr lang="ru-RU" altLang="ru-RU" b="1" u="sng" baseline="-25000" dirty="0" smtClean="0">
                <a:solidFill>
                  <a:srgbClr val="003300"/>
                </a:solidFill>
              </a:rPr>
              <a:t>2</a:t>
            </a:r>
            <a:r>
              <a:rPr lang="ru-RU" altLang="ru-RU" b="1" u="sng" dirty="0" smtClean="0">
                <a:solidFill>
                  <a:srgbClr val="003300"/>
                </a:solidFill>
              </a:rPr>
              <a:t>О (100 °С, 2 мин. ВЗ) + М (10 мл, 6 мин. ВЗ) =</a:t>
            </a:r>
          </a:p>
          <a:p>
            <a:pPr marL="342900" indent="-342900" algn="ctr" eaLnBrk="0" hangingPunct="0">
              <a:spcBef>
                <a:spcPct val="20000"/>
              </a:spcBef>
              <a:buFont typeface="Arial" charset="0"/>
              <a:buNone/>
            </a:pPr>
            <a:r>
              <a:rPr lang="ru-RU" altLang="ru-RU" b="1" u="sng" dirty="0" smtClean="0">
                <a:solidFill>
                  <a:srgbClr val="003300"/>
                </a:solidFill>
              </a:rPr>
              <a:t>= ИЧ (60 °С).</a:t>
            </a:r>
          </a:p>
          <a:p>
            <a:pPr marL="342900" indent="-342900" eaLnBrk="0" hangingPunct="0">
              <a:spcBef>
                <a:spcPct val="20000"/>
              </a:spcBef>
              <a:buFont typeface="Arial" charset="0"/>
              <a:buNone/>
            </a:pPr>
            <a:r>
              <a:rPr lang="ru-RU" altLang="ru-RU" b="1" dirty="0" smtClean="0">
                <a:solidFill>
                  <a:srgbClr val="003300"/>
                </a:solidFill>
              </a:rPr>
              <a:t>ЧП – </a:t>
            </a:r>
            <a:r>
              <a:rPr lang="ru-RU" altLang="ru-RU" b="1" i="1" dirty="0" smtClean="0">
                <a:solidFill>
                  <a:srgbClr val="003300"/>
                </a:solidFill>
              </a:rPr>
              <a:t>это чайный пакетик</a:t>
            </a:r>
            <a:r>
              <a:rPr lang="ru-RU" altLang="ru-RU" b="1" dirty="0" smtClean="0">
                <a:solidFill>
                  <a:srgbClr val="003300"/>
                </a:solidFill>
              </a:rPr>
              <a:t>, ВЗ – </a:t>
            </a:r>
            <a:r>
              <a:rPr lang="ru-RU" altLang="ru-RU" b="1" i="1" dirty="0" smtClean="0">
                <a:solidFill>
                  <a:srgbClr val="003300"/>
                </a:solidFill>
              </a:rPr>
              <a:t>время заварки</a:t>
            </a:r>
            <a:r>
              <a:rPr lang="ru-RU" altLang="ru-RU" b="1" dirty="0" smtClean="0">
                <a:solidFill>
                  <a:srgbClr val="003300"/>
                </a:solidFill>
              </a:rPr>
              <a:t>, М – </a:t>
            </a:r>
            <a:r>
              <a:rPr lang="ru-RU" altLang="ru-RU" b="1" i="1" dirty="0" smtClean="0">
                <a:solidFill>
                  <a:srgbClr val="003300"/>
                </a:solidFill>
              </a:rPr>
              <a:t>молоко,</a:t>
            </a:r>
          </a:p>
          <a:p>
            <a:pPr marL="342900" indent="-342900" eaLnBrk="0" hangingPunct="0">
              <a:spcBef>
                <a:spcPct val="20000"/>
              </a:spcBef>
              <a:buFont typeface="Wingdings" pitchFamily="2" charset="2"/>
              <a:buNone/>
            </a:pPr>
            <a:r>
              <a:rPr lang="ru-RU" altLang="ru-RU" b="1" dirty="0" smtClean="0">
                <a:solidFill>
                  <a:srgbClr val="003300"/>
                </a:solidFill>
              </a:rPr>
              <a:t>      ИЧ – </a:t>
            </a:r>
            <a:r>
              <a:rPr lang="ru-RU" altLang="ru-RU" b="1" i="1" dirty="0" smtClean="0">
                <a:solidFill>
                  <a:srgbClr val="003300"/>
                </a:solidFill>
              </a:rPr>
              <a:t>идеальный чай. </a:t>
            </a:r>
          </a:p>
        </p:txBody>
      </p:sp>
      <p:pic>
        <p:nvPicPr>
          <p:cNvPr id="8" name="Содержимое 7" descr="19.jpg"/>
          <p:cNvPicPr>
            <a:picLocks noGrp="1" noChangeAspect="1"/>
          </p:cNvPicPr>
          <p:nvPr>
            <p:ph sz="quarter" idx="2"/>
          </p:nvPr>
        </p:nvPicPr>
        <p:blipFill>
          <a:blip r:embed="rId2" cstate="print"/>
          <a:stretch>
            <a:fillRect/>
          </a:stretch>
        </p:blipFill>
        <p:spPr>
          <a:xfrm>
            <a:off x="4572000" y="1988840"/>
            <a:ext cx="3945632" cy="3312368"/>
          </a:xfr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23528" y="692696"/>
            <a:ext cx="8229600" cy="5937523"/>
          </a:xfrm>
        </p:spPr>
        <p:txBody>
          <a:bodyPr anchor="t" anchorCtr="1"/>
          <a:lstStyle/>
          <a:p>
            <a:pPr>
              <a:buNone/>
            </a:pPr>
            <a:r>
              <a:rPr lang="ru-RU" dirty="0" smtClean="0"/>
              <a:t>		</a:t>
            </a:r>
            <a:r>
              <a:rPr lang="ru-RU" sz="2000" dirty="0" smtClean="0"/>
              <a:t>Школьная химия отличается от школьной физики меньшим количеством формул. Несколько из них связаны с расчетами количества вещества</a:t>
            </a:r>
            <a:r>
              <a:rPr lang="en-US" sz="2000" dirty="0" smtClean="0"/>
              <a:t> </a:t>
            </a:r>
            <a:r>
              <a:rPr lang="en-US" sz="2000" i="1" dirty="0" smtClean="0"/>
              <a:t>n</a:t>
            </a:r>
            <a:r>
              <a:rPr lang="ru-RU" sz="2000" dirty="0" smtClean="0"/>
              <a:t> </a:t>
            </a:r>
            <a:r>
              <a:rPr lang="ru-RU" dirty="0" smtClean="0"/>
              <a:t>, </a:t>
            </a:r>
            <a:r>
              <a:rPr lang="ru-RU" sz="2000" dirty="0" smtClean="0"/>
              <a:t>измеряемого в молях :</a:t>
            </a:r>
          </a:p>
          <a:p>
            <a:pPr>
              <a:buNone/>
            </a:pPr>
            <a:endParaRPr lang="ru-RU" sz="2000" dirty="0" smtClean="0"/>
          </a:p>
          <a:p>
            <a:pPr>
              <a:buNone/>
            </a:pPr>
            <a:endParaRPr lang="ru-RU" sz="2000" dirty="0" smtClean="0"/>
          </a:p>
          <a:p>
            <a:pPr>
              <a:buNone/>
            </a:pPr>
            <a:endParaRPr lang="ru-RU" sz="2000" dirty="0" smtClean="0"/>
          </a:p>
          <a:p>
            <a:pPr>
              <a:buNone/>
            </a:pPr>
            <a:endParaRPr lang="ru-RU" sz="2000" dirty="0" smtClean="0"/>
          </a:p>
          <a:p>
            <a:pPr>
              <a:buNone/>
            </a:pPr>
            <a:r>
              <a:rPr lang="ru-RU" sz="2000" dirty="0" smtClean="0"/>
              <a:t>Где </a:t>
            </a:r>
            <a:r>
              <a:rPr lang="en-US" sz="2000" dirty="0" smtClean="0"/>
              <a:t>m – </a:t>
            </a:r>
            <a:r>
              <a:rPr lang="ru-RU" sz="2000" dirty="0" smtClean="0"/>
              <a:t>масса (г);  М – молярная масса (г/Моль); </a:t>
            </a:r>
            <a:r>
              <a:rPr lang="en-US" sz="2000" dirty="0" smtClean="0"/>
              <a:t>V</a:t>
            </a:r>
            <a:r>
              <a:rPr lang="ru-RU" sz="2000" dirty="0" smtClean="0"/>
              <a:t> – объем (м³); </a:t>
            </a:r>
            <a:r>
              <a:rPr lang="en-US" sz="2000" dirty="0" smtClean="0"/>
              <a:t>V</a:t>
            </a:r>
            <a:r>
              <a:rPr lang="ru-RU" sz="2000" dirty="0" smtClean="0"/>
              <a:t>м – молярный объем (м³,/Моль) ; </a:t>
            </a:r>
            <a:r>
              <a:rPr lang="en-US" sz="2000" dirty="0" smtClean="0"/>
              <a:t>N</a:t>
            </a:r>
            <a:r>
              <a:rPr lang="ru-RU" sz="2000" dirty="0" smtClean="0"/>
              <a:t> -  количество частиц ( молекул, атомов, электронов и т. д.) ; </a:t>
            </a:r>
            <a:r>
              <a:rPr lang="en-US" sz="2000" dirty="0" smtClean="0"/>
              <a:t>N</a:t>
            </a:r>
            <a:r>
              <a:rPr lang="ru-RU" sz="2000" dirty="0" smtClean="0"/>
              <a:t>а – число Авогадро (6,02·10</a:t>
            </a:r>
            <a:r>
              <a:rPr lang="ru-RU" sz="2000" baseline="30000" dirty="0" smtClean="0"/>
              <a:t>23</a:t>
            </a:r>
            <a:r>
              <a:rPr lang="ru-RU" sz="2000" dirty="0" smtClean="0"/>
              <a:t>).</a:t>
            </a:r>
          </a:p>
          <a:p>
            <a:pPr>
              <a:buNone/>
            </a:pPr>
            <a:endParaRPr lang="ru-RU" sz="2000" dirty="0" smtClean="0"/>
          </a:p>
          <a:p>
            <a:pPr>
              <a:buNone/>
            </a:pPr>
            <a:endParaRPr lang="ru-RU" sz="2000" dirty="0" smtClean="0"/>
          </a:p>
          <a:p>
            <a:pPr>
              <a:buNone/>
            </a:pPr>
            <a:endParaRPr lang="ru-RU" sz="2000" dirty="0" smtClean="0"/>
          </a:p>
          <a:p>
            <a:pPr>
              <a:buNone/>
            </a:pPr>
            <a:r>
              <a:rPr lang="ru-RU" sz="2000" dirty="0" smtClean="0"/>
              <a:t>Где См – молярная концентрация ( л/Моль)</a:t>
            </a:r>
          </a:p>
        </p:txBody>
      </p:sp>
      <p:pic>
        <p:nvPicPr>
          <p:cNvPr id="4" name="Рисунок 3" descr="Безымянный.png"/>
          <p:cNvPicPr>
            <a:picLocks noChangeAspect="1"/>
          </p:cNvPicPr>
          <p:nvPr/>
        </p:nvPicPr>
        <p:blipFill>
          <a:blip r:embed="rId3" cstate="print"/>
          <a:stretch>
            <a:fillRect/>
          </a:stretch>
        </p:blipFill>
        <p:spPr>
          <a:xfrm>
            <a:off x="2771800" y="1916832"/>
            <a:ext cx="3063383" cy="1368151"/>
          </a:xfrm>
          <a:prstGeom prst="rect">
            <a:avLst/>
          </a:prstGeom>
        </p:spPr>
      </p:pic>
      <p:pic>
        <p:nvPicPr>
          <p:cNvPr id="6" name="Рисунок 5" descr="5b64742be83017f526794c49ea8ef66a.png"/>
          <p:cNvPicPr>
            <a:picLocks noChangeAspect="1"/>
          </p:cNvPicPr>
          <p:nvPr/>
        </p:nvPicPr>
        <p:blipFill>
          <a:blip r:embed="rId4" cstate="print"/>
          <a:stretch>
            <a:fillRect/>
          </a:stretch>
        </p:blipFill>
        <p:spPr>
          <a:xfrm>
            <a:off x="3214864" y="4642916"/>
            <a:ext cx="1787446" cy="881480"/>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95536" y="992485"/>
            <a:ext cx="8229600" cy="5865515"/>
          </a:xfrm>
        </p:spPr>
        <p:txBody>
          <a:bodyPr>
            <a:normAutofit/>
          </a:bodyPr>
          <a:lstStyle/>
          <a:p>
            <a:pPr>
              <a:buNone/>
            </a:pPr>
            <a:r>
              <a:rPr lang="ru-RU" sz="2000" dirty="0" smtClean="0"/>
              <a:t>Существует 3 формулы, связанные с расчетом массовой доли</a:t>
            </a:r>
          </a:p>
          <a:p>
            <a:pPr>
              <a:buNone/>
            </a:pPr>
            <a:r>
              <a:rPr lang="ru-RU" sz="2000" dirty="0" smtClean="0"/>
              <a:t>1)Массовая : </a:t>
            </a:r>
            <a:r>
              <a:rPr lang="el-GR" sz="2000" dirty="0" smtClean="0"/>
              <a:t>ω</a:t>
            </a:r>
            <a:r>
              <a:rPr lang="ru-RU" sz="2000" dirty="0" smtClean="0"/>
              <a:t>= </a:t>
            </a:r>
            <a:r>
              <a:rPr lang="en-US" sz="2000" dirty="0" smtClean="0"/>
              <a:t>m</a:t>
            </a:r>
            <a:r>
              <a:rPr lang="ru-RU" sz="1600" dirty="0" smtClean="0"/>
              <a:t>ч/</a:t>
            </a:r>
            <a:r>
              <a:rPr lang="en-US" sz="2000" dirty="0" smtClean="0"/>
              <a:t> m</a:t>
            </a:r>
            <a:r>
              <a:rPr lang="ru-RU" sz="2000" dirty="0" smtClean="0"/>
              <a:t> ( см)</a:t>
            </a:r>
          </a:p>
          <a:p>
            <a:pPr>
              <a:buNone/>
            </a:pPr>
            <a:r>
              <a:rPr lang="ru-RU" sz="2000" dirty="0" smtClean="0"/>
              <a:t>Где </a:t>
            </a:r>
            <a:r>
              <a:rPr lang="en-US" sz="2000" dirty="0" smtClean="0"/>
              <a:t>m</a:t>
            </a:r>
            <a:r>
              <a:rPr lang="ru-RU" sz="1600" dirty="0" smtClean="0"/>
              <a:t>ч - </a:t>
            </a:r>
            <a:r>
              <a:rPr lang="ru-RU" sz="2000" dirty="0" smtClean="0"/>
              <a:t>масса частная или чистая ( индивидуального вещества в смеси или элемента в веществе); </a:t>
            </a:r>
            <a:r>
              <a:rPr lang="en-US" sz="2000" dirty="0" smtClean="0"/>
              <a:t>m</a:t>
            </a:r>
            <a:r>
              <a:rPr lang="ru-RU" sz="2000" dirty="0" smtClean="0"/>
              <a:t> ( см) -  масса общая или смеси.</a:t>
            </a:r>
          </a:p>
          <a:p>
            <a:pPr marL="457200" indent="-457200">
              <a:buNone/>
            </a:pPr>
            <a:r>
              <a:rPr lang="ru-RU" sz="2000" dirty="0" smtClean="0"/>
              <a:t>2)Объемная : </a:t>
            </a:r>
            <a:r>
              <a:rPr lang="el-GR" sz="2000" dirty="0" smtClean="0">
                <a:solidFill>
                  <a:srgbClr val="616161"/>
                </a:solidFill>
                <a:latin typeface="Arial"/>
              </a:rPr>
              <a:t>φ </a:t>
            </a:r>
            <a:r>
              <a:rPr lang="ru-RU" sz="2000" dirty="0" smtClean="0"/>
              <a:t>= </a:t>
            </a:r>
            <a:r>
              <a:rPr lang="en-US" sz="2000" dirty="0" smtClean="0"/>
              <a:t>V</a:t>
            </a:r>
            <a:r>
              <a:rPr lang="ru-RU" sz="2000" dirty="0" smtClean="0"/>
              <a:t>ч /</a:t>
            </a:r>
            <a:r>
              <a:rPr lang="en-US" sz="2000" dirty="0" smtClean="0"/>
              <a:t>V</a:t>
            </a:r>
            <a:r>
              <a:rPr lang="ru-RU" sz="2000" dirty="0" smtClean="0"/>
              <a:t>(см)</a:t>
            </a:r>
          </a:p>
          <a:p>
            <a:pPr marL="457200" indent="-457200">
              <a:buNone/>
            </a:pPr>
            <a:r>
              <a:rPr lang="ru-RU" sz="2000" dirty="0" smtClean="0"/>
              <a:t>Где </a:t>
            </a:r>
            <a:r>
              <a:rPr lang="en-US" sz="2000" dirty="0" smtClean="0"/>
              <a:t>V</a:t>
            </a:r>
            <a:r>
              <a:rPr lang="ru-RU" sz="2000" dirty="0" smtClean="0"/>
              <a:t>ч – объем частный, </a:t>
            </a:r>
            <a:r>
              <a:rPr lang="en-US" sz="2000" dirty="0" smtClean="0"/>
              <a:t>V</a:t>
            </a:r>
            <a:r>
              <a:rPr lang="ru-RU" sz="2000" dirty="0" smtClean="0"/>
              <a:t>(см) -  объем общий.</a:t>
            </a:r>
          </a:p>
          <a:p>
            <a:pPr marL="457200" indent="-457200">
              <a:buNone/>
            </a:pPr>
            <a:r>
              <a:rPr lang="ru-RU" sz="2000" dirty="0" smtClean="0"/>
              <a:t>3)     Мольная : </a:t>
            </a:r>
            <a:r>
              <a:rPr lang="ru-RU" sz="2000" i="1" dirty="0" smtClean="0"/>
              <a:t> </a:t>
            </a:r>
            <a:r>
              <a:rPr lang="en-US" sz="2000" i="1" dirty="0" smtClean="0"/>
              <a:t>X</a:t>
            </a:r>
            <a:r>
              <a:rPr lang="ru-RU" sz="2000" i="1" dirty="0" smtClean="0"/>
              <a:t> </a:t>
            </a:r>
            <a:r>
              <a:rPr lang="en-US" sz="2000" i="1" dirty="0" smtClean="0"/>
              <a:t>= </a:t>
            </a:r>
            <a:r>
              <a:rPr lang="ru-RU" sz="2000" dirty="0" err="1" smtClean="0"/>
              <a:t>υ</a:t>
            </a:r>
            <a:r>
              <a:rPr lang="ru-RU" sz="1600" dirty="0" err="1" smtClean="0"/>
              <a:t>ч /</a:t>
            </a:r>
            <a:r>
              <a:rPr lang="ru-RU" sz="2000" dirty="0" err="1" smtClean="0"/>
              <a:t>υ</a:t>
            </a:r>
            <a:r>
              <a:rPr lang="ru-RU" sz="1600" dirty="0" err="1" smtClean="0"/>
              <a:t>об</a:t>
            </a:r>
            <a:endParaRPr lang="ru-RU" sz="1600" i="1" dirty="0" smtClean="0"/>
          </a:p>
          <a:p>
            <a:pPr marL="457200" indent="-457200">
              <a:buNone/>
            </a:pPr>
            <a:r>
              <a:rPr lang="ru-RU" sz="2000" dirty="0" smtClean="0"/>
              <a:t>Где </a:t>
            </a:r>
            <a:r>
              <a:rPr lang="ru-RU" sz="2400" dirty="0" err="1" smtClean="0"/>
              <a:t>υ</a:t>
            </a:r>
            <a:r>
              <a:rPr lang="ru-RU" sz="2000" dirty="0" err="1" smtClean="0"/>
              <a:t>ч</a:t>
            </a:r>
            <a:r>
              <a:rPr lang="ru-RU" sz="1600" dirty="0" err="1" smtClean="0"/>
              <a:t> </a:t>
            </a:r>
            <a:r>
              <a:rPr lang="ru-RU" sz="1600" dirty="0" smtClean="0"/>
              <a:t>-  </a:t>
            </a:r>
            <a:r>
              <a:rPr lang="ru-RU" sz="2000" dirty="0" smtClean="0"/>
              <a:t>частное количество вещества</a:t>
            </a:r>
            <a:r>
              <a:rPr lang="ru-RU" sz="1600" dirty="0" smtClean="0"/>
              <a:t>, </a:t>
            </a:r>
            <a:r>
              <a:rPr lang="ru-RU" sz="2800" dirty="0" err="1" smtClean="0"/>
              <a:t>υ</a:t>
            </a:r>
            <a:r>
              <a:rPr lang="ru-RU" sz="2000" dirty="0" err="1" smtClean="0"/>
              <a:t>об </a:t>
            </a:r>
            <a:r>
              <a:rPr lang="ru-RU" sz="2000" dirty="0" smtClean="0"/>
              <a:t>-  общее.</a:t>
            </a:r>
          </a:p>
          <a:p>
            <a:pPr marL="457200" indent="-457200">
              <a:buNone/>
            </a:pPr>
            <a:r>
              <a:rPr lang="ru-RU" sz="2000" dirty="0" smtClean="0"/>
              <a:t>		Все три вида можно выражать в процентах ( %). Для перевода в проценты значение доли от единицы надо умножить на 100. Если обратная операция, то разделить на 100. Где </a:t>
            </a:r>
            <a:r>
              <a:rPr lang="en-US" sz="2000" dirty="0" smtClean="0"/>
              <a:t>m</a:t>
            </a:r>
            <a:r>
              <a:rPr lang="ru-RU" sz="1600" dirty="0" smtClean="0"/>
              <a:t>ч - </a:t>
            </a:r>
            <a:r>
              <a:rPr lang="ru-RU" sz="2000" dirty="0" smtClean="0"/>
              <a:t>масса частная или чистая ( индивидуального вещества в смеси или элемента в веществе); </a:t>
            </a:r>
            <a:r>
              <a:rPr lang="en-US" sz="2000" dirty="0" smtClean="0"/>
              <a:t>m</a:t>
            </a:r>
            <a:r>
              <a:rPr lang="ru-RU" sz="2000" dirty="0" smtClean="0"/>
              <a:t> ( см) -  масса общая или смеси.</a:t>
            </a:r>
          </a:p>
          <a:p>
            <a:pPr marL="457200" indent="-457200">
              <a:buNone/>
            </a:pPr>
            <a:endParaRPr lang="ru-RU"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95536" y="1340768"/>
            <a:ext cx="8229600" cy="5721499"/>
          </a:xfrm>
        </p:spPr>
        <p:txBody>
          <a:bodyPr>
            <a:normAutofit/>
          </a:bodyPr>
          <a:lstStyle/>
          <a:p>
            <a:pPr>
              <a:buNone/>
            </a:pPr>
            <a:r>
              <a:rPr lang="ru-RU" sz="2000" dirty="0" smtClean="0"/>
              <a:t>	К описанным формулам следует добавить уравнение, необходимое для расчета количества электричества:</a:t>
            </a:r>
          </a:p>
          <a:p>
            <a:pPr>
              <a:buNone/>
            </a:pPr>
            <a:endParaRPr lang="ru-RU" sz="2000" dirty="0" smtClean="0"/>
          </a:p>
          <a:p>
            <a:pPr algn="ctr">
              <a:buNone/>
            </a:pPr>
            <a:r>
              <a:rPr lang="en-US" sz="2000" dirty="0" smtClean="0"/>
              <a:t>Q= I t</a:t>
            </a:r>
          </a:p>
          <a:p>
            <a:pPr>
              <a:buNone/>
            </a:pPr>
            <a:r>
              <a:rPr lang="ru-RU" sz="2000" dirty="0" smtClean="0"/>
              <a:t>Где </a:t>
            </a:r>
            <a:r>
              <a:rPr lang="en-US" sz="2000" dirty="0" smtClean="0"/>
              <a:t>I – </a:t>
            </a:r>
            <a:r>
              <a:rPr lang="ru-RU" sz="2000" dirty="0" smtClean="0"/>
              <a:t>сила тока ( Ампер) и </a:t>
            </a:r>
            <a:r>
              <a:rPr lang="en-US" sz="2000" dirty="0" smtClean="0"/>
              <a:t>t – </a:t>
            </a:r>
            <a:r>
              <a:rPr lang="ru-RU" sz="2000" dirty="0" smtClean="0"/>
              <a:t>время ( сек).</a:t>
            </a:r>
          </a:p>
          <a:p>
            <a:pPr>
              <a:buNone/>
            </a:pPr>
            <a:r>
              <a:rPr lang="ru-RU" sz="2000" dirty="0" smtClean="0"/>
              <a:t> </a:t>
            </a:r>
          </a:p>
          <a:p>
            <a:pPr>
              <a:buNone/>
            </a:pPr>
            <a:r>
              <a:rPr lang="ru-RU" sz="2000" dirty="0" smtClean="0"/>
              <a:t>	И уравнение  для расчета плотности (</a:t>
            </a:r>
            <a:r>
              <a:rPr lang="en-US" sz="2000" i="1" dirty="0" smtClean="0"/>
              <a:t>p)</a:t>
            </a:r>
            <a:r>
              <a:rPr lang="ru-RU" sz="2000" i="1" dirty="0" smtClean="0"/>
              <a:t>:</a:t>
            </a:r>
          </a:p>
          <a:p>
            <a:pPr>
              <a:buNone/>
            </a:pPr>
            <a:endParaRPr lang="ru-RU" sz="2000" i="1" dirty="0" smtClean="0"/>
          </a:p>
          <a:p>
            <a:pPr algn="ctr">
              <a:buNone/>
            </a:pPr>
            <a:r>
              <a:rPr lang="en-US" sz="2000" i="1" dirty="0" smtClean="0"/>
              <a:t>P</a:t>
            </a:r>
            <a:r>
              <a:rPr lang="ru-RU" sz="2000" i="1" dirty="0" smtClean="0"/>
              <a:t>= </a:t>
            </a:r>
            <a:r>
              <a:rPr lang="en-US" sz="2000" i="1" dirty="0" smtClean="0"/>
              <a:t>m/ V </a:t>
            </a:r>
            <a:r>
              <a:rPr lang="ru-RU" sz="2000" i="1" dirty="0" smtClean="0"/>
              <a:t>.</a:t>
            </a:r>
            <a:endParaRPr lang="ru-RU" sz="2000" i="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408</TotalTime>
  <Words>273</Words>
  <Application>Microsoft Office PowerPoint</Application>
  <PresentationFormat>Экран (4:3)</PresentationFormat>
  <Paragraphs>117</Paragraphs>
  <Slides>24</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24</vt:i4>
      </vt:variant>
    </vt:vector>
  </HeadingPairs>
  <TitlesOfParts>
    <vt:vector size="25" baseType="lpstr">
      <vt:lpstr>Эркер</vt:lpstr>
      <vt:lpstr>«Математика в химии»</vt:lpstr>
      <vt:lpstr>Цели и задачи  </vt:lpstr>
      <vt:lpstr>Введение</vt:lpstr>
      <vt:lpstr>Слайд 4</vt:lpstr>
      <vt:lpstr>История</vt:lpstr>
      <vt:lpstr>Интересный факт</vt:lpstr>
      <vt:lpstr>Слайд 7</vt:lpstr>
      <vt:lpstr>Слайд 8</vt:lpstr>
      <vt:lpstr>Слайд 9</vt:lpstr>
      <vt:lpstr>Слайд 10</vt:lpstr>
      <vt:lpstr>Слайд 11</vt:lpstr>
      <vt:lpstr>Метод двух неизвестных</vt:lpstr>
      <vt:lpstr>Слайд 13</vt:lpstr>
      <vt:lpstr>Слайд 14</vt:lpstr>
      <vt:lpstr>Слайд 15</vt:lpstr>
      <vt:lpstr>Расчет состава смесей по уравнениям химических реакций</vt:lpstr>
      <vt:lpstr>Слайд 17</vt:lpstr>
      <vt:lpstr>Метод вычитания масс</vt:lpstr>
      <vt:lpstr>Слайд 19</vt:lpstr>
      <vt:lpstr>Метод молекулярной формулы</vt:lpstr>
      <vt:lpstr>Слайд 21</vt:lpstr>
      <vt:lpstr>Слайд 22</vt:lpstr>
      <vt:lpstr>Заключение</vt:lpstr>
      <vt:lpstr>Спасибо за внимание!  </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«Математика в химии»</dc:title>
  <dc:creator>Сопсана</dc:creator>
  <cp:lastModifiedBy>ннн</cp:lastModifiedBy>
  <cp:revision>48</cp:revision>
  <dcterms:created xsi:type="dcterms:W3CDTF">2013-10-07T17:27:19Z</dcterms:created>
  <dcterms:modified xsi:type="dcterms:W3CDTF">2013-11-01T20:26:26Z</dcterms:modified>
</cp:coreProperties>
</file>