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33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4800" y="609600"/>
            <a:ext cx="86197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endParaRPr kumimoji="0" lang="ru-RU" sz="4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«Депрессия и способы борьбы с ней»</a:t>
            </a:r>
            <a:endParaRPr kumimoji="0" lang="ru-RU" sz="40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Пользователь\Desktop\539698_depress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09800"/>
            <a:ext cx="56388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2000.net.ua/ai/6/69/69561/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2619375" cy="34956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90600" y="762000"/>
            <a:ext cx="4251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Биологические причины</a:t>
            </a:r>
            <a:endParaRPr lang="ru-RU" sz="2800" dirty="0"/>
          </a:p>
        </p:txBody>
      </p:sp>
      <p:pic>
        <p:nvPicPr>
          <p:cNvPr id="36868" name="Picture 4" descr="http://science.compulenta.ru/upload/iblock/e19/4998459913_61a64486e8_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295400"/>
            <a:ext cx="4235116" cy="3352800"/>
          </a:xfrm>
          <a:prstGeom prst="rect">
            <a:avLst/>
          </a:prstGeom>
          <a:noFill/>
        </p:spPr>
      </p:pic>
      <p:pic>
        <p:nvPicPr>
          <p:cNvPr id="6" name="Picture 2" descr="http://stat17.privet.ru/lr/09306ba7b03fa0abb938c2647ab158d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114800"/>
            <a:ext cx="3811189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ippt.su/files/ssora30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048000" cy="304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5000" y="762000"/>
            <a:ext cx="4707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Психологические причины </a:t>
            </a:r>
            <a:endParaRPr lang="ru-RU" sz="2800" dirty="0"/>
          </a:p>
        </p:txBody>
      </p:sp>
      <p:pic>
        <p:nvPicPr>
          <p:cNvPr id="35844" name="Picture 4" descr="http://elma.org.ua/wp-content/uploads/2010/06/kre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1371600"/>
            <a:ext cx="3860800" cy="2895600"/>
          </a:xfrm>
          <a:prstGeom prst="rect">
            <a:avLst/>
          </a:prstGeom>
          <a:noFill/>
        </p:spPr>
      </p:pic>
      <p:pic>
        <p:nvPicPr>
          <p:cNvPr id="35846" name="Picture 6" descr="http://www.psychologos.ru/images/7/78/Razvod_i_v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276600"/>
            <a:ext cx="3352799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685800"/>
            <a:ext cx="3415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Социальные причины </a:t>
            </a:r>
            <a:endParaRPr lang="ru-RU" sz="2400" dirty="0"/>
          </a:p>
        </p:txBody>
      </p:sp>
      <p:pic>
        <p:nvPicPr>
          <p:cNvPr id="34818" name="Picture 2" descr="http://moikompas.ru/img/compas/2008-09-18/syndromystalosty/157035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267201" cy="2743200"/>
          </a:xfrm>
          <a:prstGeom prst="rect">
            <a:avLst/>
          </a:prstGeom>
          <a:noFill/>
        </p:spPr>
      </p:pic>
      <p:pic>
        <p:nvPicPr>
          <p:cNvPr id="34820" name="Picture 4" descr="http://www.psychologos.ru/images/4/4c/Konk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362200"/>
            <a:ext cx="4086225" cy="2679216"/>
          </a:xfrm>
          <a:prstGeom prst="rect">
            <a:avLst/>
          </a:prstGeom>
          <a:noFill/>
        </p:spPr>
      </p:pic>
      <p:pic>
        <p:nvPicPr>
          <p:cNvPr id="34822" name="Picture 6" descr="http://kbogu.ru/include/img/Picture_8366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000500"/>
            <a:ext cx="314325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52400" y="457200"/>
            <a:ext cx="4419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1.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Проблема. Сергей долгое время встречался с Александрой, но по ее инициативе они расстаются. Сергей старается забыть случившееся с ним, вести себя так, словно ничего не произошло, замыкается в себе, пытается внушить себе, что событие, причинившее ему боль, было просто ошибкой неопытной юности, старается ни с кем не обсуждать эту тему («Зачем это нужно?»), пытается внушить себе, что этого не было, что черное на самом деле белое и т. д.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http://whitehousepattaya.com/wp-content/uploads/2012/04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799" y="1143000"/>
            <a:ext cx="4020517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" y="304800"/>
            <a:ext cx="4267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2.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Проблема. Аллу после неуспешных экзаменов отчисляют из института. При этом она скрывает это от родителей, которые свято верят что их дочь хорошо учится и вскоре станет хорошим специалистом. Алла прилагает большие усилия, чтобы скрыть свою проблему, и чувствует себя виноватой. Она страшно боится, что то, что она пытается ото всех скрыть, вдруг предстанет на всеобщее обозрение.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7" name="Picture 5" descr="http://nixuxu.ru/load/778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9600"/>
            <a:ext cx="450412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304800"/>
            <a:ext cx="3733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Проблема. Игорь недавно попал под сокращение на работе, и уже неделю сидит дома и отказывается что либо делать. Он использует свою проблему для того, чтобы привлечь к себе внимание родных, вызвать жалость окружающих. Это помогает ему чувствовать себя особенным в глазах других людей, таким образом повышая уровень собственной значимости.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7" name="Picture 3" descr="http://www.hint4.me/uploads/posts/2012-11/1352401348_1570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066800"/>
            <a:ext cx="485255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52400" y="685800"/>
            <a:ext cx="33528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4.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Проблема. Вячеслав изменил жене, через какое то время она узнала об этом и решила подать на развод. Вячеславу не хочется терять семью, но что предпринять он не знает и просит друзей и родственников отговорить жену от развода.  Он очень рассчитывает на друзей, ведь у него самого ничего не получается.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http://psih.biz/wp-content/uploads/%D0%90%D0%B4%D1%8C%D1%8E%D0%BB%D1%8C%D1%82%D0%B5%D1%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143000"/>
            <a:ext cx="5257800" cy="494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17693"/>
            <a:ext cx="3810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Доверительное общение с близкими людьми,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Признание своих ошибок без принижения своего достоинства.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Стараться не перекладывать свои проблемы на других, и учиться решать их самостоятельно.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Перестать жалеть себя, и самостоятельно отвечать за свои поступки.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Научиться оптимистично, смотреть на жизнь.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samorazvitie-samopoznanie.ru/wp-content/uploads/2012/02/%D1%83%D0%B2%D0%B5%D1%80%D0%B5%D0%BD%D0%BD%D0%BE%D1%81%D1%82%D1%8C_%D0%B2_%D1%81%D0%B5%D0%B1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8382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audar.net/images/uploads/5587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600200"/>
            <a:ext cx="4368800" cy="3276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7400" y="838200"/>
            <a:ext cx="4369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Способы выхода из депрессии</a:t>
            </a:r>
            <a:endParaRPr lang="ru-RU" sz="24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2" name="Picture 4" descr="http://leloo.com.ua/upload/iblock/242/antidepress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0"/>
            <a:ext cx="2228850" cy="2228850"/>
          </a:xfrm>
          <a:prstGeom prst="rect">
            <a:avLst/>
          </a:prstGeom>
          <a:noFill/>
        </p:spPr>
      </p:pic>
      <p:pic>
        <p:nvPicPr>
          <p:cNvPr id="43014" name="Picture 6" descr="http://www.fitn.ru/imgup/3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667000"/>
            <a:ext cx="3004109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seolife.in.ua/data/2012/01/spis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2827021" cy="3200401"/>
          </a:xfrm>
          <a:prstGeom prst="rect">
            <a:avLst/>
          </a:prstGeom>
          <a:noFill/>
        </p:spPr>
      </p:pic>
      <p:pic>
        <p:nvPicPr>
          <p:cNvPr id="44038" name="Picture 6" descr="http://www.pravmir.ru/wp-content/uploads/2010/06/01-f_26969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04800"/>
            <a:ext cx="4571999" cy="3429000"/>
          </a:xfrm>
          <a:prstGeom prst="rect">
            <a:avLst/>
          </a:prstGeom>
          <a:noFill/>
        </p:spPr>
      </p:pic>
      <p:pic>
        <p:nvPicPr>
          <p:cNvPr id="44040" name="Picture 8" descr="http://img01.chitalnya.ru/upload2/273/644424916245043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3048000"/>
            <a:ext cx="3619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81000" y="838200"/>
            <a:ext cx="81640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err="1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Самоопросник</a:t>
            </a:r>
            <a:r>
              <a:rPr kumimoji="0" lang="ru-RU" sz="3600" b="1" i="1" u="none" strike="noStrike" normalizeH="0" baseline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диагностики депрессии</a:t>
            </a:r>
            <a:endParaRPr kumimoji="0" lang="ru-RU" sz="3600" b="1" i="1" u="none" strike="noStrike" normalizeH="0" baseline="0" dirty="0" smtClean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20574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Испытываете ли вы постоянную печаль, тревогу, тоску? 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2. Беспокоит ли Вас бессонница( особенно раннее пробуждение) или сонливость?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3. Изменился ли Ваш аппетит?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4. Потеряли ли Вы интерес к тем видам деятельности, которые раньше доставляли удовольствие?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5. Испытываете ли постоянное беспокойство и раздражительность?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peppercats.ru/foto/IMGP4325_min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3133725" cy="3200401"/>
          </a:xfrm>
          <a:prstGeom prst="rect">
            <a:avLst/>
          </a:prstGeom>
          <a:noFill/>
        </p:spPr>
      </p:pic>
      <p:pic>
        <p:nvPicPr>
          <p:cNvPr id="46084" name="Picture 4" descr="http://t3.gstatic.com/images?q=tbn:ANd9GcTN5Biu4BwYEaEarZCGpvaQpnB_mDB1cxX9bw2b6n3pc_G2TAXi6w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3352800" cy="3352800"/>
          </a:xfrm>
          <a:prstGeom prst="rect">
            <a:avLst/>
          </a:prstGeom>
          <a:noFill/>
        </p:spPr>
      </p:pic>
      <p:pic>
        <p:nvPicPr>
          <p:cNvPr id="46086" name="Picture 6" descr="http://dl.mamashkam.ru/u/articles/kr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733800"/>
            <a:ext cx="353290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2.bp.blogspot.com/-iZjf64TgT-w/T6KDmoKG2_I/AAAAAAAAASg/m0zkE8Tf3eo/s1600/%D0%BB%D0%B5%D1%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533400"/>
            <a:ext cx="4267200" cy="2667000"/>
          </a:xfrm>
          <a:prstGeom prst="rect">
            <a:avLst/>
          </a:prstGeom>
          <a:noFill/>
        </p:spPr>
      </p:pic>
      <p:sp>
        <p:nvSpPr>
          <p:cNvPr id="45060" name="AutoShape 4" descr="http://wallpaper.goodfon.ru/image/265646-2592x19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://wallpaper.goodfon.ru/image/265646-2592x19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4" name="Picture 8" descr="http://wallpaper.goodfon.ru/image/265646-2592x19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524000"/>
            <a:ext cx="4267200" cy="3200400"/>
          </a:xfrm>
          <a:prstGeom prst="rect">
            <a:avLst/>
          </a:prstGeom>
          <a:noFill/>
        </p:spPr>
      </p:pic>
      <p:pic>
        <p:nvPicPr>
          <p:cNvPr id="45066" name="Picture 10" descr="http://us.123rf.com/400wm/400/400/wavebreakmediamicro/wavebreakmediamicro1107/wavebreakmediamicro110703128/10134719-n--n-n-----n-n---noen--n---n-------nf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3352800"/>
            <a:ext cx="4129549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nastol.com.ua/large/201105/5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6286500" cy="4267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81200" y="609600"/>
            <a:ext cx="5757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Улыбайтесь, господа, улыбайтесь!</a:t>
            </a:r>
            <a:endParaRPr lang="ru-RU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599" y="838200"/>
            <a:ext cx="891540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Отмечаете ли вы у себя симптомы физического недомогания, не поддающееся лечению(боли, расстройства пищеварения)?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7. Испытывает ли Вы постоянные трудности при необходимости концентрации внимания, запоминания, принятия решения?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8. Чувствуете ли вы постоянную беспричинную усталость и утрату энергии?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9. Испытываете ли Вы мучительное чувство вины, собственной никчемности и безнадежности?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Посещают ли  Вас навязчивые мысли о смерти?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nnenkov.org/wp-content/HLIC/5ffe6b9991745e272c0a91e08af5ee7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0"/>
            <a:ext cx="3478696" cy="48006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48200" y="1295400"/>
            <a:ext cx="449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9900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ревнегреческий врач Гиппократ подробно описывал под названием «меланхолия» состояния, очень напоминающие наше сегодняшнее определение депрессии, и даже рекомендовал лечение в рамках возможностей античной медицины.</a:t>
            </a:r>
            <a:endParaRPr kumimoji="0" lang="ru-RU" sz="2800" i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.vashavanna.su/img/kr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911492" cy="2895600"/>
          </a:xfrm>
          <a:prstGeom prst="rect">
            <a:avLst/>
          </a:prstGeom>
          <a:noFill/>
        </p:spPr>
      </p:pic>
      <p:pic>
        <p:nvPicPr>
          <p:cNvPr id="5124" name="Picture 4" descr="http://knt16.ru/wp-content/uploads/2012/03/%D0%BC%D0%B0%D1%81%D1%81%D0%B0%D0%B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4165600" cy="3124200"/>
          </a:xfrm>
          <a:prstGeom prst="rect">
            <a:avLst/>
          </a:prstGeom>
          <a:noFill/>
        </p:spPr>
      </p:pic>
      <p:pic>
        <p:nvPicPr>
          <p:cNvPr id="5126" name="Picture 6" descr="http://www.tourblogger.ru/sites/default/files/user/30230/photos/creata052011_2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3505200"/>
            <a:ext cx="3962400" cy="3048000"/>
          </a:xfrm>
          <a:prstGeom prst="rect">
            <a:avLst/>
          </a:prstGeom>
          <a:noFill/>
        </p:spPr>
      </p:pic>
      <p:pic>
        <p:nvPicPr>
          <p:cNvPr id="5128" name="Picture 8" descr="http://friends.kz/uploads/posts/2009-02/1235472968_cure-all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533400"/>
            <a:ext cx="427972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0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Депре́ссия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(от лат. </a:t>
            </a:r>
            <a:r>
              <a:rPr lang="ru-RU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deprimo</a:t>
            </a: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— «давить», «подавить») — это психическое расстройство, характеризующееся «депрессивной триадой»: снижением настроения и утратой способности переживать радость, нарушениями мышления (негативные суждения, пессимистический взгляд на происходящее и т. д.), двигательной заторможенностью. 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best-dem.ru/wp-content/uploads/2011/10/%D0%9E%D0%B4%D0%B8%D0%BD%D0%BE%D1%87%D0%B5%D1%81%D1%82%D0%B2%D0%BE-%E2%80%93-%D1%8D%D1%82%D0%BE-%D0%BA%D0%BE%D0%B3%D0%B4%D0%B0-%D1%82%D1%8B-%D1%81%D1%85%D0%BE%D0%B4%D0%B8%D1%88%D1%8C-%D1%81-%D1%83%D0%BC%D0%B0-%D0%B0-%D1%82%D0%B5%D0%B1%D0%B5-%D0%BE%D0%B1-%D1%8D%D1%82%D0%BE%D0%BC-%D0%B4%D0%B0%D0%B6%D0%B5-%D1%81%D0%BA%D0%B0%D0%B7%D0%B0%D1%82%D1%8C-%D0%BD%D0%B5%D0%BA%D0%BE%D0%BC%D1%83%E2%80%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971800"/>
            <a:ext cx="5638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oonline.ru/assets/images/articles/zdorove/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648200" cy="3142555"/>
          </a:xfrm>
          <a:prstGeom prst="rect">
            <a:avLst/>
          </a:prstGeom>
          <a:noFill/>
        </p:spPr>
      </p:pic>
      <p:pic>
        <p:nvPicPr>
          <p:cNvPr id="3076" name="Picture 4" descr="http://vladimirlomakin.ru/wp-content/uploads/2011/04/appet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86099"/>
            <a:ext cx="2886075" cy="3771901"/>
          </a:xfrm>
          <a:prstGeom prst="rect">
            <a:avLst/>
          </a:prstGeom>
          <a:noFill/>
        </p:spPr>
      </p:pic>
      <p:pic>
        <p:nvPicPr>
          <p:cNvPr id="3078" name="Picture 6" descr="http://1sk.com.ua/images/hron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"/>
            <a:ext cx="3429000" cy="2743201"/>
          </a:xfrm>
          <a:prstGeom prst="rect">
            <a:avLst/>
          </a:prstGeom>
          <a:noFill/>
        </p:spPr>
      </p:pic>
      <p:pic>
        <p:nvPicPr>
          <p:cNvPr id="3080" name="Picture 8" descr="http://www.psyportal.net/wp-content/uploads/2012/06/Anxiety-disorder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47800" y="3733800"/>
            <a:ext cx="3581400" cy="2771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838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Классическая депрессия - это душевное состояние, переживаемое как печаль, подавленность, тревога,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ангедония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(утрата способности получать удовольствие от привычных дел).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90500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Невротическая депрессия - результат длительной психотравмирующей ситуации. Такая депрессия встречается среди людей с определенными особенностями личности, например, прямолинейность, бескомпромиссность в сочетании с неуверенностью, нерешительность в определенных ситуациях. 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6576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Психогенная депрессия развивается в ситуации утраты жизненно важных для данной личности ценностей (потеря или смерть близкого, сильный стресс на работе и </a:t>
            </a:r>
            <a:r>
              <a:rPr lang="ru-RU" sz="20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800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Послеродовая депрессия развивается  у молодых матерей в первый месяц после родов. 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56388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Особенностью циркулярной депрессии являются суточные, сезонные или другие варианты колебания настроения. </a:t>
            </a:r>
            <a:endParaRPr lang="ru-RU" sz="2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52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Виды депрессии</a:t>
            </a:r>
            <a:endParaRPr lang="ru-RU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838200"/>
            <a:ext cx="3980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депрессии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6764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Современная медицина выделяет биологические, психологические и социальные причины этого заболевания.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9900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Пользователь\Desktop\19875_20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743200"/>
            <a:ext cx="52578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FFFFFF"/>
      </a:dk1>
      <a:lt1>
        <a:sysClr val="window" lastClr="FFFFFF"/>
      </a:lt1>
      <a:dk2>
        <a:srgbClr val="9EB060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FFFF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702</Words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22</cp:revision>
  <dcterms:created xsi:type="dcterms:W3CDTF">2013-02-20T08:52:15Z</dcterms:created>
  <dcterms:modified xsi:type="dcterms:W3CDTF">2014-01-13T09:02:05Z</dcterms:modified>
</cp:coreProperties>
</file>