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6" r:id="rId18"/>
    <p:sldId id="272" r:id="rId19"/>
    <p:sldId id="273" r:id="rId20"/>
    <p:sldId id="277" r:id="rId21"/>
    <p:sldId id="274" r:id="rId22"/>
    <p:sldId id="278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1809" autoAdjust="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1CB2C-B707-43DA-BE09-E26E960116F8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66D55-7B2B-4F87-A906-814B8FDE1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6D55-7B2B-4F87-A906-814B8FDE178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487D-AD5B-46E8-A074-265A3A23F005}" type="datetimeFigureOut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A78C-595C-4887-B778-7F6A6A73A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Древние образы в народном искусстве</a:t>
            </a:r>
            <a:endParaRPr lang="ru-RU" dirty="0"/>
          </a:p>
        </p:txBody>
      </p:sp>
      <p:pic>
        <p:nvPicPr>
          <p:cNvPr id="1026" name="Picture 2" descr="C:\Documents and Settings\Надька\Рабочий стол\Древн. образы 5 кл\263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84"/>
            <a:ext cx="528163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CyrillicOld" pitchFamily="2" charset="0"/>
              </a:rPr>
              <a:t>Водяной</a:t>
            </a:r>
            <a:endParaRPr lang="ru-RU" u="sng" dirty="0">
              <a:solidFill>
                <a:schemeClr val="tx2">
                  <a:lumMod val="75000"/>
                </a:schemeClr>
              </a:solidFill>
              <a:latin typeface="CyrillicOld" pitchFamily="2" charset="0"/>
            </a:endParaRPr>
          </a:p>
        </p:txBody>
      </p:sp>
      <p:pic>
        <p:nvPicPr>
          <p:cNvPr id="10242" name="Picture 2" descr="C:\Documents and Settings\Надька\Рабочий стол\Древн. образы 5 кл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CyrillicOld" pitchFamily="2" charset="0"/>
              </a:rPr>
              <a:t>Цветы,  плоды,   травы</a:t>
            </a:r>
            <a:b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CyrillicOld" pitchFamily="2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yrillicOld" pitchFamily="2" charset="0"/>
              </a:rPr>
              <a:t>произрастание      плодов     земных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yrillicOld" pitchFamily="2" charset="0"/>
            </a:endParaRPr>
          </a:p>
        </p:txBody>
      </p:sp>
      <p:pic>
        <p:nvPicPr>
          <p:cNvPr id="11267" name="Picture 3" descr="C:\Documents and Settings\Надька\Рабочий стол\Древн. образы 5 кл\Копия 50e095f458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715304" cy="4291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CyrillicOld" pitchFamily="2" charset="0"/>
              </a:rPr>
              <a:t>Древо    Жизни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yrillicOld" pitchFamily="2" charset="0"/>
              </a:rPr>
              <a:t>   –    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yrillicOld" pitchFamily="2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CyrillicOld" pitchFamily="2" charset="0"/>
              </a:rPr>
              <a:t>символ    плодородия,   вечной  жизни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CyrillicOld" pitchFamily="2" charset="0"/>
            </a:endParaRPr>
          </a:p>
        </p:txBody>
      </p:sp>
      <p:pic>
        <p:nvPicPr>
          <p:cNvPr id="12290" name="Picture 2" descr="C:\Documents and Settings\Надька\Рабочий стол\Древн. образы 5 кл\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876550" cy="4286250"/>
          </a:xfrm>
          <a:prstGeom prst="rect">
            <a:avLst/>
          </a:prstGeom>
          <a:noFill/>
        </p:spPr>
      </p:pic>
      <p:pic>
        <p:nvPicPr>
          <p:cNvPr id="12292" name="Picture 4" descr="C:\Documents and Settings\Надька\Рабочий стол\Древн. образы 5 кл\0_67128_d58d7010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2"/>
            <a:ext cx="2286016" cy="5000660"/>
          </a:xfrm>
          <a:prstGeom prst="rect">
            <a:avLst/>
          </a:prstGeom>
          <a:noFill/>
        </p:spPr>
      </p:pic>
      <p:pic>
        <p:nvPicPr>
          <p:cNvPr id="12294" name="Picture 6" descr="C:\Documents and Settings\Надька\Рабочий стол\Древн. образы 5 кл\229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85926"/>
            <a:ext cx="25400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CyrillicOld" pitchFamily="2" charset="0"/>
              </a:rPr>
              <a:t>Птицы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yrillicOld" pitchFamily="2" charset="0"/>
              </a:rPr>
              <a:t>– свобода,   полёт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yrillicOld" pitchFamily="2" charset="0"/>
            </a:endParaRPr>
          </a:p>
        </p:txBody>
      </p:sp>
      <p:pic>
        <p:nvPicPr>
          <p:cNvPr id="14338" name="Picture 2" descr="C:\Documents and Settings\Надька\Рабочий стол\Древн. образы 5 кл\woo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04110" y="410478"/>
            <a:ext cx="5072098" cy="725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FF0000"/>
                </a:solidFill>
                <a:latin typeface="CyrillicOld" pitchFamily="2" charset="0"/>
              </a:rPr>
              <a:t>П</a:t>
            </a:r>
            <a:r>
              <a:rPr lang="ru-RU" u="sng" dirty="0" smtClean="0">
                <a:solidFill>
                  <a:srgbClr val="FF0000"/>
                </a:solidFill>
                <a:latin typeface="CyrillicOld" pitchFamily="2" charset="0"/>
              </a:rPr>
              <a:t>тица   </a:t>
            </a:r>
            <a:r>
              <a:rPr lang="ru-RU" u="sng" dirty="0" smtClean="0">
                <a:solidFill>
                  <a:srgbClr val="00B0F0"/>
                </a:solidFill>
                <a:latin typeface="CyrillicOld" pitchFamily="2" charset="0"/>
              </a:rPr>
              <a:t>Счастья </a:t>
            </a:r>
            <a:br>
              <a:rPr lang="ru-RU" u="sng" dirty="0" smtClean="0">
                <a:solidFill>
                  <a:srgbClr val="00B0F0"/>
                </a:solidFill>
                <a:latin typeface="CyrillicOld" pitchFamily="2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yrillicOld" pitchFamily="2" charset="0"/>
              </a:rPr>
              <a:t>надежда на счастливое будущее </a:t>
            </a:r>
            <a:endParaRPr lang="ru-RU" sz="3600" dirty="0">
              <a:solidFill>
                <a:srgbClr val="0070C0"/>
              </a:solidFill>
              <a:latin typeface="CyrillicOld" pitchFamily="2" charset="0"/>
            </a:endParaRPr>
          </a:p>
        </p:txBody>
      </p:sp>
      <p:pic>
        <p:nvPicPr>
          <p:cNvPr id="15362" name="Picture 2" descr="C:\Documents and Settings\Надька\Рабочий стол\Древн. образы 5 кл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876702" cy="2786082"/>
          </a:xfrm>
          <a:prstGeom prst="rect">
            <a:avLst/>
          </a:prstGeom>
          <a:noFill/>
        </p:spPr>
      </p:pic>
      <p:pic>
        <p:nvPicPr>
          <p:cNvPr id="15363" name="Picture 3" descr="C:\Documents and Settings\Надька\Рабочий стол\Древн. образы 5 кл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4357718" cy="475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Животные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   ( хищные – символ силы,  храбрости,  защиты )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yrillicOld" pitchFamily="2" charset="0"/>
            </a:endParaRPr>
          </a:p>
        </p:txBody>
      </p:sp>
      <p:pic>
        <p:nvPicPr>
          <p:cNvPr id="13314" name="Picture 2" descr="C:\Documents and Settings\Надька\Рабочий стол\Древн. образы 5 кл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98610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_AlgeriusBlw" pitchFamily="82" charset="-52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a_AlgeriusBlw" pitchFamily="82" charset="-52"/>
              </a:rPr>
            </a:br>
            <a:r>
              <a:rPr lang="ru-RU" sz="4000" dirty="0" smtClean="0">
                <a:solidFill>
                  <a:srgbClr val="C00000"/>
                </a:solidFill>
                <a:latin typeface="CyrillicOld" pitchFamily="2" charset="0"/>
              </a:rPr>
              <a:t>В  символичных  образах </a:t>
            </a:r>
            <a:br>
              <a:rPr lang="ru-RU" sz="4000" dirty="0" smtClean="0">
                <a:solidFill>
                  <a:srgbClr val="C00000"/>
                </a:solidFill>
                <a:latin typeface="CyrillicOld" pitchFamily="2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yrillicOld" pitchFamily="2" charset="0"/>
              </a:rPr>
              <a:t>запечатлена </a:t>
            </a:r>
            <a:r>
              <a:rPr lang="ru-RU" sz="3600" dirty="0" smtClean="0">
                <a:solidFill>
                  <a:srgbClr val="C00000"/>
                </a:solidFill>
                <a:latin typeface="CyrillicOld" pitchFamily="2" charset="0"/>
              </a:rPr>
              <a:t>   </a:t>
            </a:r>
            <a:br>
              <a:rPr lang="ru-RU" sz="3600" dirty="0" smtClean="0">
                <a:solidFill>
                  <a:srgbClr val="C00000"/>
                </a:solidFill>
                <a:latin typeface="CyrillicOld" pitchFamily="2" charset="0"/>
              </a:rPr>
            </a:br>
            <a:r>
              <a:rPr lang="ru-RU" sz="3600" u="sng" dirty="0" smtClean="0">
                <a:solidFill>
                  <a:srgbClr val="C00000"/>
                </a:solidFill>
                <a:latin typeface="CyrillicOld" pitchFamily="2" charset="0"/>
              </a:rPr>
              <a:t>картина     жизни</a:t>
            </a:r>
            <a:endParaRPr lang="ru-RU" sz="3600" u="sng" dirty="0">
              <a:solidFill>
                <a:srgbClr val="C00000"/>
              </a:solidFill>
              <a:latin typeface="CyrillicOld" pitchFamily="2" charset="0"/>
            </a:endParaRPr>
          </a:p>
        </p:txBody>
      </p:sp>
      <p:pic>
        <p:nvPicPr>
          <p:cNvPr id="16387" name="Picture 3" descr="C:\Documents and Settings\Надька\Рабочий стол\Древн. образы 5 кл\0_2022f_a660194c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2933531" cy="4143404"/>
          </a:xfrm>
          <a:prstGeom prst="rect">
            <a:avLst/>
          </a:prstGeom>
          <a:noFill/>
        </p:spPr>
      </p:pic>
      <p:pic>
        <p:nvPicPr>
          <p:cNvPr id="16390" name="Picture 6" descr="C:\Documents and Settings\Надька\Рабочий стол\Древн. образы 5 к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86190"/>
            <a:ext cx="4765488" cy="2549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дька\Рабочий стол\Древн. образы 5 кл\к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833833" cy="5582716"/>
          </a:xfrm>
          <a:prstGeom prst="rect">
            <a:avLst/>
          </a:prstGeom>
          <a:noFill/>
        </p:spPr>
      </p:pic>
      <p:pic>
        <p:nvPicPr>
          <p:cNvPr id="1027" name="Picture 3" descr="C:\Documents and Settings\Надька\Рабочий стол\Древн. образы 5 кл\000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21091" y="1351017"/>
            <a:ext cx="4916661" cy="392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Надька\Рабочий стол\Древн. образы 5 кл\DSC04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99132" cy="6000792"/>
          </a:xfrm>
          <a:prstGeom prst="rect">
            <a:avLst/>
          </a:prstGeom>
          <a:noFill/>
        </p:spPr>
      </p:pic>
      <p:pic>
        <p:nvPicPr>
          <p:cNvPr id="17411" name="Picture 3" descr="C:\Documents and Settings\Надька\Рабочий стол\Древн. образы 5 кл\artlib_gallery-258939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4019532" cy="2658421"/>
          </a:xfrm>
          <a:prstGeom prst="rect">
            <a:avLst/>
          </a:prstGeom>
          <a:noFill/>
        </p:spPr>
      </p:pic>
      <p:pic>
        <p:nvPicPr>
          <p:cNvPr id="17412" name="Picture 4" descr="C:\Documents and Settings\Надька\Рабочий стол\Древн. образы 5 кл\3737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52"/>
            <a:ext cx="2989405" cy="353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Надька\Рабочий стол\Древн. образы 5 кл\0c84dd6b7a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500" y="571480"/>
            <a:ext cx="3250429" cy="5572164"/>
          </a:xfrm>
          <a:prstGeom prst="rect">
            <a:avLst/>
          </a:prstGeom>
          <a:noFill/>
        </p:spPr>
      </p:pic>
      <p:pic>
        <p:nvPicPr>
          <p:cNvPr id="18438" name="Picture 6" descr="C:\Documents and Settings\Надька\Рабочий стол\Древн. образы 5 кл\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357166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yrillicOld" pitchFamily="2" charset="0"/>
              </a:rPr>
              <a:t>Символика формы</a:t>
            </a:r>
            <a:endParaRPr lang="ru-RU" sz="5400" b="1" u="sng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</a:rPr>
              <a:t>Символ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yrillicOld" pitchFamily="2" charset="0"/>
              </a:rPr>
              <a:t> –  условный  знак    понятия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14311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accent4">
                    <a:lumMod val="75000"/>
                  </a:schemeClr>
                </a:solidFill>
                <a:latin typeface="a_AlgeriusBlw" pitchFamily="82" charset="-52"/>
              </a:rPr>
              <a:t>Ритм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_AlgeriusBlw" pitchFamily="82" charset="-52"/>
              </a:rPr>
              <a:t> – повторение,  чередование   элементов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496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CyrillicOld" pitchFamily="2" charset="0"/>
              </a:rPr>
              <a:t>Солярные знаки </a:t>
            </a:r>
            <a:r>
              <a:rPr lang="ru-RU" sz="2400" dirty="0" smtClean="0">
                <a:solidFill>
                  <a:srgbClr val="C00000"/>
                </a:solidFill>
                <a:latin typeface="CyrillicOld" pitchFamily="2" charset="0"/>
              </a:rPr>
              <a:t>–символический   образ   небесных    светил</a:t>
            </a:r>
            <a:endParaRPr lang="ru-RU" sz="2400" dirty="0">
              <a:solidFill>
                <a:srgbClr val="C00000"/>
              </a:solidFill>
              <a:latin typeface="CyrillicOld" pitchFamily="2" charset="0"/>
            </a:endParaRPr>
          </a:p>
        </p:txBody>
      </p:sp>
      <p:pic>
        <p:nvPicPr>
          <p:cNvPr id="2050" name="Picture 2" descr="C:\Documents and Settings\Надька\Рабочий стол\сол зна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457200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дька\Рабочий стол\Древн. образы 5 кл\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3810000" cy="5080000"/>
          </a:xfrm>
          <a:prstGeom prst="rect">
            <a:avLst/>
          </a:prstGeom>
          <a:noFill/>
        </p:spPr>
      </p:pic>
      <p:pic>
        <p:nvPicPr>
          <p:cNvPr id="2051" name="Picture 3" descr="C:\Documents and Settings\Надька\Рабочий стол\Древн. образы 5 кл\154504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3571900" cy="4973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Надька\Рабочий стол\Древн. образы 5 кл\x_0e840a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4000504" cy="5348293"/>
          </a:xfrm>
          <a:prstGeom prst="rect">
            <a:avLst/>
          </a:prstGeom>
          <a:noFill/>
        </p:spPr>
      </p:pic>
      <p:pic>
        <p:nvPicPr>
          <p:cNvPr id="19460" name="Picture 4" descr="C:\Documents and Settings\Надька\Рабочий стол\Древн. образы 5 кл\0_7265c_d9e7b4c9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09331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дька\Рабочий стол\Древн. образы 5 кл\DSC04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513542" cy="5143536"/>
          </a:xfrm>
          <a:prstGeom prst="rect">
            <a:avLst/>
          </a:prstGeom>
          <a:noFill/>
        </p:spPr>
      </p:pic>
      <p:pic>
        <p:nvPicPr>
          <p:cNvPr id="3076" name="Picture 4" descr="C:\Documents and Settings\Надька\Рабочий стол\Древн. образы 5 кл\DSC02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089549" cy="491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Надька\Рабочий стол\Древн. образы 5 кл\p1180787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17147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_AlgeriusBlw" pitchFamily="82" charset="-52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_AlgeriusBlw" pitchFamily="82" charset="-52"/>
              </a:rPr>
            </a:br>
            <a:r>
              <a:rPr lang="ru-RU" sz="3600" u="sng" dirty="0" smtClean="0">
                <a:solidFill>
                  <a:srgbClr val="C00000"/>
                </a:solidFill>
                <a:latin typeface="CyrillicOld" pitchFamily="2" charset="0"/>
              </a:rPr>
              <a:t>Изображение солнца </a:t>
            </a:r>
            <a:r>
              <a:rPr lang="ru-RU" sz="3600" dirty="0" smtClean="0">
                <a:solidFill>
                  <a:srgbClr val="C00000"/>
                </a:solidFill>
                <a:latin typeface="CyrillicOld" pitchFamily="2" charset="0"/>
              </a:rPr>
              <a:t>– </a:t>
            </a:r>
            <a:br>
              <a:rPr lang="ru-RU" sz="3600" dirty="0" smtClean="0">
                <a:solidFill>
                  <a:srgbClr val="C00000"/>
                </a:solidFill>
                <a:latin typeface="CyrillicOld" pitchFamily="2" charset="0"/>
              </a:rPr>
            </a:br>
            <a:r>
              <a:rPr lang="ru-RU" sz="3600" dirty="0">
                <a:solidFill>
                  <a:srgbClr val="C00000"/>
                </a:solidFill>
                <a:latin typeface="CyrillicOld" pitchFamily="2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CyrillicOld" pitchFamily="2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CyrillicOld" pitchFamily="2" charset="0"/>
              </a:rPr>
              <a:t>символ жизни, тепла, света</a:t>
            </a:r>
            <a:endParaRPr lang="ru-RU" sz="3600" dirty="0">
              <a:solidFill>
                <a:srgbClr val="C00000"/>
              </a:solidFill>
              <a:latin typeface="CyrillicOld" pitchFamily="2" charset="0"/>
            </a:endParaRPr>
          </a:p>
        </p:txBody>
      </p:sp>
      <p:pic>
        <p:nvPicPr>
          <p:cNvPr id="3074" name="Picture 2" descr="C:\Documents and Settings\Надька\Рабочий стол\Древн. образы 5 к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14620"/>
            <a:ext cx="2982924" cy="2624973"/>
          </a:xfrm>
          <a:prstGeom prst="rect">
            <a:avLst/>
          </a:prstGeom>
          <a:noFill/>
        </p:spPr>
      </p:pic>
      <p:pic>
        <p:nvPicPr>
          <p:cNvPr id="3077" name="Picture 5" descr="C:\Documents and Settings\Надька\Рабочий стол\SM_0063_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3759200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CyrillicOld" pitchFamily="2" charset="0"/>
              </a:rPr>
              <a:t>Конь – Огонь </a:t>
            </a:r>
            <a:br>
              <a:rPr lang="ru-RU" u="sng" dirty="0" smtClean="0">
                <a:solidFill>
                  <a:srgbClr val="FF0000"/>
                </a:solidFill>
                <a:latin typeface="CyrillicOld" pitchFamily="2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CyrillicOld" pitchFamily="2" charset="0"/>
              </a:rPr>
              <a:t>( днём  по  небу  светило   сопровождает )</a:t>
            </a:r>
            <a:endParaRPr lang="ru-RU" sz="3100" dirty="0"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098" name="Picture 2" descr="C:\Documents and Settings\Надька\Рабочий стол\Древн. образы 5 кл\50c66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429420" cy="474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accent4">
                    <a:lumMod val="75000"/>
                  </a:schemeClr>
                </a:solidFill>
                <a:latin typeface="CyrillicOld" pitchFamily="2" charset="0"/>
              </a:rPr>
              <a:t>Лебедь , Утица , Ладья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yrillicOld" pitchFamily="2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yrillicOld" pitchFamily="2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yrillicOld" pitchFamily="2" charset="0"/>
              </a:rPr>
              <a:t>(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yrillicOld" pitchFamily="2" charset="0"/>
              </a:rPr>
              <a:t>ночные   спутники   светила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yrillicOld" pitchFamily="2" charset="0"/>
              </a:rPr>
              <a:t>)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CyrillicOld" pitchFamily="2" charset="0"/>
            </a:endParaRPr>
          </a:p>
        </p:txBody>
      </p:sp>
      <p:pic>
        <p:nvPicPr>
          <p:cNvPr id="5122" name="Picture 2" descr="C:\Documents and Settings\Надька\Рабочий стол\Древн. образы 5 кл\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5715000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pPr algn="l"/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Земля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yrillicOld" pitchFamily="2" charset="0"/>
              </a:rPr>
              <a:t>  -   символ  основы,  вечности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yrillicOld" pitchFamily="2" charset="0"/>
            </a:endParaRPr>
          </a:p>
        </p:txBody>
      </p:sp>
      <p:pic>
        <p:nvPicPr>
          <p:cNvPr id="6146" name="Picture 2" descr="C:\Documents and Settings\Надька\Рабочий стол\Древн. образы 5 кл\Копия 0_2022f_a660194c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429552" cy="1285884"/>
          </a:xfrm>
          <a:prstGeom prst="rect">
            <a:avLst/>
          </a:prstGeom>
          <a:noFill/>
        </p:spPr>
      </p:pic>
      <p:pic>
        <p:nvPicPr>
          <p:cNvPr id="6147" name="Picture 3" descr="C:\Documents and Settings\Надька\Рабочий стол\Древн. образы 5 кл\Копия 22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71942"/>
            <a:ext cx="7500990" cy="151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CyrillicOld" pitchFamily="2" charset="0"/>
              </a:rPr>
              <a:t>Мать – Сыра – Земля   </a:t>
            </a:r>
            <a:br>
              <a:rPr lang="ru-RU" u="sng" dirty="0" smtClean="0">
                <a:solidFill>
                  <a:srgbClr val="FF0000"/>
                </a:solidFill>
                <a:latin typeface="CyrillicOld" pitchFamily="2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yrillicOld" pitchFamily="2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CyrillicOld" pitchFamily="2" charset="0"/>
              </a:rPr>
              <a:t>источник   благополучия</a:t>
            </a:r>
            <a:endParaRPr lang="ru-RU" sz="4000" dirty="0">
              <a:solidFill>
                <a:srgbClr val="C00000"/>
              </a:solidFill>
              <a:latin typeface="CyrillicOld" pitchFamily="2" charset="0"/>
            </a:endParaRPr>
          </a:p>
        </p:txBody>
      </p:sp>
      <p:pic>
        <p:nvPicPr>
          <p:cNvPr id="7170" name="Picture 2" descr="C:\Documents and Settings\Надька\Рабочий стол\Древн. образы 5 кл\Копия 0_58f79_9183339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66650"/>
            <a:ext cx="4643470" cy="500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latin typeface="CyrillicOld" pitchFamily="2" charset="0"/>
              </a:rPr>
              <a:t>Вода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yrillicOld" pitchFamily="2" charset="0"/>
              </a:rPr>
              <a:t> –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yrillicOld" pitchFamily="2" charset="0"/>
              </a:rPr>
              <a:t>живительная влага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71448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chemeClr val="tx2">
                    <a:lumMod val="75000"/>
                  </a:schemeClr>
                </a:solidFill>
                <a:latin typeface="CyrillicOld" pitchFamily="2" charset="0"/>
              </a:rPr>
              <a:t>Рыбы</a:t>
            </a:r>
            <a:endParaRPr lang="ru-RU" sz="4000" u="sng" dirty="0">
              <a:solidFill>
                <a:schemeClr val="tx2">
                  <a:lumMod val="75000"/>
                </a:schemeClr>
              </a:solidFill>
              <a:latin typeface="CyrillicOld" pitchFamily="2" charset="0"/>
            </a:endParaRPr>
          </a:p>
        </p:txBody>
      </p:sp>
      <p:pic>
        <p:nvPicPr>
          <p:cNvPr id="8195" name="Picture 3" descr="C:\Documents and Settings\Надька\Рабочий стол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500066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2868610"/>
          </a:xfrm>
        </p:spPr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Old" pitchFamily="2" charset="0"/>
              </a:rPr>
              <a:t>Русалка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Old" pitchFamily="2" charset="0"/>
              </a:rPr>
              <a:t> -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Old" pitchFamily="2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yrillicOld" pitchFamily="2" charset="0"/>
              </a:rPr>
              <a:t>опасность,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yrillicOld" pitchFamily="2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yrillicOld" pitchFamily="2" charset="0"/>
              </a:rPr>
              <a:t> обман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yrillicOld" pitchFamily="2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yrillicOld" pitchFamily="2" charset="0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  <a:latin typeface="CyrillicOld" pitchFamily="2" charset="0"/>
            </a:endParaRPr>
          </a:p>
        </p:txBody>
      </p:sp>
      <p:pic>
        <p:nvPicPr>
          <p:cNvPr id="9218" name="Picture 2" descr="C:\Documents and Settings\Надька\Рабочий стол\Древн. образы 5 кл\r_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71480"/>
            <a:ext cx="4530530" cy="2857520"/>
          </a:xfrm>
          <a:prstGeom prst="rect">
            <a:avLst/>
          </a:prstGeom>
          <a:noFill/>
        </p:spPr>
      </p:pic>
      <p:pic>
        <p:nvPicPr>
          <p:cNvPr id="9219" name="Picture 3" descr="C:\Documents and Settings\Надька\Рабочий стол\Древн. образы 5 кл\0_55fd3_b851c401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7620000" cy="282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79</Words>
  <Application>Microsoft Office PowerPoint</Application>
  <PresentationFormat>Экран (4:3)</PresentationFormat>
  <Paragraphs>21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Древние образы в народном искусстве</vt:lpstr>
      <vt:lpstr>Слайд 2</vt:lpstr>
      <vt:lpstr> Изображение солнца –   символ жизни, тепла, света</vt:lpstr>
      <vt:lpstr>Конь – Огонь  ( днём  по  небу  светило   сопровождает )</vt:lpstr>
      <vt:lpstr>Лебедь , Утица , Ладья ( ночные   спутники   светила )</vt:lpstr>
      <vt:lpstr>Земля  -   символ  основы,  вечности</vt:lpstr>
      <vt:lpstr>Мать – Сыра – Земля     источник   благополучия</vt:lpstr>
      <vt:lpstr>Вода – живительная влага</vt:lpstr>
      <vt:lpstr>Русалка  -  опасность,  обман </vt:lpstr>
      <vt:lpstr>Водяной</vt:lpstr>
      <vt:lpstr>Цветы,  плоды,   травы произрастание      плодов     земных</vt:lpstr>
      <vt:lpstr>Древо    Жизни     –      символ    плодородия,   вечной  жизни</vt:lpstr>
      <vt:lpstr>Птицы – свобода,   полёт</vt:lpstr>
      <vt:lpstr>Птица   Счастья  надежда на счастливое будущее </vt:lpstr>
      <vt:lpstr>Животные   ( хищные – символ силы,  храбрости,  защиты )</vt:lpstr>
      <vt:lpstr> В  символичных  образах  запечатлена     картина     жизни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образы в народном искусстве</dc:title>
  <dc:creator>Надежда</dc:creator>
  <cp:lastModifiedBy>Генерал о_О</cp:lastModifiedBy>
  <cp:revision>14</cp:revision>
  <dcterms:created xsi:type="dcterms:W3CDTF">2011-09-15T17:27:06Z</dcterms:created>
  <dcterms:modified xsi:type="dcterms:W3CDTF">2012-09-22T15:32:54Z</dcterms:modified>
</cp:coreProperties>
</file>