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88" r:id="rId3"/>
    <p:sldId id="257" r:id="rId4"/>
    <p:sldId id="258" r:id="rId5"/>
    <p:sldId id="281" r:id="rId6"/>
    <p:sldId id="259" r:id="rId7"/>
    <p:sldId id="260" r:id="rId8"/>
    <p:sldId id="285" r:id="rId9"/>
    <p:sldId id="272" r:id="rId10"/>
    <p:sldId id="283" r:id="rId11"/>
    <p:sldId id="278" r:id="rId12"/>
    <p:sldId id="266" r:id="rId13"/>
    <p:sldId id="282" r:id="rId14"/>
    <p:sldId id="280" r:id="rId15"/>
    <p:sldId id="271" r:id="rId16"/>
    <p:sldId id="284" r:id="rId17"/>
    <p:sldId id="273" r:id="rId18"/>
    <p:sldId id="274" r:id="rId19"/>
    <p:sldId id="287" r:id="rId20"/>
    <p:sldId id="286" r:id="rId21"/>
    <p:sldId id="28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7B2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5" autoAdjust="0"/>
    <p:restoredTop sz="97808" autoAdjust="0"/>
  </p:normalViewPr>
  <p:slideViewPr>
    <p:cSldViewPr>
      <p:cViewPr>
        <p:scale>
          <a:sx n="80" d="100"/>
          <a:sy n="80" d="100"/>
        </p:scale>
        <p:origin x="-57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000108"/>
            <a:ext cx="5072098" cy="1470025"/>
          </a:xfrm>
        </p:spPr>
        <p:txBody>
          <a:bodyPr/>
          <a:lstStyle>
            <a:lvl1pPr>
              <a:defRPr>
                <a:solidFill>
                  <a:srgbClr val="7006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571744"/>
            <a:ext cx="461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CCE0-337D-4677-9813-69527A1C6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B3CE-37F8-431F-87DB-50BB0B1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5991-0074-491F-8A23-7628EFD0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0355-F236-4921-B590-AF91E877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B830-F735-4593-8F40-5E43B13E4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BE9D-A2FF-4584-845A-1C79523C8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C013-DEB9-4DFC-9942-B68037BB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6EC41-8F43-4FCD-841A-F0526211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CEFF-FCF7-4FC0-8112-7F15C7C0A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65FC-A527-43D8-A72E-58329895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5BEE-D55A-45C4-9799-43A1EBB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72437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129B9D9-C0DD-4487-9C6F-1306264E8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BCBCB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2.xml"/><Relationship Id="rId12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428604"/>
            <a:ext cx="6786610" cy="1368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 w="50800"/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выполнить задание…</a:t>
            </a:r>
            <a:endParaRPr kumimoji="0" lang="ru-RU" sz="3800" b="1" i="1" u="none" strike="noStrike" kern="1200" cap="none" spc="0" normalizeH="0" baseline="0" noProof="0" dirty="0">
              <a:ln w="50800"/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000232" y="1500174"/>
            <a:ext cx="4000528" cy="571504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(подсказки ученику)</a:t>
            </a:r>
            <a:endParaRPr lang="ru-RU" sz="2800" i="1" dirty="0"/>
          </a:p>
        </p:txBody>
      </p:sp>
      <p:pic>
        <p:nvPicPr>
          <p:cNvPr id="102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947729" cy="13579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250030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Задание № 1:  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</a:rPr>
              <a:t>составить уравнения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                           возможных реакций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941168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1600" dirty="0" smtClean="0">
                <a:solidFill>
                  <a:schemeClr val="bg1"/>
                </a:solidFill>
              </a:rPr>
              <a:t>Составитель: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Анна Валерьевна </a:t>
            </a:r>
            <a:r>
              <a:rPr lang="ru-RU" sz="1600" dirty="0" err="1" smtClean="0">
                <a:solidFill>
                  <a:schemeClr val="bg1"/>
                </a:solidFill>
              </a:rPr>
              <a:t>Дзенис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учитель </a:t>
            </a:r>
            <a:r>
              <a:rPr lang="ru-RU" sz="1600" dirty="0" smtClean="0">
                <a:solidFill>
                  <a:schemeClr val="bg1"/>
                </a:solidFill>
              </a:rPr>
              <a:t>химии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СП ЦО 109 в ФНКЦ ДГОИ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356992"/>
            <a:ext cx="7733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</a:rPr>
              <a:t>(на примере темы «Химические свойства оксидов»)</a:t>
            </a:r>
            <a:endParaRPr lang="ru-RU" sz="2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321468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286412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4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(обучающий)</a:t>
            </a:r>
            <a:r>
              <a:rPr lang="ru-RU" sz="24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143116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000100" y="5214950"/>
            <a:ext cx="1714512" cy="8572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3643314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3214686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uO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214686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lang="ru-RU" i="1" dirty="0" smtClean="0"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314324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4357694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</a:rPr>
              <a:t>Подсказки:  1) Каков характер данного оксида меди?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             2) Обратите внимание, </a:t>
            </a:r>
            <a:r>
              <a:rPr lang="ru-RU" sz="1600" i="1" u="sng" dirty="0" smtClean="0">
                <a:solidFill>
                  <a:schemeClr val="bg1"/>
                </a:solidFill>
              </a:rPr>
              <a:t>какие</a:t>
            </a:r>
            <a:r>
              <a:rPr lang="ru-RU" sz="1600" i="1" dirty="0" smtClean="0">
                <a:solidFill>
                  <a:schemeClr val="bg1"/>
                </a:solidFill>
              </a:rPr>
              <a:t> основные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                 оксиды взаимодействуют с водой.</a:t>
            </a:r>
            <a:endParaRPr lang="ru-RU" sz="1600" i="1" u="sng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             3) Будет ли реагировать с водой данный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                 оксид? Почему?</a:t>
            </a: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29190" y="3286124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≠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214810" y="3643314"/>
            <a:ext cx="66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1" grpId="0" animBg="1"/>
      <p:bldP spid="10" grpId="0"/>
      <p:bldP spid="14" grpId="0"/>
      <p:bldP spid="15" grpId="0"/>
      <p:bldP spid="16" grpId="0"/>
      <p:bldP spid="16" grpId="1"/>
      <p:bldP spid="18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407194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286412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5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(тренировочный)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143116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000100" y="5214950"/>
            <a:ext cx="1500198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286248" y="5357826"/>
            <a:ext cx="1357322" cy="8572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1670" y="3357562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2857496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300037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3429000"/>
            <a:ext cx="66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4572008"/>
            <a:ext cx="66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14810" y="407194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292893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а)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3108" y="2928934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Rb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3240" y="292893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2928934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8" y="4143380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4143380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б)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43108" y="414338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14810" y="4214818"/>
            <a:ext cx="417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≠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57356" y="4572008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2928934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Rb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ОН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929190" y="3357562"/>
            <a:ext cx="9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43438" y="29289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2643182"/>
            <a:ext cx="66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I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7950" y="2000240"/>
            <a:ext cx="23574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u="sng" dirty="0" smtClean="0">
                <a:solidFill>
                  <a:schemeClr val="bg1"/>
                </a:solidFill>
              </a:rPr>
              <a:t>Подсказки: 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1) Каков характер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оксида рубидия?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Может ли он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реагировать с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водой?   Почему?</a:t>
            </a:r>
            <a:endParaRPr lang="en-US" sz="1600" i="1" dirty="0" smtClean="0">
              <a:solidFill>
                <a:schemeClr val="bg1"/>
              </a:solidFill>
            </a:endParaRPr>
          </a:p>
          <a:p>
            <a:endParaRPr lang="ru-RU" sz="1600" i="1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 2) Каков характер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оксида кремния(</a:t>
            </a:r>
            <a:r>
              <a:rPr lang="en-US" sz="1600" i="1" dirty="0" smtClean="0">
                <a:solidFill>
                  <a:schemeClr val="bg1"/>
                </a:solidFill>
              </a:rPr>
              <a:t>IV)</a:t>
            </a:r>
            <a:r>
              <a:rPr lang="ru-RU" sz="1600" i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US" sz="1600" i="1" dirty="0" smtClean="0">
                <a:solidFill>
                  <a:schemeClr val="bg1"/>
                </a:solidFill>
              </a:rPr>
              <a:t>   </a:t>
            </a:r>
            <a:r>
              <a:rPr lang="ru-RU" sz="1600" i="1" dirty="0" smtClean="0">
                <a:solidFill>
                  <a:schemeClr val="bg1"/>
                </a:solidFill>
              </a:rPr>
              <a:t>Будет ли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реагировать с 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водой данный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оксид?   Почему?</a:t>
            </a:r>
          </a:p>
          <a:p>
            <a:endParaRPr lang="ru-RU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  <p:bldP spid="11" grpId="0" animBg="1"/>
      <p:bldP spid="13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214974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6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(обучающий)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714620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000100" y="5214950"/>
            <a:ext cx="2571768" cy="10001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4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4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00024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00240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000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643314"/>
            <a:ext cx="492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371475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2264" y="4286256"/>
            <a:ext cx="66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214818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143504" y="2571744"/>
            <a:ext cx="2357454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формулу кислотного остатка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4286256"/>
            <a:ext cx="9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200024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371475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371475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29058" y="2000240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NaOH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3714752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14678" y="3714752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NaOH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066" y="4286256"/>
            <a:ext cx="67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714752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Na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3714752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6380" y="385762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-25000" dirty="0" smtClean="0">
                <a:solidFill>
                  <a:srgbClr val="FFFF00"/>
                </a:solidFill>
              </a:rPr>
              <a:t>3</a:t>
            </a:r>
            <a:endParaRPr lang="ru-RU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3429000"/>
            <a:ext cx="809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43702" y="3714752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3714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6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3438" y="3714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29388" y="3714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3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214974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7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(тренировочный)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285992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000100" y="5214950"/>
            <a:ext cx="1571636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4214810" y="5357826"/>
            <a:ext cx="1357322" cy="8572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34290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3575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929066"/>
            <a:ext cx="66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286380" y="1928802"/>
            <a:ext cx="1714512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формулу кислотного остатка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3929066"/>
            <a:ext cx="67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3929066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929066"/>
            <a:ext cx="9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щелочь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3429000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071810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34290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3429000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00298" y="335756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335756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3429000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KOH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00562" y="3429000"/>
            <a:ext cx="35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K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14876" y="357187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-25000" dirty="0" smtClean="0">
                <a:solidFill>
                  <a:srgbClr val="FFFF00"/>
                </a:solidFill>
              </a:rPr>
              <a:t>2</a:t>
            </a:r>
            <a:endParaRPr lang="ru-RU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429000"/>
            <a:ext cx="742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1" grpId="0"/>
      <p:bldP spid="11" grpId="1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7422" y="500042"/>
            <a:ext cx="4929222" cy="70643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8</a:t>
            </a:r>
            <a:r>
              <a:rPr lang="ru-RU" sz="2800" dirty="0" smtClean="0">
                <a:solidFill>
                  <a:schemeClr val="bg1"/>
                </a:solidFill>
              </a:rPr>
              <a:t>   </a:t>
            </a:r>
            <a:r>
              <a:rPr lang="ru-RU" sz="20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(тренировочный)</a:t>
            </a:r>
            <a:r>
              <a:rPr lang="ru-RU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928926" y="2928934"/>
            <a:ext cx="1714512" cy="85725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6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+  </a:t>
            </a:r>
            <a:r>
              <a:rPr lang="en-US" sz="2800" b="1" dirty="0" smtClean="0">
                <a:solidFill>
                  <a:schemeClr val="bg1"/>
                </a:solidFill>
              </a:rPr>
              <a:t>Na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O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smtClean="0">
                <a:latin typeface="+mn-lt"/>
                <a:cs typeface="+mn-cs"/>
              </a:rPr>
              <a:t>                                           </a:t>
            </a:r>
          </a:p>
          <a:p>
            <a:pPr>
              <a:buNone/>
            </a:pPr>
            <a:r>
              <a:rPr lang="ru-RU" sz="1400" dirty="0" smtClean="0">
                <a:latin typeface="+mn-lt"/>
                <a:cs typeface="+mn-cs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92893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→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2071678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286256"/>
            <a:ext cx="70723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>
                <a:solidFill>
                  <a:schemeClr val="bg1"/>
                </a:solidFill>
              </a:rPr>
              <a:t>Подсказка:</a:t>
            </a:r>
            <a:r>
              <a:rPr lang="ru-RU" sz="1600" i="1" dirty="0" smtClean="0">
                <a:solidFill>
                  <a:schemeClr val="bg1"/>
                </a:solidFill>
              </a:rPr>
              <a:t>  1) Каков характер данных оксидов?</a:t>
            </a:r>
          </a:p>
          <a:p>
            <a:r>
              <a:rPr lang="ru-RU" sz="1600" i="1" dirty="0" smtClean="0">
                <a:solidFill>
                  <a:schemeClr val="bg1"/>
                </a:solidFill>
              </a:rPr>
              <a:t>                    2) Возможно ли взаимодействие между такими оксидами?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71876"/>
            <a:ext cx="1357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3571876"/>
            <a:ext cx="1357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071670" y="2928934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</a:t>
            </a:r>
            <a:r>
              <a:rPr kumimoji="0" lang="ru-RU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29124" y="2928934"/>
            <a:ext cx="71438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≠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1000100" y="5286388"/>
            <a:ext cx="1500198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3929058" y="5357826"/>
            <a:ext cx="1357322" cy="8572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" grpId="0"/>
      <p:bldP spid="8" grpId="0"/>
      <p:bldP spid="8" grpId="1"/>
      <p:bldP spid="10" grpId="0"/>
      <p:bldP spid="11" grpId="0"/>
      <p:bldP spid="15" grpId="0"/>
      <p:bldP spid="16" grpId="0"/>
      <p:bldP spid="17" grpId="0"/>
      <p:bldP spid="18" grpId="0"/>
      <p:bldP spid="19" grpId="0" animBg="1"/>
      <p:bldP spid="2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072098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9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(обучающий)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2857496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000100" y="5214950"/>
            <a:ext cx="1500198" cy="10001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78619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07167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3857628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385762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+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385762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CaO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2071678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78" y="207167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43306" y="2071678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CaO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00562" y="207167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4286256"/>
            <a:ext cx="1357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42976" y="4286256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4429132"/>
            <a:ext cx="67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00562" y="3857628"/>
            <a:ext cx="57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Ca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3857628"/>
            <a:ext cx="912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3438" y="350043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       </a:t>
            </a:r>
            <a:r>
              <a:rPr lang="en-US" sz="2000" b="1" baseline="-25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8" name="Выноска-облако 27"/>
          <p:cNvSpPr/>
          <p:nvPr/>
        </p:nvSpPr>
        <p:spPr>
          <a:xfrm>
            <a:off x="5929322" y="2571744"/>
            <a:ext cx="1785950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формулу кислотного остатка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11" grpId="0"/>
      <p:bldP spid="11" grpId="1"/>
      <p:bldP spid="12" grpId="0"/>
      <p:bldP spid="1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072098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10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(тренировочный)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2285992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000100" y="5214950"/>
            <a:ext cx="1500198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4500562" y="5429264"/>
            <a:ext cx="1357322" cy="8572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3575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5572132" y="2000240"/>
            <a:ext cx="1714512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формулу кислотного остатка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42900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Rb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3429000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+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3429000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3429000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Rb</a:t>
            </a:r>
            <a:r>
              <a:rPr lang="ru-RU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3500438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-300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2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3429000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CO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3071810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   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II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000504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4000504"/>
            <a:ext cx="13573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29124" y="4071942"/>
            <a:ext cx="67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  <p:bldP spid="10" grpId="0"/>
      <p:bldP spid="10" grpId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571480"/>
            <a:ext cx="6286544" cy="7778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Примеры   для  самопроверки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143768" y="5429264"/>
            <a:ext cx="1357322" cy="857256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000504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smtClean="0">
                <a:solidFill>
                  <a:schemeClr val="bg1"/>
                </a:solidFill>
              </a:rPr>
              <a:t> Li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  +  CO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уравнения возможных реакций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2428868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б)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+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CaO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1928802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а)   С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O</a:t>
            </a:r>
            <a:r>
              <a:rPr lang="ru-RU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+   </a:t>
            </a: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Ва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(ОН)</a:t>
            </a:r>
            <a:r>
              <a:rPr lang="ru-RU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3429000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г)   Н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NO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+ 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Mg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 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5072074"/>
            <a:ext cx="332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ж)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HgO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2928934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в) 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+  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 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08" y="5643578"/>
            <a:ext cx="3122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) 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+  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 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071670" y="4572008"/>
            <a:ext cx="3143272" cy="461665"/>
            <a:chOff x="1857356" y="4857760"/>
            <a:chExt cx="3786214" cy="4616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857356" y="4857760"/>
              <a:ext cx="37862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449263" algn="r"/>
                  <a:tab pos="2970213" algn="ctr"/>
                  <a:tab pos="5940425" algn="r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е)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357422" y="4857760"/>
              <a:ext cx="29797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SrO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   +  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Ca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→</a:t>
              </a:r>
              <a:endParaRPr lang="ru-RU" dirty="0"/>
            </a:p>
          </p:txBody>
        </p:sp>
      </p:grpSp>
      <p:sp>
        <p:nvSpPr>
          <p:cNvPr id="19" name="Выноска-облако 18"/>
          <p:cNvSpPr/>
          <p:nvPr/>
        </p:nvSpPr>
        <p:spPr>
          <a:xfrm>
            <a:off x="500034" y="4429132"/>
            <a:ext cx="1500198" cy="10001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6715140" y="1928802"/>
            <a:ext cx="1785950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формулу кислотного остатка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000364" y="500042"/>
            <a:ext cx="3429024" cy="1071570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4143380"/>
            <a:ext cx="5038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в) 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SiO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+  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≠  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(исключение)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500166" y="2857496"/>
            <a:ext cx="4413965" cy="675979"/>
            <a:chOff x="2000232" y="2857496"/>
            <a:chExt cx="4413965" cy="67597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000232" y="3071810"/>
              <a:ext cx="44139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tabLst>
                  <a:tab pos="449263" algn="r"/>
                  <a:tab pos="2970213" algn="ctr"/>
                  <a:tab pos="5940425" algn="r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б)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Н</a:t>
              </a:r>
              <a:r>
                <a:rPr lang="ru-RU" sz="2400" b="1" baseline="-30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+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CaO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= 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Са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(ОН)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10800000">
              <a:off x="5214942" y="2857496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00166" y="1571612"/>
            <a:ext cx="5767926" cy="818855"/>
            <a:chOff x="2071670" y="1571612"/>
            <a:chExt cx="5767926" cy="81885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1670" y="1928802"/>
              <a:ext cx="5767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tabLst>
                  <a:tab pos="449263" algn="r"/>
                  <a:tab pos="2970213" algn="ctr"/>
                  <a:tab pos="5940425" algn="r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а)   С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O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 +  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Ва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(ОН)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= </a:t>
              </a:r>
              <a:r>
                <a:rPr lang="ru-RU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ВаС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O</a:t>
              </a:r>
              <a:r>
                <a:rPr lang="ru-RU" sz="2400" b="1" baseline="-25000" dirty="0" smtClean="0">
                  <a:solidFill>
                    <a:srgbClr val="FFFF00"/>
                  </a:solidFill>
                  <a:latin typeface="Arial" pitchFamily="34" charset="0"/>
                  <a:ea typeface="Times New Roman" pitchFamily="18" charset="0"/>
                </a:rPr>
                <a:t>3  </a:t>
              </a:r>
              <a:r>
                <a:rPr lang="ru-RU" sz="2400" b="1" dirty="0" smtClean="0">
                  <a:solidFill>
                    <a:srgbClr val="FFFF00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+  Н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72132" y="157161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        </a:t>
              </a:r>
              <a:r>
                <a:rPr lang="en-US" sz="2000" b="1" baseline="-25000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</a:t>
              </a:r>
              <a:r>
                <a:rPr lang="ru-RU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71604" y="4929198"/>
            <a:ext cx="5883342" cy="675979"/>
            <a:chOff x="2071670" y="4929198"/>
            <a:chExt cx="5883342" cy="67597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071670" y="5143512"/>
              <a:ext cx="58833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tabLst>
                  <a:tab pos="449263" algn="r"/>
                  <a:tab pos="2970213" algn="ctr"/>
                  <a:tab pos="5940425" algn="r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г)  </a:t>
              </a:r>
              <a:r>
                <a:rPr lang="ru-RU" sz="2400" b="1" dirty="0" smtClean="0">
                  <a:solidFill>
                    <a:srgbClr val="FFC000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Н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NO</a:t>
              </a:r>
              <a:r>
                <a:rPr lang="en-US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+  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Mg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  =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Mg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(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NO</a:t>
              </a:r>
              <a:r>
                <a:rPr lang="en-US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3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)</a:t>
              </a:r>
              <a:r>
                <a:rPr lang="ru-RU" sz="2400" b="1" baseline="-25000" dirty="0" smtClean="0">
                  <a:solidFill>
                    <a:srgbClr val="FFFF00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+ 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Н</a:t>
              </a:r>
              <a:r>
                <a:rPr lang="ru-RU" sz="2400" b="1" baseline="-25000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2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 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 rot="10800000">
              <a:off x="5572132" y="4929198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5918" y="2357430"/>
            <a:ext cx="123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оксид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28794" y="4500570"/>
            <a:ext cx="123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оксид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342900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868" y="557214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357430"/>
            <a:ext cx="871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щелочь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8" y="3500438"/>
            <a:ext cx="871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щелочь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3504" y="235743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92D050"/>
                </a:solidFill>
              </a:rPr>
              <a:t>соль</a:t>
            </a:r>
            <a:endParaRPr lang="ru-RU" sz="1400" b="1" i="1" dirty="0">
              <a:solidFill>
                <a:srgbClr val="92D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0628" y="5572140"/>
            <a:ext cx="612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92D050"/>
                </a:solidFill>
              </a:rPr>
              <a:t>соль</a:t>
            </a:r>
            <a:endParaRPr lang="ru-RU" sz="1400" b="1" i="1" dirty="0">
              <a:solidFill>
                <a:srgbClr val="92D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2264" y="2357430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1670" y="3500438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0430" y="4572008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72264" y="5572140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00232" y="5572140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кислота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7000892" y="6000768"/>
            <a:ext cx="1643074" cy="35719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продолжение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643174" y="500042"/>
            <a:ext cx="3714776" cy="128588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500438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562" y="585789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кислота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14480" y="3071810"/>
            <a:ext cx="3143272" cy="461665"/>
            <a:chOff x="1857356" y="4857760"/>
            <a:chExt cx="3786214" cy="46166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857356" y="4857760"/>
              <a:ext cx="37862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tabLst>
                  <a:tab pos="449263" algn="r"/>
                  <a:tab pos="2970213" algn="ctr"/>
                  <a:tab pos="5940425" algn="r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е)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endParaRPr lang="ru-RU" sz="2400" b="1" dirty="0" smtClean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357422" y="4857760"/>
              <a:ext cx="30589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SrO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   +   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Ca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О</a:t>
              </a:r>
              <a:r>
                <a:rPr lang="ru-RU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 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≠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14480" y="4214818"/>
            <a:ext cx="3321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ж)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HgO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≠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429264"/>
            <a:ext cx="4015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) 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  +  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  = 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SO</a:t>
            </a:r>
            <a:r>
              <a:rPr lang="ru-RU" sz="2400" b="1" baseline="-25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5929330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8794" y="5857892"/>
            <a:ext cx="123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оксид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2" y="2571744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678" y="2571744"/>
            <a:ext cx="123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400" b="1" i="1" dirty="0" smtClean="0">
                <a:solidFill>
                  <a:srgbClr val="FF0000"/>
                </a:solidFill>
              </a:rPr>
              <a:t>    оксид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714480" y="1857364"/>
            <a:ext cx="4142481" cy="747417"/>
            <a:chOff x="1714480" y="1857364"/>
            <a:chExt cx="4142481" cy="74741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14480" y="2143116"/>
              <a:ext cx="41424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</a:rPr>
                <a:t>д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)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Li</a:t>
              </a:r>
              <a:r>
                <a:rPr lang="ru-RU" sz="2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O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+ 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CO</a:t>
              </a:r>
              <a:r>
                <a:rPr lang="en-US" sz="2400" b="1" baseline="-25000" dirty="0" smtClean="0">
                  <a:solidFill>
                    <a:schemeClr val="bg1"/>
                  </a:solidFill>
                </a:rPr>
                <a:t>2   </a:t>
              </a:r>
              <a:r>
                <a:rPr lang="ru-RU" sz="2400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</a:rPr>
                <a:t>=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Li</a:t>
              </a:r>
              <a:r>
                <a:rPr lang="ru-RU" sz="2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CO</a:t>
              </a:r>
              <a:r>
                <a:rPr lang="ru-RU" sz="2400" b="1" baseline="-25000" dirty="0" smtClean="0">
                  <a:solidFill>
                    <a:srgbClr val="FFFF00"/>
                  </a:solidFill>
                </a:rPr>
                <a:t>3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714876" y="1857364"/>
              <a:ext cx="7617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sz="2000" b="1" baseline="-250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II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57752" y="264318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92D050"/>
                </a:solidFill>
              </a:rPr>
              <a:t>соль</a:t>
            </a:r>
            <a:endParaRPr lang="ru-RU" sz="1400" b="1" i="1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7554" y="3500438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6116" y="4643446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400" b="1" i="1" dirty="0" smtClean="0">
                <a:solidFill>
                  <a:srgbClr val="00B0F0"/>
                </a:solidFill>
              </a:rPr>
              <a:t>    оксид</a:t>
            </a:r>
            <a:endParaRPr lang="ru-RU" sz="1400" b="1" i="1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5984" y="4714884"/>
            <a:ext cx="60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вода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7" grpId="0"/>
      <p:bldP spid="20" grpId="0"/>
      <p:bldP spid="21" grpId="0"/>
      <p:bldP spid="22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724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Уважаемые восьмиклассники!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              Предлагаемая презентация поможет вам научиться выполнять  задания вида </a:t>
            </a:r>
            <a:r>
              <a:rPr lang="ru-RU" i="1" dirty="0" smtClean="0">
                <a:solidFill>
                  <a:srgbClr val="FFFF00"/>
                </a:solidFill>
              </a:rPr>
              <a:t>«Составить уравнения возможных реакций»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на примере темы «Химические свойства оксидов».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u="sng" dirty="0" smtClean="0">
                <a:solidFill>
                  <a:schemeClr val="bg1"/>
                </a:solidFill>
              </a:rPr>
              <a:t>Презентация содержит:</a:t>
            </a:r>
          </a:p>
          <a:p>
            <a:pPr algn="ctr"/>
            <a:endParaRPr lang="ru-RU" u="sng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алгоритм</a:t>
            </a:r>
            <a:r>
              <a:rPr lang="ru-RU" dirty="0" smtClean="0">
                <a:solidFill>
                  <a:schemeClr val="bg1"/>
                </a:solidFill>
              </a:rPr>
              <a:t> выполнения задания (последовательность действий),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обучающие</a:t>
            </a:r>
            <a:r>
              <a:rPr lang="ru-RU" dirty="0" smtClean="0">
                <a:solidFill>
                  <a:schemeClr val="bg1"/>
                </a:solidFill>
              </a:rPr>
              <a:t> примеры (в них с помощью анимации показана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1"/>
                </a:solidFill>
              </a:rPr>
              <a:t>   последовательность действий),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тренировочные</a:t>
            </a:r>
            <a:r>
              <a:rPr lang="ru-RU" dirty="0" smtClean="0">
                <a:solidFill>
                  <a:schemeClr val="bg1"/>
                </a:solidFill>
              </a:rPr>
              <a:t> примеры (их нужно выполнить в тетради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самостоятельно,  а чтобы проверить себя, нажмите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bg1"/>
                </a:solidFill>
              </a:rPr>
              <a:t>   соответствующую  выноску),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i="1" dirty="0" smtClean="0">
                <a:solidFill>
                  <a:schemeClr val="bg1"/>
                </a:solidFill>
              </a:rPr>
              <a:t>справочный материал </a:t>
            </a:r>
            <a:r>
              <a:rPr lang="ru-RU" dirty="0" smtClean="0">
                <a:solidFill>
                  <a:schemeClr val="bg1"/>
                </a:solidFill>
              </a:rPr>
              <a:t>(выноска-облачко), который может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понадобиться при  выполнении упражнения.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УСПЕХОВ!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285992"/>
            <a:ext cx="1915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Молодец!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643050"/>
            <a:ext cx="2428892" cy="348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000240"/>
            <a:ext cx="7072305" cy="8461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При создании презентации был использован шаблон «Школьная доска»  с сайта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2714620"/>
            <a:ext cx="451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http://pedsovet.su/load/321-1-0-14033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85926"/>
            <a:ext cx="8043890" cy="421484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1) В </a:t>
            </a:r>
            <a:r>
              <a:rPr lang="ru-RU" sz="1800" b="1" i="1" dirty="0">
                <a:solidFill>
                  <a:schemeClr val="bg1"/>
                </a:solidFill>
              </a:rPr>
              <a:t>левой части схемы под формулой каждого исходного вещества </a:t>
            </a:r>
            <a:r>
              <a:rPr lang="ru-RU" sz="1800" b="1" i="1" dirty="0" smtClean="0">
                <a:solidFill>
                  <a:schemeClr val="bg1"/>
                </a:solidFill>
              </a:rPr>
              <a:t>  </a:t>
            </a:r>
            <a:r>
              <a:rPr lang="ru-RU" sz="1800" b="1" i="1" dirty="0">
                <a:solidFill>
                  <a:schemeClr val="bg1"/>
                </a:solidFill>
              </a:rPr>
              <a:t>подпишите, к какому классу оно относится.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2) </a:t>
            </a:r>
            <a:r>
              <a:rPr lang="ru-RU" sz="1800" b="1" i="1" dirty="0" smtClean="0">
                <a:solidFill>
                  <a:schemeClr val="bg1"/>
                </a:solidFill>
              </a:rPr>
              <a:t>Проверьте, </a:t>
            </a:r>
            <a:r>
              <a:rPr lang="ru-RU" sz="1800" b="1" i="1" dirty="0">
                <a:solidFill>
                  <a:schemeClr val="bg1"/>
                </a:solidFill>
              </a:rPr>
              <a:t>могут ли </a:t>
            </a:r>
            <a:r>
              <a:rPr lang="ru-RU" sz="1800" b="1" i="1" dirty="0" smtClean="0">
                <a:solidFill>
                  <a:schemeClr val="bg1"/>
                </a:solidFill>
              </a:rPr>
              <a:t>реагировать вещества</a:t>
            </a:r>
            <a:r>
              <a:rPr lang="ru-RU" sz="1800" b="1" i="1" dirty="0">
                <a:solidFill>
                  <a:schemeClr val="bg1"/>
                </a:solidFill>
              </a:rPr>
              <a:t>, принадлежащие к </a:t>
            </a:r>
            <a:r>
              <a:rPr lang="ru-RU" sz="1800" b="1" i="1" dirty="0" smtClean="0">
                <a:solidFill>
                  <a:schemeClr val="bg1"/>
                </a:solidFill>
              </a:rPr>
              <a:t>этим классам</a:t>
            </a:r>
            <a:r>
              <a:rPr lang="ru-RU" sz="1800" b="1" i="1" dirty="0">
                <a:solidFill>
                  <a:schemeClr val="bg1"/>
                </a:solidFill>
              </a:rPr>
              <a:t>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3) Если взаимодействие возможно, </a:t>
            </a:r>
            <a:r>
              <a:rPr lang="ru-RU" sz="1800" b="1" i="1" dirty="0" smtClean="0">
                <a:solidFill>
                  <a:schemeClr val="bg1"/>
                </a:solidFill>
              </a:rPr>
              <a:t>определите, </a:t>
            </a:r>
            <a:r>
              <a:rPr lang="ru-RU" sz="1800" b="1" i="1" dirty="0">
                <a:solidFill>
                  <a:schemeClr val="bg1"/>
                </a:solidFill>
              </a:rPr>
              <a:t>к каким классам относятся  </a:t>
            </a:r>
            <a:r>
              <a:rPr lang="ru-RU" sz="1800" b="1" i="1" dirty="0" smtClean="0">
                <a:solidFill>
                  <a:schemeClr val="bg1"/>
                </a:solidFill>
              </a:rPr>
              <a:t>продукты реакций.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4) В правой части схемы реакции (после "</a:t>
            </a:r>
            <a:r>
              <a:rPr lang="ru-RU" sz="1800" b="1" dirty="0">
                <a:solidFill>
                  <a:schemeClr val="bg1"/>
                </a:solidFill>
              </a:rPr>
              <a:t>→</a:t>
            </a:r>
            <a:r>
              <a:rPr lang="ru-RU" sz="1800" b="1" i="1" dirty="0">
                <a:solidFill>
                  <a:schemeClr val="bg1"/>
                </a:solidFill>
              </a:rPr>
              <a:t> ") внизу подпишите  названия </a:t>
            </a:r>
            <a:r>
              <a:rPr lang="ru-RU" sz="1800" b="1" i="1" dirty="0" smtClean="0">
                <a:solidFill>
                  <a:schemeClr val="bg1"/>
                </a:solidFill>
              </a:rPr>
              <a:t> </a:t>
            </a:r>
            <a:r>
              <a:rPr lang="ru-RU" sz="1800" b="1" i="1" dirty="0">
                <a:solidFill>
                  <a:schemeClr val="bg1"/>
                </a:solidFill>
              </a:rPr>
              <a:t>классов образующихся веществ.</a:t>
            </a:r>
            <a:endParaRPr lang="ru-RU" sz="1800" b="1" dirty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5) Составьте формулы продуктов реакции в соответствии с тем, к каким </a:t>
            </a:r>
            <a:r>
              <a:rPr lang="ru-RU" sz="1800" b="1" i="1" dirty="0" smtClean="0">
                <a:solidFill>
                  <a:schemeClr val="bg1"/>
                </a:solidFill>
              </a:rPr>
              <a:t>классам </a:t>
            </a:r>
            <a:r>
              <a:rPr lang="ru-RU" sz="1800" b="1" i="1" dirty="0">
                <a:solidFill>
                  <a:schemeClr val="bg1"/>
                </a:solidFill>
              </a:rPr>
              <a:t>они относятся. (Не забудьте, составляя </a:t>
            </a:r>
            <a:r>
              <a:rPr lang="ru-RU" sz="1800" b="1" i="1" dirty="0" smtClean="0">
                <a:solidFill>
                  <a:schemeClr val="bg1"/>
                </a:solidFill>
              </a:rPr>
              <a:t>формулы, поставить  значения </a:t>
            </a:r>
            <a:r>
              <a:rPr lang="ru-RU" sz="1800" b="1" i="1" dirty="0">
                <a:solidFill>
                  <a:schemeClr val="bg1"/>
                </a:solidFill>
              </a:rPr>
              <a:t>валентностей и определить </a:t>
            </a:r>
            <a:r>
              <a:rPr lang="ru-RU" sz="1800" b="1" i="1" dirty="0" smtClean="0">
                <a:solidFill>
                  <a:schemeClr val="bg1"/>
                </a:solidFill>
              </a:rPr>
              <a:t>индексы!)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714356"/>
            <a:ext cx="6643706" cy="857235"/>
          </a:xfrm>
        </p:spPr>
        <p:txBody>
          <a:bodyPr>
            <a:no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</a:rPr>
              <a:t>Последовательность действий: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3827453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1 </a:t>
            </a:r>
            <a:r>
              <a:rPr lang="ru-RU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(обучающий)</a:t>
            </a:r>
            <a:endParaRPr lang="ru-RU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214422"/>
            <a:ext cx="8086724" cy="64294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  составить уравнение возможной реакции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14546" y="2000240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+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HCl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→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….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786058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00166" y="4000504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HCl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4643446"/>
            <a:ext cx="714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B050"/>
                </a:solidFill>
              </a:rPr>
              <a:t>соль</a:t>
            </a:r>
            <a:endParaRPr lang="ru-RU" sz="1600" i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643446"/>
            <a:ext cx="278608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</a:t>
            </a:r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     </a:t>
            </a:r>
            <a:r>
              <a:rPr lang="ru-RU" sz="1600" b="1" i="1" dirty="0" smtClean="0">
                <a:solidFill>
                  <a:srgbClr val="00B0F0"/>
                </a:solidFill>
              </a:rPr>
              <a:t>оксид</a:t>
            </a:r>
            <a:r>
              <a:rPr lang="ru-RU" sz="1600" b="1" i="1" dirty="0" smtClean="0">
                <a:solidFill>
                  <a:schemeClr val="bg1"/>
                </a:solidFill>
              </a:rPr>
              <a:t>   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507207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   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(Взаимодействие возможно,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так как основные оксиды реагируют с кислотами)</a:t>
            </a:r>
            <a:endParaRPr lang="ru-RU" sz="2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29190" y="4000504"/>
            <a:ext cx="7143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3643314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I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400050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2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4071942"/>
            <a:ext cx="31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4000504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4000504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400050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78" y="4643446"/>
            <a:ext cx="73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вода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7000892" y="1795450"/>
            <a:ext cx="1509722" cy="9191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407194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40005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→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000660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2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(тренировочный)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19" name="Выноска-облако 18"/>
          <p:cNvSpPr/>
          <p:nvPr/>
        </p:nvSpPr>
        <p:spPr>
          <a:xfrm>
            <a:off x="1000100" y="5214950"/>
            <a:ext cx="1857388" cy="8572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3500438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SrO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3174" y="3500438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+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357554" y="3429000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H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PO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en-US" sz="28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00562" y="335756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→</a:t>
            </a:r>
            <a:endParaRPr lang="ru-RU" sz="2800" dirty="0"/>
          </a:p>
        </p:txBody>
      </p:sp>
      <p:sp>
        <p:nvSpPr>
          <p:cNvPr id="37" name="Блок-схема: перфолента 36"/>
          <p:cNvSpPr/>
          <p:nvPr/>
        </p:nvSpPr>
        <p:spPr>
          <a:xfrm>
            <a:off x="4286248" y="5214950"/>
            <a:ext cx="1357322" cy="928694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Проверьте себя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28992" y="2285992"/>
            <a:ext cx="181569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29520" y="3500438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643702" y="3500438"/>
            <a:ext cx="537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+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72066" y="3500438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Sr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429256" y="3500438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3571876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572132" y="3500438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PO</a:t>
            </a:r>
            <a:r>
              <a:rPr lang="en-US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)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214942" y="3143248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072330" y="35004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3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00166" y="35004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3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000364" y="35004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57554" y="4071942"/>
            <a:ext cx="107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00166" y="3929066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</a:rPr>
              <a:t>основный</a:t>
            </a:r>
          </a:p>
          <a:p>
            <a:r>
              <a:rPr lang="ru-RU" sz="1600" b="1" i="1" dirty="0" smtClean="0">
                <a:solidFill>
                  <a:srgbClr val="00B0F0"/>
                </a:solidFill>
              </a:rPr>
              <a:t>    оксид</a:t>
            </a:r>
            <a:endParaRPr lang="ru-RU" sz="1600" b="1" i="1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00694" y="4071942"/>
            <a:ext cx="67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92D050"/>
                </a:solidFill>
              </a:rPr>
              <a:t>соль</a:t>
            </a:r>
            <a:endParaRPr lang="ru-RU" sz="1600" b="1" i="1" dirty="0">
              <a:solidFill>
                <a:srgbClr val="92D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29520" y="4000504"/>
            <a:ext cx="674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0" y="350043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32" grpId="0"/>
      <p:bldP spid="34" grpId="0"/>
      <p:bldP spid="35" grpId="0"/>
      <p:bldP spid="36" grpId="0"/>
      <p:bldP spid="36" grpId="1"/>
      <p:bldP spid="37" grpId="0" animBg="1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8" grpId="0"/>
      <p:bldP spid="59" grpId="0"/>
      <p:bldP spid="60" grpId="0"/>
      <p:bldP spid="61" grpId="0"/>
      <p:bldP spid="5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2143108" y="4214818"/>
            <a:ext cx="6357982" cy="486541"/>
            <a:chOff x="2143108" y="5500702"/>
            <a:chExt cx="6357982" cy="48654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143108" y="5500702"/>
              <a:ext cx="6357982" cy="48654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3108" y="5572140"/>
              <a:ext cx="6357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АМФОТЕРНЫЙ  </a:t>
              </a:r>
              <a:r>
                <a:rPr lang="ru-RU" sz="1600" i="1" dirty="0" smtClean="0">
                  <a:latin typeface="Arial" pitchFamily="34" charset="0"/>
                  <a:cs typeface="Arial" pitchFamily="34" charset="0"/>
                </a:rPr>
                <a:t>оксид 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реагирует  и  с  </a:t>
              </a:r>
              <a:r>
                <a:rPr lang="ru-RU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кислотой</a:t>
              </a:r>
              <a:r>
                <a:rPr lang="ru-RU" sz="1600" dirty="0" smtClean="0">
                  <a:latin typeface="Arial" pitchFamily="34" charset="0"/>
                  <a:cs typeface="Arial" pitchFamily="34" charset="0"/>
                </a:rPr>
                <a:t>  и  со </a:t>
              </a:r>
              <a:r>
                <a:rPr lang="ru-RU" sz="1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щелочью</a:t>
              </a:r>
              <a:endPara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714480" y="642918"/>
            <a:ext cx="6858048" cy="3500462"/>
            <a:chOff x="1714480" y="642918"/>
            <a:chExt cx="6858048" cy="3500462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1714480" y="642918"/>
              <a:ext cx="6858048" cy="3500462"/>
              <a:chOff x="1714480" y="642918"/>
              <a:chExt cx="6858048" cy="3500462"/>
            </a:xfrm>
          </p:grpSpPr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1714480" y="642918"/>
                <a:ext cx="6858048" cy="350046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5" name="Группа 94"/>
              <p:cNvGrpSpPr/>
              <p:nvPr/>
            </p:nvGrpSpPr>
            <p:grpSpPr>
              <a:xfrm>
                <a:off x="1928794" y="714356"/>
                <a:ext cx="6572296" cy="3214709"/>
                <a:chOff x="1928794" y="1071546"/>
                <a:chExt cx="6572296" cy="3214709"/>
              </a:xfrm>
            </p:grpSpPr>
            <p:sp>
              <p:nvSpPr>
                <p:cNvPr id="12" name="Скругленный прямоугольник 11"/>
                <p:cNvSpPr/>
                <p:nvPr/>
              </p:nvSpPr>
              <p:spPr>
                <a:xfrm>
                  <a:off x="2428860" y="2143116"/>
                  <a:ext cx="1571636" cy="486541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0070C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ОСНОВНЫЙ</a:t>
                  </a:r>
                  <a:r>
                    <a:rPr lang="ru-RU" sz="1600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lang="ru-RU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1" name="Группа 90"/>
                <p:cNvGrpSpPr/>
                <p:nvPr/>
              </p:nvGrpSpPr>
              <p:grpSpPr>
                <a:xfrm>
                  <a:off x="1928794" y="1071546"/>
                  <a:ext cx="6572296" cy="3214709"/>
                  <a:chOff x="1928794" y="1500175"/>
                  <a:chExt cx="6572296" cy="3214709"/>
                </a:xfrm>
              </p:grpSpPr>
              <p:grpSp>
                <p:nvGrpSpPr>
                  <p:cNvPr id="89" name="Группа 88"/>
                  <p:cNvGrpSpPr/>
                  <p:nvPr/>
                </p:nvGrpSpPr>
                <p:grpSpPr>
                  <a:xfrm>
                    <a:off x="1928794" y="1500175"/>
                    <a:ext cx="6572296" cy="3214709"/>
                    <a:chOff x="1928794" y="1500175"/>
                    <a:chExt cx="6572296" cy="3214709"/>
                  </a:xfrm>
                </p:grpSpPr>
                <p:grpSp>
                  <p:nvGrpSpPr>
                    <p:cNvPr id="63" name="Группа 62"/>
                    <p:cNvGrpSpPr/>
                    <p:nvPr/>
                  </p:nvGrpSpPr>
                  <p:grpSpPr>
                    <a:xfrm>
                      <a:off x="1928794" y="1500175"/>
                      <a:ext cx="6572296" cy="3214709"/>
                      <a:chOff x="1928794" y="1500175"/>
                      <a:chExt cx="6572296" cy="3214709"/>
                    </a:xfrm>
                  </p:grpSpPr>
                  <p:grpSp>
                    <p:nvGrpSpPr>
                      <p:cNvPr id="18" name="Группа 97"/>
                      <p:cNvGrpSpPr/>
                      <p:nvPr/>
                    </p:nvGrpSpPr>
                    <p:grpSpPr>
                      <a:xfrm>
                        <a:off x="7000892" y="2554347"/>
                        <a:ext cx="1500198" cy="486541"/>
                        <a:chOff x="5572132" y="1857364"/>
                        <a:chExt cx="1500198" cy="428628"/>
                      </a:xfrm>
                    </p:grpSpPr>
                    <p:sp>
                      <p:nvSpPr>
                        <p:cNvPr id="39" name="Скругленный прямоугольник 38"/>
                        <p:cNvSpPr/>
                        <p:nvPr/>
                      </p:nvSpPr>
                      <p:spPr>
                        <a:xfrm>
                          <a:off x="6072198" y="1857364"/>
                          <a:ext cx="1000132" cy="428628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ru-RU" sz="1600" b="1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СОЛЬ</a:t>
                          </a:r>
                          <a:endParaRPr lang="ru-RU" sz="1600" b="1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cxnSp>
                      <p:nvCxnSpPr>
                        <p:cNvPr id="40" name="Прямая со стрелкой 39"/>
                        <p:cNvCxnSpPr/>
                        <p:nvPr/>
                      </p:nvCxnSpPr>
                      <p:spPr>
                        <a:xfrm>
                          <a:off x="5572132" y="2071678"/>
                          <a:ext cx="500066" cy="1588"/>
                        </a:xfrm>
                        <a:prstGeom prst="straightConnector1">
                          <a:avLst/>
                        </a:prstGeom>
                        <a:ln w="1270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9" name="Группа 98"/>
                      <p:cNvGrpSpPr/>
                      <p:nvPr/>
                    </p:nvGrpSpPr>
                    <p:grpSpPr>
                      <a:xfrm>
                        <a:off x="1928794" y="1500175"/>
                        <a:ext cx="5929354" cy="3214709"/>
                        <a:chOff x="142844" y="1928802"/>
                        <a:chExt cx="5929354" cy="2832061"/>
                      </a:xfrm>
                    </p:grpSpPr>
                    <p:sp>
                      <p:nvSpPr>
                        <p:cNvPr id="20" name="Скругленный прямоугольник 19"/>
                        <p:cNvSpPr/>
                        <p:nvPr/>
                      </p:nvSpPr>
                      <p:spPr>
                        <a:xfrm>
                          <a:off x="3571868" y="2857496"/>
                          <a:ext cx="1643074" cy="428628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lvl="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ru-RU" sz="1600" b="1" dirty="0" smtClean="0">
                              <a:solidFill>
                                <a:srgbClr val="FF0000"/>
                              </a:solidFill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КИСЛОТНЫЙ</a:t>
                          </a:r>
                          <a:endParaRPr lang="ru-RU" sz="1600" b="1" dirty="0" smtClean="0">
                            <a:solidFill>
                              <a:srgbClr val="FF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21" name="Группа 96"/>
                        <p:cNvGrpSpPr/>
                        <p:nvPr/>
                      </p:nvGrpSpPr>
                      <p:grpSpPr>
                        <a:xfrm>
                          <a:off x="142844" y="1928802"/>
                          <a:ext cx="5929354" cy="2832061"/>
                          <a:chOff x="-571536" y="3429000"/>
                          <a:chExt cx="5929354" cy="2832061"/>
                        </a:xfrm>
                      </p:grpSpPr>
                      <p:sp>
                        <p:nvSpPr>
                          <p:cNvPr id="22" name="Овал 21"/>
                          <p:cNvSpPr/>
                          <p:nvPr/>
                        </p:nvSpPr>
                        <p:spPr>
                          <a:xfrm>
                            <a:off x="1571604" y="3500438"/>
                            <a:ext cx="1428760" cy="571504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grpSp>
                        <p:nvGrpSpPr>
                          <p:cNvPr id="23" name="Группа 62"/>
                          <p:cNvGrpSpPr/>
                          <p:nvPr/>
                        </p:nvGrpSpPr>
                        <p:grpSpPr>
                          <a:xfrm>
                            <a:off x="-571536" y="3429000"/>
                            <a:ext cx="5929354" cy="2832061"/>
                            <a:chOff x="428596" y="357166"/>
                            <a:chExt cx="5929354" cy="2832061"/>
                          </a:xfrm>
                        </p:grpSpPr>
                        <p:grpSp>
                          <p:nvGrpSpPr>
                            <p:cNvPr id="24" name="Группа 61"/>
                            <p:cNvGrpSpPr/>
                            <p:nvPr/>
                          </p:nvGrpSpPr>
                          <p:grpSpPr>
                            <a:xfrm>
                              <a:off x="428596" y="357166"/>
                              <a:ext cx="5929354" cy="2832061"/>
                              <a:chOff x="428596" y="357166"/>
                              <a:chExt cx="5929354" cy="2832061"/>
                            </a:xfrm>
                          </p:grpSpPr>
                          <p:sp>
                            <p:nvSpPr>
                              <p:cNvPr id="26" name="Скругленный прямоугольник 25"/>
                              <p:cNvSpPr/>
                              <p:nvPr/>
                            </p:nvSpPr>
                            <p:spPr>
                              <a:xfrm>
                                <a:off x="2857488" y="2622814"/>
                                <a:ext cx="1643074" cy="566413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 dirty="0"/>
                              </a:p>
                            </p:txBody>
                          </p:sp>
                          <p:sp>
                            <p:nvSpPr>
                              <p:cNvPr id="27" name="Скругленный прямоугольник 26"/>
                              <p:cNvSpPr/>
                              <p:nvPr/>
                            </p:nvSpPr>
                            <p:spPr>
                              <a:xfrm>
                                <a:off x="4929190" y="2428867"/>
                                <a:ext cx="1428760" cy="76036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 dirty="0"/>
                              </a:p>
                            </p:txBody>
                          </p:sp>
                          <p:sp>
                            <p:nvSpPr>
                              <p:cNvPr id="28" name="Скругленный прямоугольник 27"/>
                              <p:cNvSpPr/>
                              <p:nvPr/>
                            </p:nvSpPr>
                            <p:spPr>
                              <a:xfrm>
                                <a:off x="428596" y="2428867"/>
                                <a:ext cx="1928826" cy="76036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 dirty="0"/>
                              </a:p>
                            </p:txBody>
                          </p:sp>
                          <p:sp>
                            <p:nvSpPr>
                              <p:cNvPr id="29" name="Rectangl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14612" y="357166"/>
                                <a:ext cx="1143008" cy="55399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ctr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sz="140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                                             </a:t>
                                </a:r>
                                <a:r>
                                  <a:rPr kumimoji="0" lang="ru-RU" sz="1600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ОКСИДЫ</a:t>
                                </a:r>
                                <a:endParaRPr kumimoji="0" lang="ru-RU" sz="16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0" name="Rectangl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71802" y="1285859"/>
                                <a:ext cx="357190" cy="40671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ctr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sz="24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+</a:t>
                                </a:r>
                                <a:endParaRPr kumimoji="0" lang="ru-RU" sz="2400" b="0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31" name="Прямая со стрелкой 17"/>
                              <p:cNvCxnSpPr>
                                <a:endCxn id="20" idx="0"/>
                              </p:cNvCxnSpPr>
                              <p:nvPr/>
                            </p:nvCxnSpPr>
                            <p:spPr>
                              <a:xfrm>
                                <a:off x="3714744" y="928670"/>
                                <a:ext cx="964413" cy="35719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2" name="Прямая со стрелкой 31"/>
                              <p:cNvCxnSpPr/>
                              <p:nvPr/>
                            </p:nvCxnSpPr>
                            <p:spPr>
                              <a:xfrm rot="5400000">
                                <a:off x="3724942" y="1847165"/>
                                <a:ext cx="908327" cy="642972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3" name="Прямая со стрелкой 32"/>
                              <p:cNvCxnSpPr/>
                              <p:nvPr/>
                            </p:nvCxnSpPr>
                            <p:spPr>
                              <a:xfrm>
                                <a:off x="1928794" y="1741728"/>
                                <a:ext cx="1285884" cy="881086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4" name="Прямая со стрелкой 33"/>
                              <p:cNvCxnSpPr>
                                <a:endCxn id="12" idx="0"/>
                              </p:cNvCxnSpPr>
                              <p:nvPr/>
                            </p:nvCxnSpPr>
                            <p:spPr>
                              <a:xfrm rot="10800000" flipV="1">
                                <a:off x="1714480" y="860644"/>
                                <a:ext cx="928694" cy="440543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5" name="Прямая со стрелкой 34"/>
                              <p:cNvCxnSpPr>
                                <a:endCxn id="27" idx="0"/>
                              </p:cNvCxnSpPr>
                              <p:nvPr/>
                            </p:nvCxnSpPr>
                            <p:spPr>
                              <a:xfrm rot="16200000" flipH="1">
                                <a:off x="5121406" y="1906703"/>
                                <a:ext cx="687139" cy="357190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6" name="Прямая со стрелкой 35"/>
                              <p:cNvCxnSpPr/>
                              <p:nvPr/>
                            </p:nvCxnSpPr>
                            <p:spPr>
                              <a:xfrm rot="5400000">
                                <a:off x="964381" y="1991761"/>
                                <a:ext cx="714380" cy="214314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37" name="Прямоугольник 36"/>
                              <p:cNvSpPr/>
                              <p:nvPr/>
                            </p:nvSpPr>
                            <p:spPr>
                              <a:xfrm>
                                <a:off x="714348" y="1867598"/>
                                <a:ext cx="675185" cy="271142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ru-RU" sz="14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+ H</a:t>
                                </a:r>
                                <a:r>
                                  <a:rPr lang="ru-RU" sz="1400" baseline="-300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2</a:t>
                                </a:r>
                                <a:r>
                                  <a:rPr lang="ru-RU" sz="14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O</a:t>
                                </a:r>
                                <a:endParaRPr lang="ru-RU" sz="1400" dirty="0"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8" name="Прямоугольник 37"/>
                              <p:cNvSpPr/>
                              <p:nvPr/>
                            </p:nvSpPr>
                            <p:spPr>
                              <a:xfrm>
                                <a:off x="4857752" y="1930532"/>
                                <a:ext cx="675185" cy="271142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none">
                                <a:spAutoFit/>
                              </a:bodyPr>
                              <a:lstStyle/>
                              <a:p>
                                <a:r>
                                  <a:rPr lang="ru-RU" sz="14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+ H</a:t>
                                </a:r>
                                <a:r>
                                  <a:rPr lang="ru-RU" sz="1400" baseline="-300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2</a:t>
                                </a:r>
                                <a:r>
                                  <a:rPr lang="ru-RU" sz="1400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O</a:t>
                                </a:r>
                                <a:endParaRPr lang="ru-RU" sz="1400" dirty="0"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" name="Прямоугольник 24"/>
                            <p:cNvSpPr/>
                            <p:nvPr/>
                          </p:nvSpPr>
                          <p:spPr>
                            <a:xfrm>
                              <a:off x="2928926" y="2811618"/>
                              <a:ext cx="1500198" cy="298256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lvl="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lang="en-US" sz="1600" b="1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C</a:t>
                              </a:r>
                              <a:r>
                                <a:rPr lang="ru-RU" sz="1600" b="1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ОЛЬ  +  Н</a:t>
                              </a:r>
                              <a:r>
                                <a:rPr lang="ru-RU" sz="1600" b="1" baseline="-250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2</a:t>
                              </a:r>
                              <a:r>
                                <a:rPr lang="ru-RU" sz="1600" b="1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О</a:t>
                              </a:r>
                              <a:endParaRPr lang="ru-RU" sz="1200" dirty="0"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64" name="Прямоугольник 63"/>
                    <p:cNvSpPr/>
                    <p:nvPr/>
                  </p:nvSpPr>
                  <p:spPr>
                    <a:xfrm>
                      <a:off x="1928794" y="3929066"/>
                      <a:ext cx="1928826" cy="76944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lvl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ЩЕЛОЧЬ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(для оксидов  </a:t>
                      </a:r>
                      <a:r>
                        <a:rPr lang="ru-RU" sz="1400" dirty="0" err="1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Ме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IA</a:t>
                      </a:r>
                      <a:endParaRPr lang="ru-RU" sz="14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и </a:t>
                      </a:r>
                      <a:r>
                        <a:rPr lang="en-US" sz="1400" dirty="0" err="1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CaO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SrO</a:t>
                      </a:r>
                      <a:r>
                        <a:rPr lang="en-US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 </a:t>
                      </a:r>
                      <a:r>
                        <a:rPr lang="en-US" sz="1400" dirty="0" err="1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BaO</a:t>
                      </a:r>
                      <a:r>
                        <a:rPr lang="ru-RU" sz="14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)</a:t>
                      </a:r>
                      <a:r>
                        <a:rPr lang="ru-RU" sz="1200" dirty="0" smtClean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90" name="Прямоугольник 89"/>
                  <p:cNvSpPr/>
                  <p:nvPr/>
                </p:nvSpPr>
                <p:spPr>
                  <a:xfrm>
                    <a:off x="6500826" y="4071942"/>
                    <a:ext cx="1214446" cy="5539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6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КИСЛОТА</a:t>
                    </a:r>
                  </a:p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4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(кроме SiO</a:t>
                    </a:r>
                    <a:r>
                      <a:rPr lang="ru-RU" sz="1400" baseline="-300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2</a:t>
                    </a:r>
                    <a:r>
                      <a:rPr lang="ru-RU" sz="14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)</a:t>
                    </a:r>
                    <a:r>
                      <a:rPr lang="ru-RU" sz="1200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 </a:t>
                    </a:r>
                    <a:endParaRPr lang="ru-RU" sz="12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4" name="Прямоугольник 13"/>
            <p:cNvSpPr/>
            <p:nvPr/>
          </p:nvSpPr>
          <p:spPr>
            <a:xfrm rot="2269203">
              <a:off x="3699684" y="2501644"/>
              <a:ext cx="1041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+ </a:t>
              </a:r>
              <a:r>
                <a:rPr lang="ru-RU" sz="1400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кислота</a:t>
              </a:r>
              <a:endPara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18252946">
              <a:off x="4965009" y="2661322"/>
              <a:ext cx="10706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щелочь </a:t>
              </a:r>
              <a:r>
                <a:rPr lang="ru-RU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+ </a:t>
              </a:r>
              <a:endParaRPr lang="ru-RU" sz="14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786182" y="5357826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2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00628" y="5357826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3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15074" y="5357826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71736" y="5357826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1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5357826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5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71736" y="592933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6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86182" y="592933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7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Блок-схема: ссылка на другую страницу 51"/>
          <p:cNvSpPr/>
          <p:nvPr/>
        </p:nvSpPr>
        <p:spPr>
          <a:xfrm>
            <a:off x="500034" y="4357694"/>
            <a:ext cx="928694" cy="121444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Если вы забыли </a:t>
            </a:r>
            <a:r>
              <a:rPr lang="ru-RU" sz="1200" b="1" i="1" u="sng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класси-фикацию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00034" y="500042"/>
            <a:ext cx="2071702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оксидов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592933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Вернуться к примеру 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8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15074" y="592933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Вернуться к примеру 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9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429520" y="5929330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Вернуться к примеру 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10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85852" y="5643578"/>
            <a:ext cx="121444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Вернуться к самоконтролю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Группа 43"/>
          <p:cNvGrpSpPr/>
          <p:nvPr/>
        </p:nvGrpSpPr>
        <p:grpSpPr>
          <a:xfrm>
            <a:off x="1000100" y="642918"/>
            <a:ext cx="7643866" cy="5072098"/>
            <a:chOff x="1000100" y="642918"/>
            <a:chExt cx="7643866" cy="507209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000100" y="642918"/>
              <a:ext cx="7643866" cy="50720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214414" y="857236"/>
              <a:ext cx="7167122" cy="4673398"/>
              <a:chOff x="928662" y="979004"/>
              <a:chExt cx="5905540" cy="3292611"/>
            </a:xfrm>
          </p:grpSpPr>
          <p:cxnSp>
            <p:nvCxnSpPr>
              <p:cNvPr id="8" name="Прямая со стрелкой 7"/>
              <p:cNvCxnSpPr>
                <a:stCxn id="16" idx="6"/>
                <a:endCxn id="25" idx="1"/>
              </p:cNvCxnSpPr>
              <p:nvPr/>
            </p:nvCxnSpPr>
            <p:spPr>
              <a:xfrm flipV="1">
                <a:off x="4011212" y="1227886"/>
                <a:ext cx="861288" cy="36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Группа 122"/>
              <p:cNvGrpSpPr/>
              <p:nvPr/>
            </p:nvGrpSpPr>
            <p:grpSpPr>
              <a:xfrm>
                <a:off x="928662" y="979004"/>
                <a:ext cx="5905540" cy="3292611"/>
                <a:chOff x="1071538" y="907566"/>
                <a:chExt cx="5905540" cy="3292611"/>
              </a:xfrm>
            </p:grpSpPr>
            <p:sp>
              <p:nvSpPr>
                <p:cNvPr id="10" name="Скругленный прямоугольник 9"/>
                <p:cNvSpPr/>
                <p:nvPr/>
              </p:nvSpPr>
              <p:spPr>
                <a:xfrm>
                  <a:off x="2601982" y="2920810"/>
                  <a:ext cx="1646645" cy="1258279"/>
                </a:xfrm>
                <a:prstGeom prst="roundRect">
                  <a:avLst>
                    <a:gd name="adj" fmla="val 10845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1" name="Группа 120"/>
                <p:cNvGrpSpPr/>
                <p:nvPr/>
              </p:nvGrpSpPr>
              <p:grpSpPr>
                <a:xfrm>
                  <a:off x="1071538" y="907566"/>
                  <a:ext cx="5905540" cy="3292611"/>
                  <a:chOff x="1071538" y="1050442"/>
                  <a:chExt cx="5905540" cy="3292611"/>
                </a:xfrm>
              </p:grpSpPr>
              <p:sp>
                <p:nvSpPr>
                  <p:cNvPr id="12" name="Скругленный прямоугольник 11"/>
                  <p:cNvSpPr/>
                  <p:nvPr/>
                </p:nvSpPr>
                <p:spPr>
                  <a:xfrm>
                    <a:off x="4426742" y="3063686"/>
                    <a:ext cx="2550336" cy="124331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13" name="Группа 119"/>
                  <p:cNvGrpSpPr/>
                  <p:nvPr/>
                </p:nvGrpSpPr>
                <p:grpSpPr>
                  <a:xfrm>
                    <a:off x="1071538" y="1050442"/>
                    <a:ext cx="5897058" cy="3292611"/>
                    <a:chOff x="1071538" y="1050442"/>
                    <a:chExt cx="5897058" cy="3292611"/>
                  </a:xfrm>
                </p:grpSpPr>
                <p:cxnSp>
                  <p:nvCxnSpPr>
                    <p:cNvPr id="14" name="Прямая со стрелкой 13"/>
                    <p:cNvCxnSpPr/>
                    <p:nvPr/>
                  </p:nvCxnSpPr>
                  <p:spPr>
                    <a:xfrm rot="5400000">
                      <a:off x="3350618" y="1705926"/>
                      <a:ext cx="284128" cy="15498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5" name="Группа 118"/>
                    <p:cNvGrpSpPr/>
                    <p:nvPr/>
                  </p:nvGrpSpPr>
                  <p:grpSpPr>
                    <a:xfrm>
                      <a:off x="1071538" y="1050442"/>
                      <a:ext cx="5897058" cy="3292611"/>
                      <a:chOff x="1071538" y="1050442"/>
                      <a:chExt cx="5897058" cy="3292611"/>
                    </a:xfrm>
                  </p:grpSpPr>
                  <p:sp>
                    <p:nvSpPr>
                      <p:cNvPr id="16" name="Овал 15"/>
                      <p:cNvSpPr/>
                      <p:nvPr/>
                    </p:nvSpPr>
                    <p:spPr>
                      <a:xfrm>
                        <a:off x="2896298" y="1100770"/>
                        <a:ext cx="1257789" cy="47084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17" name="Группа 76"/>
                      <p:cNvGrpSpPr/>
                      <p:nvPr/>
                    </p:nvGrpSpPr>
                    <p:grpSpPr>
                      <a:xfrm>
                        <a:off x="2660845" y="1855737"/>
                        <a:ext cx="2006447" cy="357190"/>
                        <a:chOff x="2517969" y="1855737"/>
                        <a:chExt cx="2006447" cy="357190"/>
                      </a:xfrm>
                    </p:grpSpPr>
                    <p:sp>
                      <p:nvSpPr>
                        <p:cNvPr id="40" name="Скругленный прямоугольник 39"/>
                        <p:cNvSpPr/>
                        <p:nvPr/>
                      </p:nvSpPr>
                      <p:spPr>
                        <a:xfrm>
                          <a:off x="2517969" y="1855737"/>
                          <a:ext cx="2006447" cy="357190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41" name="TextBox 40"/>
                        <p:cNvSpPr txBox="1"/>
                        <p:nvPr/>
                      </p:nvSpPr>
                      <p:spPr>
                        <a:xfrm>
                          <a:off x="2635695" y="1906069"/>
                          <a:ext cx="1825992" cy="28593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ru-RU" b="1" dirty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Солеобразующие</a:t>
                          </a:r>
                          <a:endParaRPr lang="ru-RU" b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8" name="Группа 92"/>
                      <p:cNvGrpSpPr/>
                      <p:nvPr/>
                    </p:nvGrpSpPr>
                    <p:grpSpPr>
                      <a:xfrm>
                        <a:off x="1071538" y="1050442"/>
                        <a:ext cx="5897058" cy="3292611"/>
                        <a:chOff x="1071538" y="1050442"/>
                        <a:chExt cx="5897058" cy="3292611"/>
                      </a:xfrm>
                    </p:grpSpPr>
                    <p:grpSp>
                      <p:nvGrpSpPr>
                        <p:cNvPr id="19" name="Группа 48"/>
                        <p:cNvGrpSpPr/>
                        <p:nvPr/>
                      </p:nvGrpSpPr>
                      <p:grpSpPr>
                        <a:xfrm>
                          <a:off x="1071538" y="1201433"/>
                          <a:ext cx="5297691" cy="1845224"/>
                          <a:chOff x="1000100" y="1415747"/>
                          <a:chExt cx="5297691" cy="1845224"/>
                        </a:xfrm>
                      </p:grpSpPr>
                      <p:sp>
                        <p:nvSpPr>
                          <p:cNvPr id="27" name="Скругленный прямоугольник 26"/>
                          <p:cNvSpPr/>
                          <p:nvPr/>
                        </p:nvSpPr>
                        <p:spPr>
                          <a:xfrm>
                            <a:off x="4767347" y="2674026"/>
                            <a:ext cx="1446015" cy="283448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cxnSp>
                        <p:nvCxnSpPr>
                          <p:cNvPr id="28" name="Прямая со стрелкой 27"/>
                          <p:cNvCxnSpPr/>
                          <p:nvPr/>
                        </p:nvCxnSpPr>
                        <p:spPr>
                          <a:xfrm rot="16200000" flipH="1">
                            <a:off x="3311886" y="2523977"/>
                            <a:ext cx="246576" cy="43363"/>
                          </a:xfrm>
                          <a:prstGeom prst="straightConnector1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  <a:tailEnd type="arrow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29" name="Группа 46"/>
                          <p:cNvGrpSpPr/>
                          <p:nvPr/>
                        </p:nvGrpSpPr>
                        <p:grpSpPr>
                          <a:xfrm>
                            <a:off x="1000100" y="1415747"/>
                            <a:ext cx="5297691" cy="1845224"/>
                            <a:chOff x="1000100" y="1415747"/>
                            <a:chExt cx="5297691" cy="1845224"/>
                          </a:xfrm>
                        </p:grpSpPr>
                        <p:sp>
                          <p:nvSpPr>
                            <p:cNvPr id="30" name="Скругленный прямоугольник 29"/>
                            <p:cNvSpPr/>
                            <p:nvPr/>
                          </p:nvSpPr>
                          <p:spPr>
                            <a:xfrm>
                              <a:off x="2648271" y="2674026"/>
                              <a:ext cx="1423663" cy="283448"/>
                            </a:xfrm>
                            <a:prstGeom prst="round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31" name="Группа 45"/>
                            <p:cNvGrpSpPr/>
                            <p:nvPr/>
                          </p:nvGrpSpPr>
                          <p:grpSpPr>
                            <a:xfrm>
                              <a:off x="1000100" y="1415747"/>
                              <a:ext cx="5297691" cy="1845224"/>
                              <a:chOff x="1285852" y="2630193"/>
                              <a:chExt cx="5297691" cy="1845224"/>
                            </a:xfrm>
                          </p:grpSpPr>
                          <p:sp>
                            <p:nvSpPr>
                              <p:cNvPr id="32" name="Скругленный прямоугольник 31"/>
                              <p:cNvSpPr/>
                              <p:nvPr/>
                            </p:nvSpPr>
                            <p:spPr>
                              <a:xfrm>
                                <a:off x="1285852" y="3888472"/>
                                <a:ext cx="1227021" cy="283448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3" name="Rectangl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28339" y="2630193"/>
                                <a:ext cx="1118401" cy="2859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vert="horz" wrap="square" lIns="91440" tIns="45720" rIns="91440" bIns="45720" numCol="1" anchor="ctr" anchorCtr="0" compatLnSpc="1">
                                <a:prstTxWarp prst="textNoShape">
                                  <a:avLst/>
                                </a:prstTxWarp>
                                <a:spAutoFit/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ru-RU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ОКСИДЫ</a:t>
                                </a:r>
                                <a:endParaRPr kumimoji="0" lang="ru-RU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34" name="Прямоугольник 33"/>
                              <p:cNvSpPr/>
                              <p:nvPr/>
                            </p:nvSpPr>
                            <p:spPr>
                              <a:xfrm>
                                <a:off x="1344715" y="3888472"/>
                                <a:ext cx="5238828" cy="285935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lvl="0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b="1" i="1" dirty="0" smtClean="0">
                                    <a:solidFill>
                                      <a:srgbClr val="0070C0"/>
                                    </a:solidFill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основные</a:t>
                                </a:r>
                                <a:r>
                                  <a:rPr lang="ru-RU" i="1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            </a:t>
                                </a:r>
                                <a:r>
                                  <a:rPr lang="ru-RU" b="1" i="1" dirty="0" err="1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амфотерные</a:t>
                                </a:r>
                                <a:r>
                                  <a:rPr lang="ru-RU" b="1" i="1" dirty="0" smtClean="0"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 </a:t>
                                </a:r>
                                <a:r>
                                  <a:rPr lang="ru-RU" i="1" dirty="0" smtClean="0"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                  </a:t>
                                </a:r>
                                <a:r>
                                  <a:rPr lang="ru-RU" b="1" i="1" dirty="0" smtClean="0">
                                    <a:solidFill>
                                      <a:srgbClr val="FF0000"/>
                                    </a:solidFill>
                                    <a:latin typeface="Arial" pitchFamily="34" charset="0"/>
                                    <a:ea typeface="Times New Roman" pitchFamily="18" charset="0"/>
                                    <a:cs typeface="Arial" pitchFamily="34" charset="0"/>
                                  </a:rPr>
                                  <a:t>кислотные</a:t>
                                </a:r>
                                <a:endParaRPr lang="ru-RU" b="1" dirty="0" smtClean="0">
                                  <a:solidFill>
                                    <a:srgbClr val="FF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35" name="Прямая со стрелкой 34"/>
                              <p:cNvCxnSpPr/>
                              <p:nvPr/>
                            </p:nvCxnSpPr>
                            <p:spPr>
                              <a:xfrm rot="5400000">
                                <a:off x="1791266" y="4332541"/>
                                <a:ext cx="284958" cy="794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6" name="Прямая со стрелкой 25"/>
                              <p:cNvCxnSpPr/>
                              <p:nvPr/>
                            </p:nvCxnSpPr>
                            <p:spPr>
                              <a:xfrm rot="10800000" flipV="1">
                                <a:off x="2109937" y="3636816"/>
                                <a:ext cx="862461" cy="246576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7" name="Прямая со стрелкой 36"/>
                              <p:cNvCxnSpPr/>
                              <p:nvPr/>
                            </p:nvCxnSpPr>
                            <p:spPr>
                              <a:xfrm>
                                <a:off x="4876509" y="3636816"/>
                                <a:ext cx="605969" cy="246577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8" name="Прямая со стрелкой 37"/>
                              <p:cNvCxnSpPr/>
                              <p:nvPr/>
                            </p:nvCxnSpPr>
                            <p:spPr>
                              <a:xfrm rot="5400000">
                                <a:off x="3498299" y="4332541"/>
                                <a:ext cx="284958" cy="794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39" name="Прямая со стрелкой 38"/>
                              <p:cNvCxnSpPr/>
                              <p:nvPr/>
                            </p:nvCxnSpPr>
                            <p:spPr>
                              <a:xfrm rot="5400000">
                                <a:off x="5676239" y="4332541"/>
                                <a:ext cx="284958" cy="794"/>
                              </a:xfrm>
                              <a:prstGeom prst="straightConnector1">
                                <a:avLst/>
                              </a:prstGeom>
                              <a:ln w="12700">
                                <a:solidFill>
                                  <a:schemeClr val="tx1"/>
                                </a:solidFill>
                                <a:tailEnd type="arrow"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</p:grpSp>
                    </p:grpSp>
                    <p:sp>
                      <p:nvSpPr>
                        <p:cNvPr id="20" name="Скругленный прямоугольник 19"/>
                        <p:cNvSpPr/>
                        <p:nvPr/>
                      </p:nvSpPr>
                      <p:spPr>
                        <a:xfrm>
                          <a:off x="1130401" y="3063686"/>
                          <a:ext cx="1357322" cy="1254832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1071538" y="3114017"/>
                          <a:ext cx="1357322" cy="9324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Оксиды металлов, которым соответствуют основания</a:t>
                          </a:r>
                          <a:endParaRPr lang="ru-RU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2" name="TextBox 21"/>
                        <p:cNvSpPr txBox="1"/>
                        <p:nvPr/>
                      </p:nvSpPr>
                      <p:spPr>
                        <a:xfrm>
                          <a:off x="2601982" y="3063686"/>
                          <a:ext cx="1648171" cy="127936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Оксиды, проявляющие и основные, и кислотные свойства (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Н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О,  </a:t>
                          </a:r>
                          <a:r>
                            <a:rPr lang="en-US" sz="1600" dirty="0" err="1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BeO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n-US" sz="1600" dirty="0" err="1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ZnO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,  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Al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O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3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,  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Cr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O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3 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)</a:t>
                          </a:r>
                          <a:endParaRPr lang="ru-RU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23" name="TextBox 22"/>
                        <p:cNvSpPr txBox="1"/>
                        <p:nvPr/>
                      </p:nvSpPr>
                      <p:spPr>
                        <a:xfrm>
                          <a:off x="4485606" y="3063686"/>
                          <a:ext cx="2472256" cy="110589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Оксиды, которым соответствуют кислоты:</a:t>
                          </a:r>
                        </a:p>
                        <a:p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а) оксиды  неметаллов кроме</a:t>
                          </a:r>
                        </a:p>
                        <a:p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     (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СО, 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N</a:t>
                          </a:r>
                          <a:r>
                            <a:rPr lang="ru-RU" sz="1600" baseline="-300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O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, </a:t>
                          </a:r>
                          <a:r>
                            <a:rPr lang="en-US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NO</a:t>
                          </a:r>
                          <a:r>
                            <a:rPr lang="ru-RU" sz="1600" dirty="0" smtClean="0">
                              <a:latin typeface="Arial" pitchFamily="34" charset="0"/>
                              <a:ea typeface="Times New Roman" pitchFamily="18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;</a:t>
                          </a:r>
                        </a:p>
                        <a:p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 б) оксиды металлов, если </a:t>
                          </a:r>
                        </a:p>
                        <a:p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     валентность  </a:t>
                          </a:r>
                          <a:r>
                            <a:rPr lang="ru-RU" sz="1600" dirty="0" err="1" smtClean="0">
                              <a:latin typeface="Arial" pitchFamily="34" charset="0"/>
                              <a:cs typeface="Arial" pitchFamily="34" charset="0"/>
                            </a:rPr>
                            <a:t>Ме</a:t>
                          </a:r>
                          <a:r>
                            <a:rPr lang="ru-RU" sz="1600" dirty="0" smtClean="0">
                              <a:latin typeface="Arial" pitchFamily="34" charset="0"/>
                              <a:cs typeface="Arial" pitchFamily="34" charset="0"/>
                            </a:rPr>
                            <a:t> ≥ 5</a:t>
                          </a:r>
                          <a:endParaRPr lang="ru-RU" sz="1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24" name="Группа 78"/>
                        <p:cNvGrpSpPr/>
                        <p:nvPr/>
                      </p:nvGrpSpPr>
                      <p:grpSpPr>
                        <a:xfrm>
                          <a:off x="5015375" y="1050442"/>
                          <a:ext cx="1953221" cy="503062"/>
                          <a:chOff x="2332000" y="1815731"/>
                          <a:chExt cx="1727849" cy="394255"/>
                        </a:xfrm>
                      </p:grpSpPr>
                      <p:sp>
                        <p:nvSpPr>
                          <p:cNvPr id="25" name="Скругленный прямоугольник 24"/>
                          <p:cNvSpPr/>
                          <p:nvPr/>
                        </p:nvSpPr>
                        <p:spPr>
                          <a:xfrm>
                            <a:off x="2332000" y="1815731"/>
                            <a:ext cx="1718354" cy="390102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2384071" y="1855177"/>
                            <a:ext cx="1675778" cy="35480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sz="1600" b="1" dirty="0" smtClean="0">
                                <a:solidFill>
                                  <a:schemeClr val="accent4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a:t>Несолеобразующие</a:t>
                            </a:r>
                          </a:p>
                          <a:p>
                            <a:r>
                              <a:rPr lang="ru-RU" sz="1600" dirty="0" smtClean="0">
                                <a:latin typeface="Arial" pitchFamily="34" charset="0"/>
                                <a:cs typeface="Arial" pitchFamily="34" charset="0"/>
                              </a:rPr>
                              <a:t>(</a:t>
                            </a:r>
                            <a:r>
                              <a:rPr lang="ru-RU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СО, </a:t>
                            </a:r>
                            <a:r>
                              <a:rPr lang="en-US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N</a:t>
                            </a:r>
                            <a:r>
                              <a:rPr lang="ru-RU" sz="16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US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O</a:t>
                            </a:r>
                            <a:r>
                              <a:rPr lang="ru-RU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, </a:t>
                            </a:r>
                            <a:r>
                              <a:rPr lang="en-US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NO</a:t>
                            </a:r>
                            <a:r>
                              <a:rPr lang="ru-RU" sz="16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 )</a:t>
                            </a:r>
                            <a:endParaRPr lang="ru-RU" sz="16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6" name="Выноска-облако 5"/>
          <p:cNvSpPr/>
          <p:nvPr/>
        </p:nvSpPr>
        <p:spPr>
          <a:xfrm>
            <a:off x="500034" y="500042"/>
            <a:ext cx="3071834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оксидов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57554" y="6000768"/>
            <a:ext cx="271464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предыдущему слайду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143668" cy="3429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8926" y="785794"/>
            <a:ext cx="4214842" cy="77787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14546" y="714356"/>
            <a:ext cx="5143536" cy="1285884"/>
            <a:chOff x="3143240" y="642918"/>
            <a:chExt cx="5143536" cy="1143008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3143240" y="642918"/>
              <a:ext cx="5143536" cy="1143008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71868" y="833419"/>
              <a:ext cx="43577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/>
                <a:t>Некоторые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кислотные оксиды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/>
                <a:t>и соответствующие им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кислоты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643042" y="57864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3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57864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6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57864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примеру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7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57864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9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5786454"/>
            <a:ext cx="107157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Вернуться к примеру 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10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14480" y="2428868"/>
          <a:ext cx="5643602" cy="292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4725"/>
                <a:gridCol w="2098261"/>
                <a:gridCol w="2170616"/>
              </a:tblGrid>
              <a:tr h="553248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Кислотный 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оксид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Соответствующая кислота </a:t>
                      </a:r>
                      <a:endParaRPr lang="ru-RU" sz="14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Кислотный остаток</a:t>
                      </a:r>
                      <a:r>
                        <a:rPr lang="ru-RU" sz="1400" b="1" i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i="1" dirty="0" smtClean="0">
                          <a:latin typeface="Arial" pitchFamily="34" charset="0"/>
                          <a:cs typeface="Arial" pitchFamily="34" charset="0"/>
                        </a:rPr>
                        <a:t>(и его валентность)</a:t>
                      </a:r>
                      <a:endParaRPr lang="ru-RU" sz="1400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SiO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HNO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(I)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PO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4 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solidFill>
                            <a:srgbClr val="D717B2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b="1" dirty="0">
                        <a:solidFill>
                          <a:srgbClr val="D717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solidFill>
                            <a:srgbClr val="D717B2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rgbClr val="D717B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b="1" baseline="-25000" dirty="0" smtClean="0"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 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58082" y="5786454"/>
            <a:ext cx="121444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самоконтролю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286412" cy="777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Пример  </a:t>
            </a:r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(обучающий)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Задание:</a:t>
            </a:r>
            <a:r>
              <a:rPr lang="ru-RU" sz="2400" i="1" dirty="0" smtClean="0">
                <a:solidFill>
                  <a:schemeClr val="bg1"/>
                </a:solidFill>
              </a:rPr>
              <a:t>   составить уравнение возможной реакции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3000372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Решение: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071538" y="5214950"/>
            <a:ext cx="2286016" cy="7858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200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 оксидов</a:t>
            </a:r>
            <a:endParaRPr lang="ru-RU" sz="1200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7072330" y="5857892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2000240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5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000240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2000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3857628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5</a:t>
            </a:r>
            <a:endParaRPr lang="ru-RU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385762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200024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+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57752" y="207167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57620" y="3857628"/>
            <a:ext cx="760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ru-RU" sz="2400" b="1" baseline="-30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2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378619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tabLst>
                <a:tab pos="449263" algn="r"/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→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3857628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Н</a:t>
            </a:r>
            <a:r>
              <a:rPr lang="en-US" sz="2400" b="1" dirty="0" smtClean="0">
                <a:solidFill>
                  <a:schemeClr val="bg1"/>
                </a:solidFill>
              </a:rPr>
              <a:t>NO</a:t>
            </a:r>
            <a:r>
              <a:rPr lang="ru-RU" sz="2400" b="1" baseline="-25000" dirty="0" smtClean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1670" y="4357694"/>
            <a:ext cx="13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</a:rPr>
              <a:t>кислотный</a:t>
            </a: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    оксид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72066" y="4357694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</a:rPr>
              <a:t>кислота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4357694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</a:rPr>
              <a:t>вода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6072198" y="2928934"/>
            <a:ext cx="1500198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en-US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формулы кислот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38576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2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1"/>
      <p:bldP spid="20" grpId="0"/>
      <p:bldP spid="22" grpId="0"/>
      <p:bldP spid="23" grpId="0"/>
      <p:bldP spid="23" grpId="1"/>
      <p:bldP spid="24" grpId="0"/>
      <p:bldP spid="25" grpId="0"/>
      <p:bldP spid="26" grpId="0"/>
      <p:bldP spid="21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Презентация c дос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</Template>
  <TotalTime>1320</TotalTime>
  <Words>1293</Words>
  <Application>Microsoft Office PowerPoint</Application>
  <PresentationFormat>Экран (4:3)</PresentationFormat>
  <Paragraphs>437</Paragraphs>
  <Slides>21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 c доской</vt:lpstr>
      <vt:lpstr>Слайд 1</vt:lpstr>
      <vt:lpstr>Слайд 2</vt:lpstr>
      <vt:lpstr>Последовательность действий:</vt:lpstr>
      <vt:lpstr>Пример 1 (обучающий)</vt:lpstr>
      <vt:lpstr>Пример  2 (тренировочный) </vt:lpstr>
      <vt:lpstr>Слайд 6</vt:lpstr>
      <vt:lpstr>Слайд 7</vt:lpstr>
      <vt:lpstr> </vt:lpstr>
      <vt:lpstr>Пример  3  (обучающий)</vt:lpstr>
      <vt:lpstr>Пример  4  (обучающий) </vt:lpstr>
      <vt:lpstr>Пример  5  (тренировочный)</vt:lpstr>
      <vt:lpstr>Пример  6 (обучающий)</vt:lpstr>
      <vt:lpstr>Пример  7 (тренировочный)</vt:lpstr>
      <vt:lpstr>Пример  8   (тренировочный) </vt:lpstr>
      <vt:lpstr>Пример  9 (обучающий)</vt:lpstr>
      <vt:lpstr>Пример  10  (тренировочный)</vt:lpstr>
      <vt:lpstr>Примеры   для  самопроверки</vt:lpstr>
      <vt:lpstr>Слайд 18</vt:lpstr>
      <vt:lpstr>Слайд 19</vt:lpstr>
      <vt:lpstr>Слайд 20</vt:lpstr>
      <vt:lpstr>При создании презентации был использован шаблон «Школьная доска»  с сайта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Rei</dc:creator>
  <cp:lastModifiedBy>Rei</cp:lastModifiedBy>
  <cp:revision>171</cp:revision>
  <dcterms:created xsi:type="dcterms:W3CDTF">2013-03-31T18:23:29Z</dcterms:created>
  <dcterms:modified xsi:type="dcterms:W3CDTF">2013-09-13T05:37:39Z</dcterms:modified>
</cp:coreProperties>
</file>