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56" r:id="rId2"/>
    <p:sldId id="257" r:id="rId3"/>
    <p:sldId id="265" r:id="rId4"/>
    <p:sldId id="258" r:id="rId5"/>
    <p:sldId id="259" r:id="rId6"/>
    <p:sldId id="271" r:id="rId7"/>
    <p:sldId id="279" r:id="rId8"/>
    <p:sldId id="288" r:id="rId9"/>
    <p:sldId id="289" r:id="rId10"/>
    <p:sldId id="260" r:id="rId11"/>
    <p:sldId id="280" r:id="rId12"/>
    <p:sldId id="281" r:id="rId13"/>
    <p:sldId id="297" r:id="rId14"/>
    <p:sldId id="261" r:id="rId15"/>
    <p:sldId id="264" r:id="rId16"/>
    <p:sldId id="262" r:id="rId17"/>
    <p:sldId id="263" r:id="rId18"/>
    <p:sldId id="299" r:id="rId19"/>
    <p:sldId id="29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A50021"/>
    <a:srgbClr val="FF9900"/>
    <a:srgbClr val="FF7C80"/>
    <a:srgbClr val="6699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577DD-4E19-4F07-97DA-C987EC21F462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4B4D5-A810-4E1A-8D5A-2AF3EBB13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302897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Коррекционная работа по устранению оптических нарушений письменной речи учащихся с интеллектуальной недостаточностью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Направления и содержание работы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</a:rPr>
              <a:t>Развитие буквенного </a:t>
            </a:r>
            <a:r>
              <a:rPr lang="ru-RU" b="1" dirty="0" err="1" smtClean="0">
                <a:solidFill>
                  <a:srgbClr val="008000"/>
                </a:solidFill>
              </a:rPr>
              <a:t>гнозиса</a:t>
            </a:r>
            <a:endParaRPr lang="ru-RU" b="1" dirty="0">
              <a:solidFill>
                <a:srgbClr val="008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Найти букву среди ряда других букв.</a:t>
            </a:r>
          </a:p>
          <a:p>
            <a:r>
              <a:rPr lang="ru-RU" sz="2000" dirty="0" smtClean="0"/>
              <a:t>Сравнить одинаковые буквы, написанные разным шрифтом.</a:t>
            </a:r>
          </a:p>
          <a:p>
            <a:r>
              <a:rPr lang="ru-RU" sz="2000" dirty="0" smtClean="0"/>
              <a:t>Назвать или написать буквы, перечёркнутые дополнительными линиями.</a:t>
            </a:r>
          </a:p>
          <a:p>
            <a:r>
              <a:rPr lang="ru-RU" sz="2000" dirty="0" smtClean="0"/>
              <a:t>Определить букву в неправильном положении.</a:t>
            </a:r>
          </a:p>
          <a:p>
            <a:r>
              <a:rPr lang="ru-RU" sz="2000" dirty="0" smtClean="0"/>
              <a:t>Обвести контурные изображения букв.</a:t>
            </a:r>
          </a:p>
          <a:p>
            <a:r>
              <a:rPr lang="ru-RU" sz="2000" dirty="0" smtClean="0"/>
              <a:t>Выделить буквы, наложенные друг на друга.</a:t>
            </a:r>
          </a:p>
          <a:p>
            <a:r>
              <a:rPr lang="ru-RU" sz="2000" dirty="0" smtClean="0"/>
              <a:t>На фоне контурного изображения предметов найти «спрятавшиеся» буквы.</a:t>
            </a:r>
          </a:p>
          <a:p>
            <a:r>
              <a:rPr lang="ru-RU" sz="2000" dirty="0" smtClean="0"/>
              <a:t>Конструирование букв из элементов.</a:t>
            </a:r>
          </a:p>
          <a:p>
            <a:r>
              <a:rPr lang="ru-RU" sz="2000" dirty="0" err="1" smtClean="0"/>
              <a:t>Реконструирование</a:t>
            </a:r>
            <a:r>
              <a:rPr lang="ru-RU" sz="2000" dirty="0" smtClean="0"/>
              <a:t> букв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оптическая дисграфия диагностика и преодоление\семинар 22.11.12\оптич наруш мои пособия\Фото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992888" cy="5994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E:\оптическая дисграфия диагностика и преодоление\семинар 22.11.12\оптич наруш мои пособия\Фото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79" t="24187" r="1786" b="31595"/>
          <a:stretch>
            <a:fillRect/>
          </a:stretch>
        </p:blipFill>
        <p:spPr bwMode="auto">
          <a:xfrm>
            <a:off x="179512" y="1628800"/>
            <a:ext cx="3566524" cy="1656184"/>
          </a:xfrm>
          <a:prstGeom prst="rect">
            <a:avLst/>
          </a:prstGeom>
          <a:noFill/>
        </p:spPr>
      </p:pic>
      <p:pic>
        <p:nvPicPr>
          <p:cNvPr id="4" name="Picture 2" descr="E:\оптическая дисграфия диагностика и преодоление\семинар 22.11.12\оптич наруш мои пособия\Фото0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00" t="27743" r="2468" b="27177"/>
          <a:stretch>
            <a:fillRect/>
          </a:stretch>
        </p:blipFill>
        <p:spPr bwMode="auto">
          <a:xfrm>
            <a:off x="4211960" y="1412776"/>
            <a:ext cx="4536504" cy="1615741"/>
          </a:xfrm>
          <a:prstGeom prst="rect">
            <a:avLst/>
          </a:prstGeom>
          <a:noFill/>
        </p:spPr>
      </p:pic>
      <p:pic>
        <p:nvPicPr>
          <p:cNvPr id="5" name="Picture 3" descr="E:\оптическая дисграфия диагностика и преодоление\семинар 22.11.12\оптич наруш мои пособия\Фото010.jpg"/>
          <p:cNvPicPr>
            <a:picLocks noChangeAspect="1" noChangeArrowheads="1"/>
          </p:cNvPicPr>
          <p:nvPr/>
        </p:nvPicPr>
        <p:blipFill>
          <a:blip r:embed="rId4" cstate="print"/>
          <a:srcRect l="9204" t="13825" r="13130" b="14355"/>
          <a:stretch>
            <a:fillRect/>
          </a:stretch>
        </p:blipFill>
        <p:spPr bwMode="auto">
          <a:xfrm>
            <a:off x="395536" y="3933056"/>
            <a:ext cx="3384376" cy="2347228"/>
          </a:xfrm>
          <a:prstGeom prst="rect">
            <a:avLst/>
          </a:prstGeom>
          <a:noFill/>
        </p:spPr>
      </p:pic>
      <p:pic>
        <p:nvPicPr>
          <p:cNvPr id="6" name="Picture 2" descr="E:\оптическая дисграфия диагностика и преодоление\семинар 22.11.12\оптич наруш мои пособия\Фото013.jpg"/>
          <p:cNvPicPr>
            <a:picLocks noChangeAspect="1" noChangeArrowheads="1"/>
          </p:cNvPicPr>
          <p:nvPr/>
        </p:nvPicPr>
        <p:blipFill>
          <a:blip r:embed="rId5" cstate="print"/>
          <a:srcRect l="7655" t="12249" r="11199" b="12220"/>
          <a:stretch>
            <a:fillRect/>
          </a:stretch>
        </p:blipFill>
        <p:spPr bwMode="auto">
          <a:xfrm>
            <a:off x="4283968" y="3645024"/>
            <a:ext cx="381642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 descr="E:\оптическая дисграфия диагностика и преодоление\семинар 22.11.12\оптич наруш мои пособия\Фото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783" t="17285" r="15031" b="17773"/>
          <a:stretch>
            <a:fillRect/>
          </a:stretch>
        </p:blipFill>
        <p:spPr bwMode="auto">
          <a:xfrm>
            <a:off x="395536" y="2132856"/>
            <a:ext cx="2597826" cy="1777460"/>
          </a:xfrm>
          <a:prstGeom prst="rect">
            <a:avLst/>
          </a:prstGeom>
          <a:noFill/>
        </p:spPr>
      </p:pic>
      <p:pic>
        <p:nvPicPr>
          <p:cNvPr id="4" name="Picture 3" descr="E:\оптическая дисграфия диагностика и преодоление\семинар 22.11.12\оптич наруш мои пособия\Фото042.jpg"/>
          <p:cNvPicPr>
            <a:picLocks noChangeAspect="1" noChangeArrowheads="1"/>
          </p:cNvPicPr>
          <p:nvPr/>
        </p:nvPicPr>
        <p:blipFill>
          <a:blip r:embed="rId3" cstate="print"/>
          <a:srcRect l="7347" t="3265" r="6939" b="5306"/>
          <a:stretch>
            <a:fillRect/>
          </a:stretch>
        </p:blipFill>
        <p:spPr bwMode="auto">
          <a:xfrm>
            <a:off x="251520" y="4437112"/>
            <a:ext cx="2700300" cy="2160240"/>
          </a:xfrm>
          <a:prstGeom prst="rect">
            <a:avLst/>
          </a:prstGeom>
          <a:noFill/>
        </p:spPr>
      </p:pic>
      <p:pic>
        <p:nvPicPr>
          <p:cNvPr id="5" name="Picture 2" descr="E:\оптическая дисграфия диагностика и преодоление\семинар 22.11.12\оптич наруш мои пособия\Фото041.jpg"/>
          <p:cNvPicPr>
            <a:picLocks noChangeAspect="1" noChangeArrowheads="1"/>
          </p:cNvPicPr>
          <p:nvPr/>
        </p:nvPicPr>
        <p:blipFill>
          <a:blip r:embed="rId4" cstate="print"/>
          <a:srcRect l="4478" t="7960" r="2985" b="4478"/>
          <a:stretch>
            <a:fillRect/>
          </a:stretch>
        </p:blipFill>
        <p:spPr bwMode="auto">
          <a:xfrm>
            <a:off x="6156176" y="4797152"/>
            <a:ext cx="2536645" cy="1800200"/>
          </a:xfrm>
          <a:prstGeom prst="rect">
            <a:avLst/>
          </a:prstGeom>
          <a:noFill/>
        </p:spPr>
      </p:pic>
      <p:pic>
        <p:nvPicPr>
          <p:cNvPr id="6" name="Picture 2" descr="E:\оптическая дисграфия диагностика и преодоление\семинар 22.11.12\оптич наруш мои пособия\Фото001.jpg"/>
          <p:cNvPicPr>
            <a:picLocks noChangeAspect="1" noChangeArrowheads="1"/>
          </p:cNvPicPr>
          <p:nvPr/>
        </p:nvPicPr>
        <p:blipFill>
          <a:blip r:embed="rId5" cstate="print"/>
          <a:srcRect l="2992" t="24201" r="1939" b="30646"/>
          <a:stretch>
            <a:fillRect/>
          </a:stretch>
        </p:blipFill>
        <p:spPr bwMode="auto">
          <a:xfrm>
            <a:off x="4499992" y="1196752"/>
            <a:ext cx="3431871" cy="1440160"/>
          </a:xfrm>
          <a:prstGeom prst="rect">
            <a:avLst/>
          </a:prstGeom>
          <a:noFill/>
        </p:spPr>
      </p:pic>
      <p:pic>
        <p:nvPicPr>
          <p:cNvPr id="7" name="Picture 2" descr="E:\оптическая дисграфия диагностика и преодоление\семинар 22.11.12\оптич наруш мои пособия\Фото007.jpg"/>
          <p:cNvPicPr>
            <a:picLocks noChangeAspect="1" noChangeArrowheads="1"/>
          </p:cNvPicPr>
          <p:nvPr/>
        </p:nvPicPr>
        <p:blipFill>
          <a:blip r:embed="rId6" cstate="print"/>
          <a:srcRect l="7539" t="32271" r="12534" b="31094"/>
          <a:stretch>
            <a:fillRect/>
          </a:stretch>
        </p:blipFill>
        <p:spPr bwMode="auto">
          <a:xfrm>
            <a:off x="3635896" y="3212976"/>
            <a:ext cx="3816424" cy="1311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зрительной памяти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 </a:t>
            </a:r>
            <a:r>
              <a:rPr lang="ru-RU" sz="2700" dirty="0" smtClean="0"/>
              <a:t>1. Запомнить 4—5 картинок, а затем найти их среди других 8-10.</a:t>
            </a:r>
          </a:p>
          <a:p>
            <a:pPr>
              <a:lnSpc>
                <a:spcPct val="120000"/>
              </a:lnSpc>
            </a:pPr>
            <a:r>
              <a:rPr lang="ru-RU" sz="2700" dirty="0" smtClean="0"/>
              <a:t> 2. Запомнить буквы, цифры или фигуры (3—5), а затем выбрать их среди других (8—10).</a:t>
            </a:r>
          </a:p>
          <a:p>
            <a:pPr>
              <a:lnSpc>
                <a:spcPct val="120000"/>
              </a:lnSpc>
            </a:pPr>
            <a:r>
              <a:rPr lang="ru-RU" sz="2700" dirty="0" smtClean="0"/>
              <a:t> 3. Разложить буквы, цифры, фигуры в первоначальной последовательности.</a:t>
            </a:r>
          </a:p>
          <a:p>
            <a:pPr>
              <a:lnSpc>
                <a:spcPct val="120000"/>
              </a:lnSpc>
            </a:pPr>
            <a:r>
              <a:rPr lang="ru-RU" sz="2700" dirty="0" smtClean="0"/>
              <a:t> 4. Игра «Чего не стало?». На столе раскладываются 5-6 игрушек. Дети должны запомнить их. Затем убирается одна, а дети должны отгадать, какой игрушки не стало.</a:t>
            </a:r>
          </a:p>
          <a:p>
            <a:pPr>
              <a:lnSpc>
                <a:spcPct val="120000"/>
              </a:lnSpc>
            </a:pPr>
            <a:r>
              <a:rPr lang="ru-RU" sz="2700" dirty="0" smtClean="0"/>
              <a:t> 5. Игра «Что изменилось?». Раскладывается  4—5 картинок и детям предлагается запомнить их последовательность. Затем изменяется их расположение. Дети должны определить, что изменилось, и восстановить первоначальное расположение картинок.</a:t>
            </a:r>
          </a:p>
          <a:p>
            <a:pPr>
              <a:buNone/>
            </a:pP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9225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пространственного восприятия, пространственных представлений, зрительно-пространственного анализа и синтеза</a:t>
            </a:r>
            <a:endParaRPr lang="ru-RU" sz="3200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ru-RU" b="1" i="1" dirty="0" smtClean="0"/>
              <a:t>  </a:t>
            </a:r>
            <a:r>
              <a:rPr lang="ru-RU" sz="3000" b="1" i="1" dirty="0" smtClean="0"/>
              <a:t>дифференциация правых и левых частей тела;</a:t>
            </a:r>
            <a:endParaRPr lang="ru-RU" sz="3000" dirty="0" smtClean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ru-RU" sz="3000" b="1" i="1" dirty="0" smtClean="0"/>
              <a:t>  ориентировка в окружающем пространстве;</a:t>
            </a:r>
            <a:endParaRPr lang="ru-RU" sz="3000" dirty="0" smtClean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ru-RU" sz="3000" b="1" i="1" dirty="0" smtClean="0"/>
              <a:t>  уточнение понимания и употребления предложных конструкций, обозначающих пространственные отношения.</a:t>
            </a:r>
            <a:endParaRPr lang="ru-RU" sz="3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571636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Дифференциация </a:t>
            </a:r>
            <a:b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правых и левых частей тела</a:t>
            </a:r>
            <a:endParaRPr lang="ru-RU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/>
              <a:t> </a:t>
            </a:r>
            <a:r>
              <a:rPr lang="ru-RU" sz="3100" dirty="0" smtClean="0"/>
              <a:t>1. Показать, какой рукой надо кушать, писать, рисовать, здороваться. Затем предлагается сказать, как называется эта рука. В случае затруднений логопед сам дает ответ, а дети повторяют несколько раз. Далее дается задание поднять правую руку и назвать ее.</a:t>
            </a:r>
          </a:p>
          <a:p>
            <a:pPr>
              <a:lnSpc>
                <a:spcPct val="120000"/>
              </a:lnSpc>
            </a:pPr>
            <a:r>
              <a:rPr lang="ru-RU" sz="3100" dirty="0" smtClean="0"/>
              <a:t> 2. Показать левую руку. Если дети не могут назвать левую руку, то логопед называет ее сам, а дети повторяют.</a:t>
            </a:r>
          </a:p>
          <a:p>
            <a:pPr>
              <a:lnSpc>
                <a:spcPct val="120000"/>
              </a:lnSpc>
            </a:pPr>
            <a:r>
              <a:rPr lang="ru-RU" sz="3100" dirty="0" smtClean="0"/>
              <a:t> 3. Поднять то левую, то правую руку, показать карандаш левой, правой рукой, взять книгу левой, правой рукой</a:t>
            </a:r>
          </a:p>
          <a:p>
            <a:pPr>
              <a:lnSpc>
                <a:spcPct val="120000"/>
              </a:lnSpc>
            </a:pPr>
            <a:r>
              <a:rPr lang="ru-RU" sz="3100" dirty="0" smtClean="0"/>
              <a:t>4. Показать левой рукой правый глаз, правое ухо, левую ногу; правой рукой показать левый глаз, левое ухо, правую ногу; показать правые и левые части тела у сидящего напротив.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35256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Ориентировка </a:t>
            </a:r>
            <a:br>
              <a:rPr lang="ru-RU" b="1" i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окружающем пространстве</a:t>
            </a:r>
            <a:endParaRPr lang="ru-RU" dirty="0">
              <a:solidFill>
                <a:srgbClr val="66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Определение пространственного расположения предметов по отношению к ребенку, т.е. к самому себе.</a:t>
            </a:r>
          </a:p>
          <a:p>
            <a:r>
              <a:rPr lang="ru-RU" dirty="0" smtClean="0"/>
              <a:t>Определение пространственных соотношений между 2—3 предметами и их изображениями.</a:t>
            </a:r>
          </a:p>
          <a:p>
            <a:r>
              <a:rPr lang="ru-RU" dirty="0" smtClean="0"/>
              <a:t>Определение  пространственных соотношений элементов графических изображений и букв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по дифференциации </a:t>
            </a:r>
            <a:br>
              <a:rPr lang="ru-RU" sz="4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смешиваемых букв </a:t>
            </a:r>
            <a:r>
              <a:rPr lang="ru-RU" sz="53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3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53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Закрепление связей между произнесением звука и его графическим изображением на письме</a:t>
            </a:r>
          </a:p>
          <a:p>
            <a:r>
              <a:rPr lang="ru-RU" sz="2000" dirty="0" smtClean="0"/>
              <a:t>Автоматизация смешиваемых и взаимозаменяемых букв</a:t>
            </a:r>
          </a:p>
          <a:p>
            <a:r>
              <a:rPr lang="ru-RU" sz="2000" dirty="0" smtClean="0"/>
              <a:t>Дифференциация смешиваемых и взаимозаменяемых букв на различном речевом материале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F:\Фото\Фото052.jpg"/>
          <p:cNvPicPr>
            <a:picLocks noChangeAspect="1" noChangeArrowheads="1"/>
          </p:cNvPicPr>
          <p:nvPr/>
        </p:nvPicPr>
        <p:blipFill>
          <a:blip r:embed="rId2" cstate="print"/>
          <a:srcRect l="5919"/>
          <a:stretch>
            <a:fillRect/>
          </a:stretch>
        </p:blipFill>
        <p:spPr bwMode="auto">
          <a:xfrm rot="16200000">
            <a:off x="5806624" y="3562528"/>
            <a:ext cx="2322798" cy="3351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для дифференциации</a:t>
            </a:r>
            <a:b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оптически и кинетически сходных букв</a:t>
            </a:r>
            <a:endParaRPr lang="ru-RU" sz="28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E:\оптическая дисграфия диагностика и преодоление\семинар 22.11.12\оптич наруш мои пособия\Фото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91" t="5629" r="7539" b="16108"/>
          <a:stretch>
            <a:fillRect/>
          </a:stretch>
        </p:blipFill>
        <p:spPr bwMode="auto">
          <a:xfrm>
            <a:off x="323528" y="1700808"/>
            <a:ext cx="2736304" cy="18113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40152" y="1844824"/>
            <a:ext cx="2868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Сигналы –опоры для </a:t>
            </a:r>
          </a:p>
          <a:p>
            <a:r>
              <a:rPr lang="ru-RU" dirty="0" smtClean="0"/>
              <a:t>дифференциации</a:t>
            </a:r>
          </a:p>
          <a:p>
            <a:r>
              <a:rPr lang="ru-RU" dirty="0" smtClean="0"/>
              <a:t>оптически сходных букв</a:t>
            </a:r>
            <a:endParaRPr lang="ru-RU" dirty="0"/>
          </a:p>
        </p:txBody>
      </p:sp>
      <p:pic>
        <p:nvPicPr>
          <p:cNvPr id="6" name="Picture 2" descr="E:\оптическая дисграфия диагностика и преодоление\семинар 22.11.12\оптич наруш мои пособия\Фото014.jpg"/>
          <p:cNvPicPr>
            <a:picLocks noChangeAspect="1" noChangeArrowheads="1"/>
          </p:cNvPicPr>
          <p:nvPr/>
        </p:nvPicPr>
        <p:blipFill>
          <a:blip r:embed="rId3" cstate="print"/>
          <a:srcRect l="8788" t="13954" r="10036" b="9447"/>
          <a:stretch>
            <a:fillRect/>
          </a:stretch>
        </p:blipFill>
        <p:spPr bwMode="auto">
          <a:xfrm>
            <a:off x="323528" y="4581128"/>
            <a:ext cx="2701865" cy="1912089"/>
          </a:xfrm>
          <a:prstGeom prst="rect">
            <a:avLst/>
          </a:prstGeom>
          <a:noFill/>
        </p:spPr>
      </p:pic>
      <p:pic>
        <p:nvPicPr>
          <p:cNvPr id="7" name="Picture 3" descr="E:\оптическая дисграфия диагностика и преодоление\семинар 22.11.12\оптич наруш мои пособия\Фото021.jpg"/>
          <p:cNvPicPr>
            <a:picLocks noChangeAspect="1" noChangeArrowheads="1"/>
          </p:cNvPicPr>
          <p:nvPr/>
        </p:nvPicPr>
        <p:blipFill>
          <a:blip r:embed="rId4" cstate="print"/>
          <a:srcRect l="10064" t="5032" r="5652" b="16135"/>
          <a:stretch>
            <a:fillRect/>
          </a:stretch>
        </p:blipFill>
        <p:spPr bwMode="auto">
          <a:xfrm>
            <a:off x="3131840" y="2852936"/>
            <a:ext cx="2861935" cy="2007626"/>
          </a:xfrm>
          <a:prstGeom prst="rect">
            <a:avLst/>
          </a:prstGeom>
          <a:noFill/>
        </p:spPr>
      </p:pic>
      <p:pic>
        <p:nvPicPr>
          <p:cNvPr id="8" name="Picture 2" descr="E:\оптическая дисграфия диагностика и преодоление\семинар 22.11.12\оптич наруш мои пособия\Фото019.jpg"/>
          <p:cNvPicPr>
            <a:picLocks noChangeAspect="1" noChangeArrowheads="1"/>
          </p:cNvPicPr>
          <p:nvPr/>
        </p:nvPicPr>
        <p:blipFill>
          <a:blip r:embed="rId5" cstate="print"/>
          <a:srcRect l="6289" t="12289" r="7538" b="12777"/>
          <a:stretch>
            <a:fillRect/>
          </a:stretch>
        </p:blipFill>
        <p:spPr bwMode="auto">
          <a:xfrm>
            <a:off x="5868144" y="4653136"/>
            <a:ext cx="3009934" cy="196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При оптической </a:t>
            </a:r>
            <a:r>
              <a:rPr lang="ru-RU" b="1" dirty="0" err="1" smtClean="0">
                <a:solidFill>
                  <a:srgbClr val="00B050"/>
                </a:solidFill>
              </a:rPr>
              <a:t>дисграфии</a:t>
            </a:r>
            <a:r>
              <a:rPr lang="ru-RU" b="1" dirty="0" smtClean="0">
                <a:solidFill>
                  <a:srgbClr val="00B050"/>
                </a:solidFill>
              </a:rPr>
              <a:t> нарушается: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800" dirty="0" smtClean="0"/>
              <a:t>- Зрительное восприятие</a:t>
            </a:r>
          </a:p>
          <a:p>
            <a:pPr>
              <a:buNone/>
            </a:pPr>
            <a:r>
              <a:rPr lang="ru-RU" sz="2800" dirty="0" smtClean="0"/>
              <a:t>- Представления о форме, величине, цвете</a:t>
            </a:r>
          </a:p>
          <a:p>
            <a:pPr>
              <a:buNone/>
            </a:pPr>
            <a:r>
              <a:rPr lang="ru-RU" sz="2800" dirty="0" smtClean="0"/>
              <a:t>- Зрительная память</a:t>
            </a:r>
          </a:p>
          <a:p>
            <a:pPr>
              <a:buNone/>
            </a:pPr>
            <a:r>
              <a:rPr lang="ru-RU" sz="2800" dirty="0" smtClean="0"/>
              <a:t>- Пространственное восприятие и представления</a:t>
            </a:r>
          </a:p>
          <a:p>
            <a:pPr>
              <a:buNone/>
            </a:pPr>
            <a:r>
              <a:rPr lang="ru-RU" sz="2800" dirty="0" smtClean="0"/>
              <a:t>- Оптический и оптико-пространственный анализ</a:t>
            </a:r>
          </a:p>
          <a:p>
            <a:pPr>
              <a:buNone/>
            </a:pPr>
            <a:r>
              <a:rPr lang="ru-RU" sz="2800" dirty="0" smtClean="0"/>
              <a:t>- </a:t>
            </a:r>
            <a:r>
              <a:rPr lang="ru-RU" sz="2800" dirty="0" err="1" smtClean="0"/>
              <a:t>Дифференцированность</a:t>
            </a:r>
            <a:r>
              <a:rPr lang="ru-RU" sz="2800" dirty="0" smtClean="0"/>
              <a:t> оптических образов букв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Проявления оптической дисграфии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Искажение </a:t>
            </a:r>
            <a:r>
              <a:rPr lang="ru-RU" b="1" dirty="0" smtClean="0"/>
              <a:t>графического образа буквы </a:t>
            </a:r>
            <a:r>
              <a:rPr lang="ru-RU" dirty="0" smtClean="0"/>
              <a:t>(зеркальное написание, пропуски элементов букв, написание лишних элементов, неправильное расположение элементов буквы)</a:t>
            </a:r>
          </a:p>
          <a:p>
            <a:endParaRPr lang="ru-RU" dirty="0" smtClean="0"/>
          </a:p>
          <a:p>
            <a:r>
              <a:rPr lang="ru-RU" dirty="0" smtClean="0"/>
              <a:t>Замена </a:t>
            </a:r>
            <a:r>
              <a:rPr lang="ru-RU" b="1" dirty="0" smtClean="0"/>
              <a:t>графически</a:t>
            </a:r>
            <a:r>
              <a:rPr lang="ru-RU" dirty="0" smtClean="0"/>
              <a:t> (оптически и кинетически) </a:t>
            </a:r>
            <a:r>
              <a:rPr lang="ru-RU" b="1" dirty="0" smtClean="0"/>
              <a:t>сходных букв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работы </a:t>
            </a:r>
            <a:b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преодолению оптических нарушений </a:t>
            </a:r>
            <a:b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письменной речи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lnSpc>
                <a:spcPct val="120000"/>
              </a:lnSpc>
              <a:buFont typeface="+mj-lt"/>
              <a:buAutoNum type="romanUcPeriod"/>
            </a:pPr>
            <a:r>
              <a:rPr lang="ru-RU" dirty="0" smtClean="0"/>
              <a:t>  </a:t>
            </a:r>
            <a:r>
              <a:rPr lang="ru-RU" sz="2800" dirty="0" smtClean="0"/>
              <a:t>развитие зрительного </a:t>
            </a:r>
            <a:r>
              <a:rPr lang="ru-RU" sz="2800" b="1" dirty="0" smtClean="0"/>
              <a:t>восприятия и узнавания </a:t>
            </a:r>
            <a:r>
              <a:rPr lang="ru-RU" sz="2800" dirty="0" smtClean="0"/>
              <a:t>(зрительного </a:t>
            </a:r>
            <a:r>
              <a:rPr lang="ru-RU" sz="2800" dirty="0" err="1" smtClean="0"/>
              <a:t>гнозиса</a:t>
            </a:r>
            <a:r>
              <a:rPr lang="ru-RU" sz="2800" dirty="0" smtClean="0"/>
              <a:t>), в том числе и буквенного;</a:t>
            </a:r>
          </a:p>
          <a:p>
            <a:pPr marL="571500" indent="-571500">
              <a:lnSpc>
                <a:spcPct val="120000"/>
              </a:lnSpc>
              <a:buFont typeface="+mj-lt"/>
              <a:buAutoNum type="romanUcPeriod"/>
            </a:pPr>
            <a:r>
              <a:rPr lang="ru-RU" sz="2800" dirty="0" smtClean="0"/>
              <a:t>  уточнение и расширение </a:t>
            </a:r>
            <a:r>
              <a:rPr lang="ru-RU" sz="2800" b="1" dirty="0" smtClean="0"/>
              <a:t>объема зрительной памяти</a:t>
            </a:r>
            <a:r>
              <a:rPr lang="ru-RU" sz="2800" dirty="0" smtClean="0"/>
              <a:t>;</a:t>
            </a:r>
          </a:p>
          <a:p>
            <a:pPr marL="571500" indent="-571500">
              <a:lnSpc>
                <a:spcPct val="120000"/>
              </a:lnSpc>
              <a:buFont typeface="+mj-lt"/>
              <a:buAutoNum type="romanUcPeriod"/>
            </a:pPr>
            <a:r>
              <a:rPr lang="ru-RU" sz="2800" dirty="0" smtClean="0"/>
              <a:t>  формирование </a:t>
            </a:r>
            <a:r>
              <a:rPr lang="ru-RU" sz="2800" b="1" dirty="0" smtClean="0"/>
              <a:t>пространственного восприятия и представлений;</a:t>
            </a:r>
          </a:p>
          <a:p>
            <a:pPr marL="571500" indent="-571500">
              <a:lnSpc>
                <a:spcPct val="120000"/>
              </a:lnSpc>
              <a:buFont typeface="+mj-lt"/>
              <a:buAutoNum type="romanUcPeriod"/>
            </a:pPr>
            <a:r>
              <a:rPr lang="ru-RU" sz="2800" dirty="0" smtClean="0"/>
              <a:t>  развитие </a:t>
            </a:r>
            <a:r>
              <a:rPr lang="ru-RU" sz="2800" b="1" dirty="0" smtClean="0"/>
              <a:t>зрительного анализа и синтеза</a:t>
            </a:r>
            <a:r>
              <a:rPr lang="ru-RU" sz="2800" dirty="0" smtClean="0"/>
              <a:t>;</a:t>
            </a:r>
          </a:p>
          <a:p>
            <a:pPr marL="571500" indent="-571500">
              <a:lnSpc>
                <a:spcPct val="120000"/>
              </a:lnSpc>
              <a:buFont typeface="+mj-lt"/>
              <a:buAutoNum type="romanUcPeriod"/>
            </a:pPr>
            <a:r>
              <a:rPr lang="ru-RU" sz="2800" b="1" dirty="0" smtClean="0"/>
              <a:t> дифференциация </a:t>
            </a:r>
            <a:r>
              <a:rPr lang="ru-RU" sz="2800" dirty="0" smtClean="0"/>
              <a:t>смешиваемых букв изолированно, в слогах, словах, предложениях, текстах.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зрительного восприятия и узнавания (зрительного </a:t>
            </a:r>
            <a:r>
              <a:rPr lang="ru-RU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гнозиса</a:t>
            </a:r>
            <a:r>
              <a:rPr lang="ru-R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Назвать предметы по контурам</a:t>
            </a:r>
          </a:p>
          <a:p>
            <a:r>
              <a:rPr lang="ru-RU" sz="2000" dirty="0" smtClean="0"/>
              <a:t>Назвать недорисованные предметы</a:t>
            </a:r>
          </a:p>
          <a:p>
            <a:r>
              <a:rPr lang="ru-RU" sz="2000" dirty="0" smtClean="0"/>
              <a:t>Назвать перечёркнутые изображения</a:t>
            </a:r>
          </a:p>
          <a:p>
            <a:r>
              <a:rPr lang="ru-RU" sz="2000" dirty="0" smtClean="0"/>
              <a:t>Назвать наложенные изображения</a:t>
            </a:r>
          </a:p>
          <a:p>
            <a:r>
              <a:rPr lang="ru-RU" sz="2000" dirty="0" smtClean="0"/>
              <a:t>Определить, что неправильно нарисовал художник</a:t>
            </a:r>
          </a:p>
          <a:p>
            <a:r>
              <a:rPr lang="ru-RU" sz="2000" dirty="0" smtClean="0"/>
              <a:t>Распределить предметы по величине (с учётом реальных размеров)</a:t>
            </a:r>
          </a:p>
          <a:p>
            <a:r>
              <a:rPr lang="ru-RU" sz="2000" dirty="0" smtClean="0"/>
              <a:t>Подобрать картинки к определённому цветовому фону</a:t>
            </a:r>
          </a:p>
          <a:p>
            <a:r>
              <a:rPr lang="ru-RU" sz="2000" dirty="0" err="1" smtClean="0"/>
              <a:t>Дорисовывание</a:t>
            </a:r>
            <a:r>
              <a:rPr lang="ru-RU" sz="2000" dirty="0" smtClean="0"/>
              <a:t> незаконченных симметричных изображений</a:t>
            </a:r>
          </a:p>
          <a:p>
            <a:r>
              <a:rPr lang="ru-RU" sz="2000" dirty="0" smtClean="0"/>
              <a:t>Составление разрезанных на части картинок</a:t>
            </a:r>
          </a:p>
          <a:p>
            <a:r>
              <a:rPr lang="ru-RU" sz="2000" dirty="0" smtClean="0"/>
              <a:t>Работа с тестами </a:t>
            </a:r>
            <a:r>
              <a:rPr lang="ru-RU" sz="2000" dirty="0" err="1" smtClean="0"/>
              <a:t>Равена</a:t>
            </a:r>
            <a:endParaRPr lang="ru-RU" sz="2000" dirty="0" smtClean="0"/>
          </a:p>
          <a:p>
            <a:r>
              <a:rPr lang="ru-RU" sz="2000" dirty="0" smtClean="0"/>
              <a:t>Конструирование из спичек, палочек</a:t>
            </a:r>
          </a:p>
          <a:p>
            <a:r>
              <a:rPr lang="ru-RU" sz="2000" dirty="0" smtClean="0"/>
              <a:t>Анализ нелепых картинок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ownloads\Documents\оптическая дисграфия диагностика и преодоление\семинар 22.11.12\оптич наруш мои пособия\Фото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196" t="11097" r="9836" b="9001"/>
          <a:stretch>
            <a:fillRect/>
          </a:stretch>
        </p:blipFill>
        <p:spPr bwMode="auto">
          <a:xfrm>
            <a:off x="683568" y="620688"/>
            <a:ext cx="3240360" cy="2333060"/>
          </a:xfrm>
          <a:prstGeom prst="rect">
            <a:avLst/>
          </a:prstGeom>
          <a:noFill/>
        </p:spPr>
      </p:pic>
      <p:pic>
        <p:nvPicPr>
          <p:cNvPr id="1027" name="Picture 3" descr="E:\оптическая дисграфия диагностика и преодоление\семинар 22.11.12\оптич наруш мои пособия\Фото030.jpg"/>
          <p:cNvPicPr>
            <a:picLocks noChangeAspect="1" noChangeArrowheads="1"/>
          </p:cNvPicPr>
          <p:nvPr/>
        </p:nvPicPr>
        <p:blipFill>
          <a:blip r:embed="rId3" cstate="print"/>
          <a:srcRect l="20290" t="1932" r="23189"/>
          <a:stretch>
            <a:fillRect/>
          </a:stretch>
        </p:blipFill>
        <p:spPr bwMode="auto">
          <a:xfrm>
            <a:off x="755576" y="3140968"/>
            <a:ext cx="2592288" cy="3373299"/>
          </a:xfrm>
          <a:prstGeom prst="rect">
            <a:avLst/>
          </a:prstGeom>
          <a:noFill/>
        </p:spPr>
      </p:pic>
      <p:pic>
        <p:nvPicPr>
          <p:cNvPr id="5" name="Picture 2" descr="E:\оптическая дисграфия диагностика и преодоление\семинар 22.11.12\оптич наруш мои пособия\Фото0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9980" y="2492896"/>
            <a:ext cx="4416490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оптическая дисграфия диагностика и преодоление\семинар 22.11.12\оптич наруш мои пособия\Фото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2484276" cy="3312368"/>
          </a:xfrm>
          <a:prstGeom prst="rect">
            <a:avLst/>
          </a:prstGeom>
          <a:noFill/>
        </p:spPr>
      </p:pic>
      <p:pic>
        <p:nvPicPr>
          <p:cNvPr id="4" name="Picture 2" descr="E:\оптическая дисграфия диагностика и преодоление\семинар 22.11.12\оптич наруш мои пособия\Фото0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890925" y="437667"/>
            <a:ext cx="2394266" cy="3192356"/>
          </a:xfrm>
          <a:prstGeom prst="rect">
            <a:avLst/>
          </a:prstGeom>
          <a:noFill/>
        </p:spPr>
      </p:pic>
      <p:pic>
        <p:nvPicPr>
          <p:cNvPr id="5" name="Picture 2" descr="E:\оптическая дисграфия диагностика и преодоление\семинар 22.11.12\оптич наруш мои пособия\Фото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01008"/>
            <a:ext cx="3408378" cy="2556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E:\оптическая дисграфия диагностика и преодоление\семинар 22.11.12\оптич наруш мои пособия\Фото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755" t="12016" r="9186" b="17101"/>
          <a:stretch>
            <a:fillRect/>
          </a:stretch>
        </p:blipFill>
        <p:spPr bwMode="auto">
          <a:xfrm>
            <a:off x="467544" y="1052736"/>
            <a:ext cx="8064896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E:\оптическая дисграфия диагностика и преодоление\семинар 22.11.12\оптич наруш мои пособия\Фото0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343806" cy="3257855"/>
          </a:xfrm>
          <a:prstGeom prst="rect">
            <a:avLst/>
          </a:prstGeom>
          <a:noFill/>
        </p:spPr>
      </p:pic>
      <p:pic>
        <p:nvPicPr>
          <p:cNvPr id="4" name="Picture 2" descr="E:\оптическая дисграфия диагностика и преодоление\семинар 22.11.12\оптич наруш мои пособия\Фото048.jpg"/>
          <p:cNvPicPr>
            <a:picLocks noChangeAspect="1" noChangeArrowheads="1"/>
          </p:cNvPicPr>
          <p:nvPr/>
        </p:nvPicPr>
        <p:blipFill>
          <a:blip r:embed="rId3" cstate="print"/>
          <a:srcRect t="10880" r="4879" b="15758"/>
          <a:stretch>
            <a:fillRect/>
          </a:stretch>
        </p:blipFill>
        <p:spPr bwMode="auto">
          <a:xfrm>
            <a:off x="3563888" y="3284984"/>
            <a:ext cx="5228513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301</TotalTime>
  <Words>633</Words>
  <Application>Microsoft Office PowerPoint</Application>
  <PresentationFormat>Экран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Коррекционная работа по устранению оптических нарушений письменной речи учащихся с интеллектуальной недостаточностью</vt:lpstr>
      <vt:lpstr>При оптической дисграфии нарушается:</vt:lpstr>
      <vt:lpstr>Проявления оптической дисграфии</vt:lpstr>
      <vt:lpstr>Направления работы  по преодолению оптических нарушений  письменной речи</vt:lpstr>
      <vt:lpstr> Развитие зрительного восприятия и узнавания (зрительного гнозиса).</vt:lpstr>
      <vt:lpstr>Слайд 6</vt:lpstr>
      <vt:lpstr>Слайд 7</vt:lpstr>
      <vt:lpstr>Слайд 8</vt:lpstr>
      <vt:lpstr>Слайд 9</vt:lpstr>
      <vt:lpstr>Развитие буквенного гнозиса</vt:lpstr>
      <vt:lpstr>Слайд 11</vt:lpstr>
      <vt:lpstr>Слайд 12</vt:lpstr>
      <vt:lpstr>Слайд 13</vt:lpstr>
      <vt:lpstr>Развитие зрительной памяти</vt:lpstr>
      <vt:lpstr>Формирование пространственного восприятия, пространственных представлений, зрительно-пространственного анализа и синтеза</vt:lpstr>
      <vt:lpstr> Дифференциация  правых и левых частей тела</vt:lpstr>
      <vt:lpstr>Ориентировка  в окружающем пространстве</vt:lpstr>
      <vt:lpstr>  Работа по дифференциации  смешиваемых букв  </vt:lpstr>
      <vt:lpstr>Задания для дифференциации  оптически и кинетически сходных букв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Коррекционная работа по устранению оптических нарушений письменной речи</dc:title>
  <cp:lastModifiedBy>Света</cp:lastModifiedBy>
  <cp:revision>54</cp:revision>
  <dcterms:modified xsi:type="dcterms:W3CDTF">2013-05-28T16:06:28Z</dcterms:modified>
</cp:coreProperties>
</file>