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26ECF9B-F5E1-4DD8-85C9-865165877C47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DF4FDB0-F671-4D51-92D9-D97FF9ABBD48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krugosvet.ru/articles/107/1010795/0795_101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nkj.ru/plot.php?width=165&amp;height=218&amp;file=upload/iblock/f62/f62f21bf060cc3db9e93a18ba3eed89f.j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krugosvet.ru/articles/108/1010869/0869_101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C000"/>
                </a:solidFill>
              </a:rPr>
              <a:t>Майкл Смит </a:t>
            </a:r>
            <a:br>
              <a:rPr lang="ru-RU" sz="5400" dirty="0" smtClean="0">
                <a:solidFill>
                  <a:srgbClr val="FFC000"/>
                </a:solidFill>
              </a:rPr>
            </a:br>
            <a:r>
              <a:rPr lang="ru-RU" sz="5400" dirty="0" smtClean="0">
                <a:solidFill>
                  <a:srgbClr val="FFC000"/>
                </a:solidFill>
              </a:rPr>
              <a:t>(1993 год)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7563" y="2819400"/>
            <a:ext cx="5335587" cy="38242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разработку метода направленного мутагенеза и его применение для установления структуры белков»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112644" name="Picture 7" descr="Майкл См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3084512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4200" dirty="0" smtClean="0">
                <a:solidFill>
                  <a:srgbClr val="FFC000"/>
                </a:solidFill>
              </a:rPr>
              <a:t>Алан </a:t>
            </a:r>
            <a:r>
              <a:rPr lang="ru-RU" sz="4200" dirty="0" err="1" smtClean="0">
                <a:solidFill>
                  <a:srgbClr val="FFC000"/>
                </a:solidFill>
              </a:rPr>
              <a:t>Хигер</a:t>
            </a:r>
            <a:r>
              <a:rPr lang="ru-RU" sz="4200" dirty="0" smtClean="0">
                <a:solidFill>
                  <a:srgbClr val="FFC000"/>
                </a:solidFill>
              </a:rPr>
              <a:t>, Алан </a:t>
            </a:r>
            <a:r>
              <a:rPr lang="ru-RU" sz="4200" dirty="0" err="1" smtClean="0">
                <a:solidFill>
                  <a:srgbClr val="FFC000"/>
                </a:solidFill>
              </a:rPr>
              <a:t>Мак-Диармид</a:t>
            </a:r>
            <a:r>
              <a:rPr lang="ru-RU" sz="4200" dirty="0" smtClean="0">
                <a:solidFill>
                  <a:srgbClr val="FFC000"/>
                </a:solidFill>
              </a:rPr>
              <a:t>, </a:t>
            </a:r>
            <a:r>
              <a:rPr lang="ru-RU" sz="4200" dirty="0" err="1" smtClean="0">
                <a:solidFill>
                  <a:srgbClr val="FFC000"/>
                </a:solidFill>
              </a:rPr>
              <a:t>Хидеки</a:t>
            </a:r>
            <a:r>
              <a:rPr lang="ru-RU" sz="4200" dirty="0" smtClean="0">
                <a:solidFill>
                  <a:srgbClr val="FFC000"/>
                </a:solidFill>
              </a:rPr>
              <a:t> </a:t>
            </a:r>
            <a:r>
              <a:rPr lang="ru-RU" sz="4200" dirty="0" err="1" smtClean="0">
                <a:solidFill>
                  <a:srgbClr val="FFC000"/>
                </a:solidFill>
              </a:rPr>
              <a:t>Сиракава</a:t>
            </a:r>
            <a:r>
              <a:rPr lang="ru-RU" sz="4200" dirty="0" smtClean="0">
                <a:solidFill>
                  <a:srgbClr val="FFC000"/>
                </a:solidFill>
              </a:rPr>
              <a:t> </a:t>
            </a:r>
            <a:r>
              <a:rPr lang="en-US" sz="4200" dirty="0" smtClean="0">
                <a:solidFill>
                  <a:srgbClr val="FFC000"/>
                </a:solidFill>
              </a:rPr>
              <a:t/>
            </a:r>
            <a:br>
              <a:rPr lang="en-US" sz="4200" dirty="0" smtClean="0">
                <a:solidFill>
                  <a:srgbClr val="FFC000"/>
                </a:solidFill>
              </a:rPr>
            </a:br>
            <a:r>
              <a:rPr lang="ru-RU" sz="4200" dirty="0" smtClean="0">
                <a:solidFill>
                  <a:srgbClr val="FFC000"/>
                </a:solidFill>
              </a:rPr>
              <a:t>(2000 год)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819400"/>
            <a:ext cx="8478837" cy="1038225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открытие проводимости в полимерах»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 и Япония)</a:t>
            </a:r>
          </a:p>
        </p:txBody>
      </p:sp>
      <p:pic>
        <p:nvPicPr>
          <p:cNvPr id="121860" name="Picture 5" descr="alan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925888"/>
            <a:ext cx="1928812" cy="293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61" name="Picture 7" descr="MACDIA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3941763"/>
            <a:ext cx="1947862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62" name="Picture 9" descr="1738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3957638"/>
            <a:ext cx="2071687" cy="290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Уильям </a:t>
            </a:r>
            <a:r>
              <a:rPr lang="ru-RU" dirty="0" err="1" smtClean="0">
                <a:solidFill>
                  <a:srgbClr val="FFC000"/>
                </a:solidFill>
              </a:rPr>
              <a:t>Ноулз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Риоджи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Нойори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Барри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Шарплесс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(2001 год)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819400"/>
            <a:ext cx="5010150" cy="45386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smtClean="0"/>
              <a:t>«За исследования, используемые в фармацевтической промышленности — создание хиральных катализаторов окислительно-восстановительных реакций»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smtClean="0"/>
              <a:t>   (США и Япония)</a:t>
            </a:r>
          </a:p>
        </p:txBody>
      </p:sp>
      <p:pic>
        <p:nvPicPr>
          <p:cNvPr id="122884" name="Picture 5" descr="know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2857500"/>
            <a:ext cx="1905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5" name="Picture 9" descr="0904_1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786063"/>
            <a:ext cx="18415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6" name="Picture 7" descr="noy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4572000"/>
            <a:ext cx="14859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C000"/>
                </a:solidFill>
              </a:rPr>
              <a:t>Джон </a:t>
            </a:r>
            <a:r>
              <a:rPr lang="ru-RU" sz="4000" dirty="0" err="1" smtClean="0">
                <a:solidFill>
                  <a:srgbClr val="FFC000"/>
                </a:solidFill>
              </a:rPr>
              <a:t>Фенн</a:t>
            </a:r>
            <a:r>
              <a:rPr lang="ru-RU" sz="4000" dirty="0" smtClean="0">
                <a:solidFill>
                  <a:srgbClr val="FFC000"/>
                </a:solidFill>
              </a:rPr>
              <a:t>, </a:t>
            </a:r>
            <a:r>
              <a:rPr lang="ru-RU" sz="4000" dirty="0" err="1" smtClean="0">
                <a:solidFill>
                  <a:srgbClr val="FFC000"/>
                </a:solidFill>
              </a:rPr>
              <a:t>Койчи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err="1" smtClean="0">
                <a:solidFill>
                  <a:srgbClr val="FFC000"/>
                </a:solidFill>
              </a:rPr>
              <a:t>Танака</a:t>
            </a:r>
            <a:r>
              <a:rPr lang="ru-RU" sz="4000" dirty="0" smtClean="0">
                <a:solidFill>
                  <a:srgbClr val="FFC000"/>
                </a:solidFill>
              </a:rPr>
              <a:t>, 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err="1" smtClean="0">
                <a:solidFill>
                  <a:srgbClr val="FFC000"/>
                </a:solidFill>
              </a:rPr>
              <a:t>Курт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err="1" smtClean="0">
                <a:solidFill>
                  <a:srgbClr val="FFC000"/>
                </a:solidFill>
              </a:rPr>
              <a:t>Вютрих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(2002 год)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8875" y="2819400"/>
            <a:ext cx="485775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200" smtClean="0"/>
              <a:t>     «За разработку методов индентификации и структурного анализа биологических макромолекул, и, в частности, за разработку методов масс-спектрометрического анализа биологических макромолекул». «За разработку применения ЯМР-спектроскопии для определения трехмерной структуры биологических макромолекул в растворе»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200" smtClean="0"/>
              <a:t>     (США, Япония и Швейцария)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sz="2000" smtClean="0"/>
          </a:p>
        </p:txBody>
      </p:sp>
      <p:pic>
        <p:nvPicPr>
          <p:cNvPr id="123908" name="Picture 5" descr="Картинка 2 из 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4572000"/>
            <a:ext cx="15462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09" name="Picture 9" descr="33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2857500"/>
            <a:ext cx="230505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10" name="Picture 11" descr="frolov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0" y="2928938"/>
            <a:ext cx="1795463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Питер </a:t>
            </a:r>
            <a:r>
              <a:rPr lang="ru-RU" dirty="0" err="1" smtClean="0">
                <a:solidFill>
                  <a:srgbClr val="FFC000"/>
                </a:solidFill>
              </a:rPr>
              <a:t>Эгр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dirty="0" err="1" smtClean="0">
                <a:solidFill>
                  <a:srgbClr val="FFC000"/>
                </a:solidFill>
              </a:rPr>
              <a:t>Родерик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Маккинон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(2003 год)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6313" y="2819400"/>
            <a:ext cx="4071937" cy="3752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открытие ионного канала»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изучение структуры и механизма ионных каналов»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124932" name="Picture 5" descr="bimg23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214688"/>
            <a:ext cx="43783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Аарон </a:t>
            </a:r>
            <a:r>
              <a:rPr lang="ru-RU" dirty="0" err="1" smtClean="0">
                <a:solidFill>
                  <a:srgbClr val="FFC000"/>
                </a:solidFill>
              </a:rPr>
              <a:t>Цихановер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Аврам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Гершко</a:t>
            </a:r>
            <a:r>
              <a:rPr lang="ru-RU" dirty="0" smtClean="0">
                <a:solidFill>
                  <a:srgbClr val="FFC000"/>
                </a:solidFill>
              </a:rPr>
              <a:t>, Ирвин </a:t>
            </a:r>
            <a:r>
              <a:rPr lang="ru-RU" dirty="0" err="1" smtClean="0">
                <a:solidFill>
                  <a:srgbClr val="FFC000"/>
                </a:solidFill>
              </a:rPr>
              <a:t>Роуз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(2004 год)</a:t>
            </a:r>
          </a:p>
        </p:txBody>
      </p:sp>
      <p:sp>
        <p:nvSpPr>
          <p:cNvPr id="1228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5429250"/>
            <a:ext cx="8858250" cy="142875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«За открытие </a:t>
            </a:r>
            <a:r>
              <a:rPr lang="ru-RU" dirty="0" err="1" smtClean="0"/>
              <a:t>убиквитин-опосредованного</a:t>
            </a:r>
            <a:r>
              <a:rPr lang="ru-RU" dirty="0" smtClean="0"/>
              <a:t> расщепления белков»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(Израиль и США)</a:t>
            </a:r>
          </a:p>
        </p:txBody>
      </p:sp>
      <p:pic>
        <p:nvPicPr>
          <p:cNvPr id="125956" name="Picture 5" descr="07Nob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2714625"/>
            <a:ext cx="525303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Роберт </a:t>
            </a:r>
            <a:r>
              <a:rPr lang="ru-RU" dirty="0" err="1" smtClean="0">
                <a:solidFill>
                  <a:srgbClr val="FFC000"/>
                </a:solidFill>
              </a:rPr>
              <a:t>Груббс</a:t>
            </a:r>
            <a:r>
              <a:rPr lang="ru-RU" dirty="0" smtClean="0">
                <a:solidFill>
                  <a:srgbClr val="FFC000"/>
                </a:solidFill>
              </a:rPr>
              <a:t>, Ричард </a:t>
            </a:r>
            <a:r>
              <a:rPr lang="ru-RU" dirty="0" err="1" smtClean="0">
                <a:solidFill>
                  <a:srgbClr val="FFC000"/>
                </a:solidFill>
              </a:rPr>
              <a:t>Шрок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Ив </a:t>
            </a:r>
            <a:r>
              <a:rPr lang="ru-RU" dirty="0" err="1" smtClean="0">
                <a:solidFill>
                  <a:srgbClr val="FFC000"/>
                </a:solidFill>
              </a:rPr>
              <a:t>Шовен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(2005 год)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6313" y="2819400"/>
            <a:ext cx="3906837" cy="3752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развитие метода обмена в органическом синтезе»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 и Франция) </a:t>
            </a:r>
          </a:p>
        </p:txBody>
      </p:sp>
      <p:pic>
        <p:nvPicPr>
          <p:cNvPr id="126980" name="Picture 5" descr="F2005100615331200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714625"/>
            <a:ext cx="4395787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C000"/>
                </a:solidFill>
              </a:rPr>
              <a:t>Роджер </a:t>
            </a:r>
            <a:r>
              <a:rPr lang="ru-RU" sz="5400" dirty="0" err="1" smtClean="0">
                <a:solidFill>
                  <a:srgbClr val="FFC000"/>
                </a:solidFill>
              </a:rPr>
              <a:t>Корнберг</a:t>
            </a:r>
            <a:r>
              <a:rPr lang="ru-RU" sz="5400" dirty="0" smtClean="0">
                <a:solidFill>
                  <a:srgbClr val="FFC000"/>
                </a:solidFill>
              </a:rPr>
              <a:t> </a:t>
            </a:r>
            <a:br>
              <a:rPr lang="ru-RU" sz="5400" dirty="0" smtClean="0">
                <a:solidFill>
                  <a:srgbClr val="FFC000"/>
                </a:solidFill>
              </a:rPr>
            </a:br>
            <a:r>
              <a:rPr lang="ru-RU" sz="5400" dirty="0" smtClean="0">
                <a:solidFill>
                  <a:srgbClr val="FFC000"/>
                </a:solidFill>
              </a:rPr>
              <a:t>(2006 год)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2819400"/>
            <a:ext cx="5621337" cy="36814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исследование молекулярной основы эукариотной транскрипции»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</p:txBody>
      </p:sp>
      <p:graphicFrame>
        <p:nvGraphicFramePr>
          <p:cNvPr id="130074" name="Group 26"/>
          <p:cNvGraphicFramePr>
            <a:graphicFrameLocks noGrp="1"/>
          </p:cNvGraphicFramePr>
          <p:nvPr/>
        </p:nvGraphicFramePr>
        <p:xfrm>
          <a:off x="6588125" y="2781300"/>
          <a:ext cx="1743393" cy="3752851"/>
        </p:xfrm>
        <a:graphic>
          <a:graphicData uri="http://schemas.openxmlformats.org/drawingml/2006/table">
            <a:tbl>
              <a:tblPr/>
              <a:tblGrid>
                <a:gridCol w="1535113"/>
                <a:gridCol w="208280"/>
              </a:tblGrid>
              <a:tr h="322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8009" name="Picture 6" descr="Роджер Корнбер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714625"/>
            <a:ext cx="2714625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C000"/>
                </a:solidFill>
              </a:rPr>
              <a:t>Герхард </a:t>
            </a:r>
            <a:r>
              <a:rPr lang="ru-RU" sz="5400" dirty="0" err="1" smtClean="0">
                <a:solidFill>
                  <a:srgbClr val="FFC000"/>
                </a:solidFill>
              </a:rPr>
              <a:t>Эртль</a:t>
            </a:r>
            <a:r>
              <a:rPr lang="ru-RU" sz="5400" dirty="0" smtClean="0">
                <a:solidFill>
                  <a:srgbClr val="FFC000"/>
                </a:solidFill>
              </a:rPr>
              <a:t/>
            </a:r>
            <a:br>
              <a:rPr lang="ru-RU" sz="5400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(2007 год)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6125" y="2819400"/>
            <a:ext cx="5407025" cy="3681413"/>
          </a:xfrm>
        </p:spPr>
        <p:txBody>
          <a:bodyPr>
            <a:normAutofit/>
          </a:bodyPr>
          <a:lstStyle/>
          <a:p>
            <a:pPr lvl="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900" dirty="0" smtClean="0"/>
              <a:t>     </a:t>
            </a:r>
          </a:p>
          <a:p>
            <a:pPr lvl="3" algn="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    </a:t>
            </a:r>
            <a:r>
              <a:rPr lang="ru-RU" sz="3200" dirty="0" smtClean="0"/>
              <a:t>«За исследования химических процессов на твердых поверхностях«</a:t>
            </a:r>
          </a:p>
          <a:p>
            <a:pPr lvl="3" algn="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200" dirty="0" smtClean="0"/>
              <a:t>(Германия)</a:t>
            </a:r>
            <a:r>
              <a:rPr lang="ru-RU" sz="1600" dirty="0" smtClean="0"/>
              <a:t>  </a:t>
            </a:r>
          </a:p>
        </p:txBody>
      </p:sp>
      <p:pic>
        <p:nvPicPr>
          <p:cNvPr id="129028" name="Picture 4" descr="Герхард Эрт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714625"/>
            <a:ext cx="2786063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C000"/>
                </a:solidFill>
              </a:rPr>
              <a:t>Джордж Ола </a:t>
            </a:r>
            <a:br>
              <a:rPr lang="ru-RU" sz="5400" dirty="0" smtClean="0">
                <a:solidFill>
                  <a:srgbClr val="FFC000"/>
                </a:solidFill>
              </a:rPr>
            </a:br>
            <a:r>
              <a:rPr lang="ru-RU" sz="5400" dirty="0" smtClean="0">
                <a:solidFill>
                  <a:srgbClr val="FFC000"/>
                </a:solidFill>
              </a:rPr>
              <a:t>(1994 год)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75" y="2819400"/>
            <a:ext cx="5692775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развитие химии карбкатионов»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113668" name="Picture 5" descr="0891_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22563"/>
            <a:ext cx="2792412" cy="413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4000" dirty="0" err="1" smtClean="0">
                <a:solidFill>
                  <a:srgbClr val="FFC000"/>
                </a:solidFill>
              </a:rPr>
              <a:t>Пауль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err="1" smtClean="0">
                <a:solidFill>
                  <a:srgbClr val="FFC000"/>
                </a:solidFill>
              </a:rPr>
              <a:t>Крутцен</a:t>
            </a:r>
            <a:r>
              <a:rPr lang="ru-RU" sz="4000" dirty="0" smtClean="0">
                <a:solidFill>
                  <a:srgbClr val="FFC000"/>
                </a:solidFill>
              </a:rPr>
              <a:t>, 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Марио Молина, </a:t>
            </a:r>
            <a:r>
              <a:rPr lang="en-US" sz="4000" dirty="0" smtClean="0">
                <a:solidFill>
                  <a:srgbClr val="FFC000"/>
                </a:solidFill>
              </a:rPr>
              <a:t/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Шервуд </a:t>
            </a:r>
            <a:r>
              <a:rPr lang="ru-RU" sz="4000" dirty="0" err="1" smtClean="0">
                <a:solidFill>
                  <a:srgbClr val="FFC000"/>
                </a:solidFill>
              </a:rPr>
              <a:t>Роуленд</a:t>
            </a:r>
            <a:r>
              <a:rPr lang="ru-RU" sz="4000" dirty="0" smtClean="0">
                <a:solidFill>
                  <a:srgbClr val="FFC000"/>
                </a:solidFill>
              </a:rPr>
              <a:t/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(1995 год)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5214938"/>
            <a:ext cx="8501062" cy="16430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800" smtClean="0"/>
              <a:t>«За работы по химии атмосферы, в особенности за исследование образования и разложения озона»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800" smtClean="0"/>
              <a:t>(Германия и США)</a:t>
            </a:r>
          </a:p>
        </p:txBody>
      </p:sp>
      <p:pic>
        <p:nvPicPr>
          <p:cNvPr id="114692" name="Picture 6" descr="golitsyn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714625"/>
            <a:ext cx="27622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3" name="Picture 8" descr="1155_2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2786063"/>
            <a:ext cx="3097212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4" name="Picture 10" descr="50384447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63" y="2786063"/>
            <a:ext cx="181133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Роберт </a:t>
            </a:r>
            <a:r>
              <a:rPr lang="ru-RU" dirty="0" err="1" smtClean="0">
                <a:solidFill>
                  <a:srgbClr val="FFC000"/>
                </a:solidFill>
              </a:rPr>
              <a:t>Кёрл</a:t>
            </a:r>
            <a:r>
              <a:rPr lang="ru-RU" dirty="0" smtClean="0">
                <a:solidFill>
                  <a:srgbClr val="FFC000"/>
                </a:solidFill>
              </a:rPr>
              <a:t>, Ричард </a:t>
            </a:r>
            <a:r>
              <a:rPr lang="ru-RU" dirty="0" err="1" smtClean="0">
                <a:solidFill>
                  <a:srgbClr val="FFC000"/>
                </a:solidFill>
              </a:rPr>
              <a:t>Смолли</a:t>
            </a:r>
            <a:r>
              <a:rPr lang="ru-RU" dirty="0" smtClean="0">
                <a:solidFill>
                  <a:srgbClr val="FFC000"/>
                </a:solidFill>
              </a:rPr>
              <a:t>, Гарольд </a:t>
            </a:r>
            <a:r>
              <a:rPr lang="ru-RU" dirty="0" err="1" smtClean="0">
                <a:solidFill>
                  <a:srgbClr val="FFC000"/>
                </a:solidFill>
              </a:rPr>
              <a:t>Крото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(1996 год)</a:t>
            </a:r>
            <a:endParaRPr lang="ru-RU" sz="3600" dirty="0" smtClean="0">
              <a:solidFill>
                <a:srgbClr val="FFC000"/>
              </a:solidFill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819400"/>
            <a:ext cx="8643937" cy="16097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открытие новой аллотропной модификации углерода - фуллерена»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 и Великобритания)</a:t>
            </a:r>
          </a:p>
        </p:txBody>
      </p:sp>
      <p:pic>
        <p:nvPicPr>
          <p:cNvPr id="115716" name="Picture 5" descr="-2533953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286250"/>
            <a:ext cx="1773238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7" name="Picture 7" descr="862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7738" y="4286250"/>
            <a:ext cx="1817687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8" name="Picture 9" descr="-3537483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4297363"/>
            <a:ext cx="1779588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6000" dirty="0" err="1" smtClean="0">
                <a:solidFill>
                  <a:srgbClr val="FFC000"/>
                </a:solidFill>
              </a:rPr>
              <a:t>Йенс</a:t>
            </a:r>
            <a:r>
              <a:rPr lang="ru-RU" sz="6000" dirty="0" smtClean="0">
                <a:solidFill>
                  <a:srgbClr val="FFC000"/>
                </a:solidFill>
              </a:rPr>
              <a:t> </a:t>
            </a:r>
            <a:r>
              <a:rPr lang="ru-RU" sz="6000" dirty="0" err="1" smtClean="0">
                <a:solidFill>
                  <a:srgbClr val="FFC000"/>
                </a:solidFill>
              </a:rPr>
              <a:t>Скоу</a:t>
            </a:r>
            <a:r>
              <a:rPr lang="ru-RU" sz="6000" dirty="0" smtClean="0">
                <a:solidFill>
                  <a:srgbClr val="FFC000"/>
                </a:solidFill>
              </a:rPr>
              <a:t> </a:t>
            </a:r>
            <a:r>
              <a:rPr lang="en-US" sz="6000" dirty="0" smtClean="0">
                <a:solidFill>
                  <a:srgbClr val="FFC000"/>
                </a:solidFill>
              </a:rPr>
              <a:t/>
            </a:r>
            <a:br>
              <a:rPr lang="en-US" sz="6000" dirty="0" smtClean="0">
                <a:solidFill>
                  <a:srgbClr val="FFC000"/>
                </a:solidFill>
              </a:rPr>
            </a:br>
            <a:r>
              <a:rPr lang="ru-RU" sz="6000" dirty="0" smtClean="0">
                <a:solidFill>
                  <a:srgbClr val="FFC000"/>
                </a:solidFill>
              </a:rPr>
              <a:t>(1997 год)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4688" y="2819400"/>
            <a:ext cx="5478462" cy="3752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изучение фермента натрий-, калий-зависимой АТФ-азы (т. н. натрий-калиевый насос)»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(Дания)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755650" y="328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6741" name="Picture 6" descr="Картинка 1 из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714625"/>
            <a:ext cx="2928937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Пол </a:t>
            </a:r>
            <a:r>
              <a:rPr lang="ru-RU" dirty="0" err="1" smtClean="0">
                <a:solidFill>
                  <a:srgbClr val="FFC000"/>
                </a:solidFill>
              </a:rPr>
              <a:t>Бойер</a:t>
            </a:r>
            <a:r>
              <a:rPr lang="ru-RU" dirty="0" smtClean="0">
                <a:solidFill>
                  <a:srgbClr val="FFC000"/>
                </a:solidFill>
              </a:rPr>
              <a:t>, Джон </a:t>
            </a:r>
            <a:r>
              <a:rPr lang="ru-RU" dirty="0" err="1" smtClean="0">
                <a:solidFill>
                  <a:srgbClr val="FFC000"/>
                </a:solidFill>
              </a:rPr>
              <a:t>Уокер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(1997 год)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786188"/>
            <a:ext cx="2928938" cy="1928812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«За изучение строения и механизма действия фермента</a:t>
            </a:r>
            <a:endParaRPr lang="ru-RU" sz="2800" smtClean="0"/>
          </a:p>
        </p:txBody>
      </p:sp>
      <p:pic>
        <p:nvPicPr>
          <p:cNvPr id="117764" name="Picture 5" descr="Картинка 1 из 20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714625"/>
            <a:ext cx="3203575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5" name="Picture 7" descr="Walk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2643188"/>
            <a:ext cx="236220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313" y="5643563"/>
            <a:ext cx="871537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 err="1">
                <a:latin typeface="+mn-lt"/>
              </a:rPr>
              <a:t>протон-транспортирующей</a:t>
            </a:r>
            <a:r>
              <a:rPr lang="ru-RU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аденозинтрифосфатазы</a:t>
            </a:r>
            <a:r>
              <a:rPr lang="ru-RU" dirty="0">
                <a:latin typeface="+mn-lt"/>
              </a:rPr>
              <a:t>»</a:t>
            </a:r>
            <a:endParaRPr lang="ru-RU" sz="2400" dirty="0">
              <a:latin typeface="+mn-lt"/>
            </a:endParaRPr>
          </a:p>
          <a:p>
            <a:pPr>
              <a:defRPr/>
            </a:pPr>
            <a:r>
              <a:rPr lang="ru-RU" sz="2400" dirty="0">
                <a:latin typeface="+mn-lt"/>
              </a:rPr>
              <a:t>(США и Великобритания)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Вальтер Кон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(1998 год)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7563" y="2819400"/>
            <a:ext cx="5335587" cy="38242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развитие теории функционала плотности»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118788" name="Picture 6" descr="1331_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628900"/>
            <a:ext cx="30003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Джон </a:t>
            </a:r>
            <a:r>
              <a:rPr lang="ru-RU" dirty="0" err="1" smtClean="0">
                <a:solidFill>
                  <a:srgbClr val="FFC000"/>
                </a:solidFill>
              </a:rPr>
              <a:t>Попл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(1998 год)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6125" y="2819400"/>
            <a:ext cx="5407025" cy="36099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развитие вычислительных методов квантовой механики»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119812" name="Picture 5" descr="-1257350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786063"/>
            <a:ext cx="2852738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Ахмед </a:t>
            </a:r>
            <a:r>
              <a:rPr lang="ru-RU" dirty="0" err="1" smtClean="0">
                <a:solidFill>
                  <a:srgbClr val="FFC000"/>
                </a:solidFill>
              </a:rPr>
              <a:t>Зивейл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(1999 год)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0" y="2819400"/>
            <a:ext cx="5929313" cy="36099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исследование переходных состояний химических реакций методом фемтосекундной лазерной спектроскопии»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120836" name="Picture 5" descr="F:\Презентация\Зевай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86063"/>
            <a:ext cx="257175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7" name="Picture 6" descr="F:\Презентация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357813"/>
            <a:ext cx="3643313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337</Words>
  <Application>Microsoft Office PowerPoint</Application>
  <PresentationFormat>Экран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Майкл Смит  (1993 год)</vt:lpstr>
      <vt:lpstr>Джордж Ола  (1994 год)</vt:lpstr>
      <vt:lpstr>Пауль Крутцен,  Марио Молина,  Шервуд Роуленд (1995 год)</vt:lpstr>
      <vt:lpstr>Роберт Кёрл, Ричард Смолли, Гарольд Крото  (1996 год)</vt:lpstr>
      <vt:lpstr>Йенс Скоу  (1997 год)</vt:lpstr>
      <vt:lpstr>Пол Бойер, Джон Уокер  (1997 год)</vt:lpstr>
      <vt:lpstr>Вальтер Кон  (1998 год)</vt:lpstr>
      <vt:lpstr>Джон Попл  (1998 год)</vt:lpstr>
      <vt:lpstr>Ахмед Зивейл  (1999 год)</vt:lpstr>
      <vt:lpstr>Алан Хигер, Алан Мак-Диармид, Хидеки Сиракава  (2000 год)</vt:lpstr>
      <vt:lpstr>Уильям Ноулз, Риоджи Нойори, Барри Шарплесс  (2001 год)</vt:lpstr>
      <vt:lpstr>Джон Фенн, Койчи Танака,  Курт Вютрих  (2002 год)</vt:lpstr>
      <vt:lpstr>Питер Эгр,  Родерик Маккинон  (2003 год)</vt:lpstr>
      <vt:lpstr>Аарон Цихановер, Аврам Гершко, Ирвин Роуз  (2004 год)</vt:lpstr>
      <vt:lpstr>Роберт Груббс, Ричард Шрок,  Ив Шовен  (2005 год)</vt:lpstr>
      <vt:lpstr>Роджер Корнберг  (2006 год)</vt:lpstr>
      <vt:lpstr>Герхард Эртль (2007 год)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Майкл Смит  (1993 год)</dc:title>
  <dc:creator>DNS</dc:creator>
  <cp:lastModifiedBy>DNS</cp:lastModifiedBy>
  <cp:revision>1</cp:revision>
  <dcterms:created xsi:type="dcterms:W3CDTF">2013-06-20T09:42:59Z</dcterms:created>
  <dcterms:modified xsi:type="dcterms:W3CDTF">2013-06-20T09:43:28Z</dcterms:modified>
</cp:coreProperties>
</file>