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2DCC3C9-510F-4962-9160-81BA8E22A01E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2506C84-5B94-4365-952D-E68BC45BDB6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&amp;p=0&amp;text=%D0%94%D0%B6%D0%BE%D0%BD%20%D0%A7%D0%B0%D1%80%D0%BB%D0%B7%20%D0%9F%D0%BE%D0%BB%D0%B0%D0%BD%D0%B8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krugosvet.ru/articles/110/1011023/1023_201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rugosvet.ru/articles/108/1010863/0863_101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Владимир </a:t>
            </a:r>
            <a:r>
              <a:rPr lang="ru-RU" dirty="0" err="1" smtClean="0">
                <a:solidFill>
                  <a:srgbClr val="FFC000"/>
                </a:solidFill>
              </a:rPr>
              <a:t>Прелог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(1975 год)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работы по стереохимии органических соединений»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(Швейцария)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solidFill>
                <a:srgbClr val="FF0000"/>
              </a:solidFill>
            </a:endParaRPr>
          </a:p>
        </p:txBody>
      </p:sp>
      <p:pic>
        <p:nvPicPr>
          <p:cNvPr id="92164" name="Picture 5" descr="1110_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14613"/>
            <a:ext cx="2792412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Генри </a:t>
            </a:r>
            <a:r>
              <a:rPr lang="ru-RU" dirty="0" err="1" smtClean="0">
                <a:solidFill>
                  <a:srgbClr val="FFC000"/>
                </a:solidFill>
              </a:rPr>
              <a:t>Таубе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(1983 год)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6313" y="2819400"/>
            <a:ext cx="3906837" cy="3824288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изучение механизма переноса электрона в реакциях с участием комплексов металлов»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(США)</a:t>
            </a:r>
          </a:p>
        </p:txBody>
      </p:sp>
      <p:pic>
        <p:nvPicPr>
          <p:cNvPr id="101380" name="Picture 5" descr="0900_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214688"/>
            <a:ext cx="44640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Роберт Брюс </a:t>
            </a:r>
            <a:r>
              <a:rPr lang="ru-RU" dirty="0" err="1" smtClean="0">
                <a:solidFill>
                  <a:srgbClr val="FFC000"/>
                </a:solidFill>
              </a:rPr>
              <a:t>Меррифилд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(1984 год)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9063" y="2819400"/>
            <a:ext cx="4764087" cy="36099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создание метода твердофазного химического синтеза»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02404" name="Picture 5" descr="merrifield_1022_201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C000"/>
                </a:solidFill>
              </a:rPr>
              <a:t>Джером Карле, 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err="1" smtClean="0">
                <a:solidFill>
                  <a:srgbClr val="FFC000"/>
                </a:solidFill>
              </a:rPr>
              <a:t>Херберт</a:t>
            </a:r>
            <a:r>
              <a:rPr lang="ru-RU" sz="3200" dirty="0" smtClean="0">
                <a:solidFill>
                  <a:srgbClr val="FFC000"/>
                </a:solidFill>
              </a:rPr>
              <a:t> Аарон </a:t>
            </a:r>
            <a:r>
              <a:rPr lang="ru-RU" sz="3200" dirty="0" err="1" smtClean="0">
                <a:solidFill>
                  <a:srgbClr val="FFC000"/>
                </a:solidFill>
              </a:rPr>
              <a:t>Хауптман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(1985 год)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625" y="2819400"/>
            <a:ext cx="3571875" cy="36099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вклад в развитие методов определения структуры кристаллов»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03428" name="Picture 5" descr="Kar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86063"/>
            <a:ext cx="24765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9" name="Picture 7" descr="0963_2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786063"/>
            <a:ext cx="25908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C000"/>
                </a:solidFill>
              </a:rPr>
              <a:t>Джон </a:t>
            </a:r>
            <a:r>
              <a:rPr lang="ru-RU" sz="4000" dirty="0" err="1" smtClean="0">
                <a:solidFill>
                  <a:srgbClr val="FFC000"/>
                </a:solidFill>
              </a:rPr>
              <a:t>Чарлз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err="1" smtClean="0">
                <a:solidFill>
                  <a:srgbClr val="FFC000"/>
                </a:solidFill>
              </a:rPr>
              <a:t>Полани</a:t>
            </a:r>
            <a:r>
              <a:rPr lang="ru-RU" sz="4000" dirty="0" smtClean="0">
                <a:solidFill>
                  <a:srgbClr val="FFC000"/>
                </a:solidFill>
              </a:rPr>
              <a:t>, Ли Ян,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Дадли Роберт </a:t>
            </a:r>
            <a:r>
              <a:rPr lang="ru-RU" sz="4000" dirty="0" err="1" smtClean="0">
                <a:solidFill>
                  <a:srgbClr val="FFC000"/>
                </a:solidFill>
              </a:rPr>
              <a:t>Хершбах</a:t>
            </a:r>
            <a:r>
              <a:rPr lang="ru-RU" sz="4000" dirty="0" smtClean="0">
                <a:solidFill>
                  <a:srgbClr val="FFC000"/>
                </a:solidFill>
              </a:rPr>
              <a:t/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(1986 год)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«За вклад в исследование механизма и кинетики химических реакций»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(Канада, США)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Ли Ян – китайско-американский ученый</a:t>
            </a:r>
          </a:p>
        </p:txBody>
      </p:sp>
      <p:pic>
        <p:nvPicPr>
          <p:cNvPr id="104452" name="Picture 5" descr="Предыдуща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4286250"/>
            <a:ext cx="186690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3" name="Picture 7" descr="0962_2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4429125"/>
            <a:ext cx="29781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4" name="Picture 9" descr="Image18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0" y="4429125"/>
            <a:ext cx="1684338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C000"/>
                </a:solidFill>
              </a:rPr>
              <a:t>Дональд Джеймс </a:t>
            </a:r>
            <a:r>
              <a:rPr lang="ru-RU" sz="3600" dirty="0" err="1" smtClean="0">
                <a:solidFill>
                  <a:srgbClr val="FFC000"/>
                </a:solidFill>
              </a:rPr>
              <a:t>Крам</a:t>
            </a:r>
            <a:r>
              <a:rPr lang="ru-RU" sz="3600" dirty="0" smtClean="0">
                <a:solidFill>
                  <a:srgbClr val="FFC000"/>
                </a:solidFill>
              </a:rPr>
              <a:t>, </a:t>
            </a:r>
            <a:r>
              <a:rPr lang="en-US" sz="3600" dirty="0" smtClean="0">
                <a:solidFill>
                  <a:srgbClr val="FFC000"/>
                </a:solidFill>
              </a:rPr>
              <a:t/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ru-RU" sz="3600" dirty="0" err="1" smtClean="0">
                <a:solidFill>
                  <a:srgbClr val="FFC000"/>
                </a:solidFill>
              </a:rPr>
              <a:t>Чарлз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Педерсен</a:t>
            </a:r>
            <a:r>
              <a:rPr lang="ru-RU" sz="3600" dirty="0" smtClean="0">
                <a:solidFill>
                  <a:srgbClr val="FFC000"/>
                </a:solidFill>
              </a:rPr>
              <a:t>, </a:t>
            </a:r>
            <a:r>
              <a:rPr lang="en-US" sz="3600" dirty="0" smtClean="0">
                <a:solidFill>
                  <a:srgbClr val="FFC000"/>
                </a:solidFill>
              </a:rPr>
              <a:t/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Жан Мари Лен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(1987 год)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2819400"/>
            <a:ext cx="8407400" cy="1252538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развитие химии макрогетероциклических соединений, способных к высокоселективному образованию комплексных соединений»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(США, Франция)</a:t>
            </a:r>
          </a:p>
        </p:txBody>
      </p:sp>
      <p:pic>
        <p:nvPicPr>
          <p:cNvPr id="105476" name="Picture 6" descr="0867_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162425"/>
            <a:ext cx="1928812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7" name="Picture 8" descr="1010961-0961_2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4130675"/>
            <a:ext cx="1785937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8" name="Picture 10" descr="3169388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4154488"/>
            <a:ext cx="1901825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C000"/>
                </a:solidFill>
              </a:rPr>
              <a:t>Иоганн </a:t>
            </a:r>
            <a:r>
              <a:rPr lang="ru-RU" sz="3600" dirty="0" err="1" smtClean="0">
                <a:solidFill>
                  <a:srgbClr val="FFC000"/>
                </a:solidFill>
              </a:rPr>
              <a:t>Дайзенхофер</a:t>
            </a:r>
            <a:r>
              <a:rPr lang="ru-RU" sz="3600" dirty="0" smtClean="0">
                <a:solidFill>
                  <a:srgbClr val="FFC000"/>
                </a:solidFill>
              </a:rPr>
              <a:t>,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err="1" smtClean="0">
                <a:solidFill>
                  <a:srgbClr val="FFC000"/>
                </a:solidFill>
              </a:rPr>
              <a:t>Хартмут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err="1" smtClean="0">
                <a:solidFill>
                  <a:srgbClr val="FFC000"/>
                </a:solidFill>
              </a:rPr>
              <a:t>Михель</a:t>
            </a:r>
            <a:r>
              <a:rPr lang="ru-RU" sz="3600" dirty="0" smtClean="0">
                <a:solidFill>
                  <a:srgbClr val="FFC000"/>
                </a:solidFill>
              </a:rPr>
              <a:t>, </a:t>
            </a:r>
            <a:r>
              <a:rPr lang="en-US" sz="3600" dirty="0" smtClean="0">
                <a:solidFill>
                  <a:srgbClr val="FFC000"/>
                </a:solidFill>
              </a:rPr>
              <a:t/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Роберт </a:t>
            </a:r>
            <a:r>
              <a:rPr lang="ru-RU" sz="3600" dirty="0" err="1" smtClean="0">
                <a:solidFill>
                  <a:srgbClr val="FFC000"/>
                </a:solidFill>
              </a:rPr>
              <a:t>Хубер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(1988 год)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819400"/>
            <a:ext cx="8478837" cy="1824038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определение трёхмерной структуры фотосинтетического реакционного центра пурпурных бактерий»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(Германия)</a:t>
            </a:r>
          </a:p>
        </p:txBody>
      </p:sp>
      <p:pic>
        <p:nvPicPr>
          <p:cNvPr id="106500" name="Picture 5" descr="438928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714875"/>
            <a:ext cx="15097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1" name="Picture 7" descr="-14636524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4672013"/>
            <a:ext cx="153828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2" name="Picture 9" descr="-554876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4606925"/>
            <a:ext cx="158432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Сидней </a:t>
            </a:r>
            <a:r>
              <a:rPr lang="ru-RU" dirty="0" err="1" smtClean="0">
                <a:solidFill>
                  <a:srgbClr val="FFC000"/>
                </a:solidFill>
              </a:rPr>
              <a:t>Олтмен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Томас Роберт Чек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(1989 год)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2819400"/>
            <a:ext cx="4143375" cy="33242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открытие ферментативной активности рибонуклеиновых кислот»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07524" name="Picture 5" descr="0892_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0"/>
            <a:ext cx="22383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5" name="Picture 7" descr="9128067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2928938"/>
            <a:ext cx="2192338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Элайс</a:t>
            </a:r>
            <a:r>
              <a:rPr lang="ru-RU" dirty="0" smtClean="0">
                <a:solidFill>
                  <a:srgbClr val="FFC000"/>
                </a:solidFill>
              </a:rPr>
              <a:t> Джеймс Кори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(1990 год)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29188" y="2819400"/>
            <a:ext cx="3929062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развитие теории и методов органического синтеза»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08548" name="Picture 5" descr="http://www.prix-nobel.org/DE/Chemie/images/cor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0"/>
            <a:ext cx="466883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Ричард Эрнст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(1991 год)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29188" y="2819400"/>
            <a:ext cx="3763962" cy="3538538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вклад в развитие методологии ядерной магнитной резонансной спектроскопии высокого разрешения»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(Швейцария)</a:t>
            </a:r>
          </a:p>
        </p:txBody>
      </p:sp>
      <p:pic>
        <p:nvPicPr>
          <p:cNvPr id="109572" name="Picture 27" descr="ernst_rich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928938"/>
            <a:ext cx="45704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Рудольф </a:t>
            </a:r>
            <a:r>
              <a:rPr lang="ru-RU" dirty="0" err="1" smtClean="0">
                <a:solidFill>
                  <a:srgbClr val="FFC000"/>
                </a:solidFill>
              </a:rPr>
              <a:t>Маркус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(1992 год)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переноса электрона в химических системах»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10596" name="Picture 5" descr="1018_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936875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Уильям </a:t>
            </a:r>
            <a:r>
              <a:rPr lang="ru-RU" dirty="0" err="1" smtClean="0">
                <a:solidFill>
                  <a:srgbClr val="FFC000"/>
                </a:solidFill>
              </a:rPr>
              <a:t>Нанн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Липскомб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(1976 год)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824288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структуры боранов (бороводородов)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и вклад в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изучение природы химической связи»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93188" name="Picture 5" descr="17656897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773362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5400" dirty="0" err="1" smtClean="0">
                <a:solidFill>
                  <a:srgbClr val="FFC000"/>
                </a:solidFill>
              </a:rPr>
              <a:t>Кэри</a:t>
            </a:r>
            <a:r>
              <a:rPr lang="ru-RU" sz="5400" dirty="0" smtClean="0">
                <a:solidFill>
                  <a:srgbClr val="FFC000"/>
                </a:solidFill>
              </a:rPr>
              <a:t> </a:t>
            </a:r>
            <a:r>
              <a:rPr lang="ru-RU" sz="5400" dirty="0" err="1" smtClean="0">
                <a:solidFill>
                  <a:srgbClr val="FFC000"/>
                </a:solidFill>
              </a:rPr>
              <a:t>Муллис</a:t>
            </a:r>
            <a:r>
              <a:rPr lang="ru-RU" sz="5400" dirty="0" smtClean="0">
                <a:solidFill>
                  <a:srgbClr val="FFC000"/>
                </a:solidFill>
              </a:rPr>
              <a:t> </a:t>
            </a:r>
            <a:br>
              <a:rPr lang="ru-RU" sz="5400" dirty="0" smtClean="0">
                <a:solidFill>
                  <a:srgbClr val="FFC000"/>
                </a:solidFill>
              </a:rPr>
            </a:br>
            <a:r>
              <a:rPr lang="ru-RU" sz="5400" dirty="0" smtClean="0">
                <a:solidFill>
                  <a:srgbClr val="FFC000"/>
                </a:solidFill>
              </a:rPr>
              <a:t>(1993 год)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75" y="2819400"/>
            <a:ext cx="5692775" cy="3752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«За открытие метода полимеразной цепной реакции - получения новых молекул ДНК с помощью фермента ДНК-полимеразы»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111620" name="Picture 7" descr="post-3616-11589382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643188"/>
            <a:ext cx="2674937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C000"/>
                </a:solidFill>
              </a:rPr>
              <a:t>Илья Романович Пригожин 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(1917-2003)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(1977 год)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688" y="2819400"/>
            <a:ext cx="5478462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вклад в термодинамику необратимых процессов»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(Бельгия)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(русский по происхождению,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бельгиец по паспорту)</a:t>
            </a:r>
          </a:p>
        </p:txBody>
      </p:sp>
      <p:pic>
        <p:nvPicPr>
          <p:cNvPr id="94212" name="Picture 5" descr="prigozhin_illia_roma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786062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Питер </a:t>
            </a:r>
            <a:r>
              <a:rPr lang="ru-RU" dirty="0" err="1" smtClean="0">
                <a:solidFill>
                  <a:srgbClr val="FFC000"/>
                </a:solidFill>
              </a:rPr>
              <a:t>Деннис</a:t>
            </a:r>
            <a:r>
              <a:rPr lang="ru-RU" dirty="0" smtClean="0">
                <a:solidFill>
                  <a:srgbClr val="FFC000"/>
                </a:solidFill>
              </a:rPr>
              <a:t> Митчелл 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(1978 год)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63" y="2819400"/>
            <a:ext cx="5335587" cy="3824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 «За исследование процесса переноса энергии в клетках и разработка хемиосмотической теории»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(Великобритания)</a:t>
            </a:r>
          </a:p>
        </p:txBody>
      </p:sp>
      <p:pic>
        <p:nvPicPr>
          <p:cNvPr id="95236" name="Picture 5" descr="Картинка 1 из 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714625"/>
            <a:ext cx="3071812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Герберт </a:t>
            </a:r>
            <a:r>
              <a:rPr lang="ru-RU" dirty="0" err="1" smtClean="0">
                <a:solidFill>
                  <a:srgbClr val="FFC000"/>
                </a:solidFill>
              </a:rPr>
              <a:t>Чарлз</a:t>
            </a:r>
            <a:r>
              <a:rPr lang="ru-RU" dirty="0" smtClean="0">
                <a:solidFill>
                  <a:srgbClr val="FFC000"/>
                </a:solidFill>
              </a:rPr>
              <a:t> Браун,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Георг </a:t>
            </a:r>
            <a:r>
              <a:rPr lang="ru-RU" dirty="0" err="1" smtClean="0">
                <a:solidFill>
                  <a:srgbClr val="FFC000"/>
                </a:solidFill>
              </a:rPr>
              <a:t>Виттиг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(1979 год)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2819400"/>
            <a:ext cx="3286125" cy="3538538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разработку новых методов синтеза бор- и фосфорсодержащих органических соединений»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(США и Германия)</a:t>
            </a:r>
          </a:p>
        </p:txBody>
      </p:sp>
      <p:pic>
        <p:nvPicPr>
          <p:cNvPr id="96260" name="Picture 5" descr="17945916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786063"/>
            <a:ext cx="2500313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1" name="Picture 7" descr="Witt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786063"/>
            <a:ext cx="252571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Пол Берг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(1980 год)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2819400"/>
            <a:ext cx="5621337" cy="3752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исследование биохимических свойств нуклеиновых кислот, в особенности рекомбинантных ДНК»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(США)</a:t>
            </a:r>
          </a:p>
        </p:txBody>
      </p:sp>
      <p:pic>
        <p:nvPicPr>
          <p:cNvPr id="97284" name="Picture 5" descr="2399694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98763"/>
            <a:ext cx="2690812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Уолтер</a:t>
            </a:r>
            <a:r>
              <a:rPr lang="ru-RU" dirty="0" smtClean="0">
                <a:solidFill>
                  <a:srgbClr val="FFC000"/>
                </a:solidFill>
              </a:rPr>
              <a:t> Гилберт,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Фредерик </a:t>
            </a:r>
            <a:r>
              <a:rPr lang="ru-RU" dirty="0" err="1" smtClean="0">
                <a:solidFill>
                  <a:srgbClr val="FFC000"/>
                </a:solidFill>
              </a:rPr>
              <a:t>Сенгер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(1980 год)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8875" y="2786063"/>
            <a:ext cx="3929063" cy="36099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«За установление нуклеотидной последовательности в молекулах нуклеиновых кислот»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(США и Великобритания)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98308" name="Picture 5" descr="Картинка 1 из 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2538" y="2928938"/>
            <a:ext cx="25257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Picture 7" descr="Gilbe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000" y="2857500"/>
            <a:ext cx="237331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Кэнъити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Фукуи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Роалд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Хофман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(1981 год)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2819400"/>
            <a:ext cx="4071937" cy="35385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развитие теории протекания химических реакций»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(Япония и США)</a:t>
            </a:r>
          </a:p>
        </p:txBody>
      </p:sp>
      <p:pic>
        <p:nvPicPr>
          <p:cNvPr id="99332" name="Picture 5" descr="-8501044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0"/>
            <a:ext cx="2428875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3" name="Picture 7" descr="-283895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325" y="2928938"/>
            <a:ext cx="236378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Аарон </a:t>
            </a:r>
            <a:r>
              <a:rPr lang="ru-RU" dirty="0" err="1" smtClean="0">
                <a:solidFill>
                  <a:srgbClr val="FFC000"/>
                </a:solidFill>
              </a:rPr>
              <a:t>Клуг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(1982 год)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8938" y="2819400"/>
            <a:ext cx="5764212" cy="3681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«За работы по электронной микроскопии кристаллов и определение структуры нуклеопротеиновых комплексов»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(Великобритания)</a:t>
            </a:r>
          </a:p>
        </p:txBody>
      </p:sp>
      <p:pic>
        <p:nvPicPr>
          <p:cNvPr id="100356" name="Picture 5" descr="1043_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714625"/>
            <a:ext cx="258762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357</Words>
  <Application>Microsoft Office PowerPoint</Application>
  <PresentationFormat>Экран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Владимир Прелог (1975 год)</vt:lpstr>
      <vt:lpstr>Уильям Нанн Липскомб (1976 год) </vt:lpstr>
      <vt:lpstr>Илья Романович Пригожин  (1917-2003)  (1977 год)</vt:lpstr>
      <vt:lpstr>Питер Деннис Митчелл  (1978 год)</vt:lpstr>
      <vt:lpstr>Герберт Чарлз Браун,  Георг Виттиг  (1979 год)</vt:lpstr>
      <vt:lpstr>Пол Берг (1980 год)</vt:lpstr>
      <vt:lpstr>Уолтер Гилберт,  Фредерик Сенгер  (1980 год)</vt:lpstr>
      <vt:lpstr>Кэнъити Фукуи, Роалд Хофман (1981 год)</vt:lpstr>
      <vt:lpstr>Аарон Клуг  (1982 год)</vt:lpstr>
      <vt:lpstr>Генри Таубе (1983 год)</vt:lpstr>
      <vt:lpstr>Роберт Брюс Меррифилд  (1984 год)</vt:lpstr>
      <vt:lpstr>Джером Карле,  Херберт Аарон Хауптман  (1985 год) </vt:lpstr>
      <vt:lpstr>Джон Чарлз Полани, Ли Ян,  Дадли Роберт Хершбах (1986 год)</vt:lpstr>
      <vt:lpstr>Дональд Джеймс Крам,  Чарлз Педерсен,  Жан Мари Лен (1987 год)</vt:lpstr>
      <vt:lpstr>Иоганн Дайзенхофер,  Хартмут Михель,  Роберт Хубер  (1988 год)</vt:lpstr>
      <vt:lpstr>Сидней Олтмен,  Томас Роберт Чек  (1989 год)</vt:lpstr>
      <vt:lpstr>Элайс Джеймс Кори (1990 год)</vt:lpstr>
      <vt:lpstr>Ричард Эрнст (1991 год)</vt:lpstr>
      <vt:lpstr>Рудольф Маркус  (1992 год)</vt:lpstr>
      <vt:lpstr>Кэри Муллис  (1993 год)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Прелог (1975 год)</dc:title>
  <dc:creator>DNS</dc:creator>
  <cp:lastModifiedBy>DNS</cp:lastModifiedBy>
  <cp:revision>1</cp:revision>
  <dcterms:created xsi:type="dcterms:W3CDTF">2013-06-20T09:41:29Z</dcterms:created>
  <dcterms:modified xsi:type="dcterms:W3CDTF">2013-06-20T09:41:56Z</dcterms:modified>
</cp:coreProperties>
</file>