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9EA15DF-8CDE-4AF6-B96D-DCC9C511EC62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14DF4B1-0895-44A5-88D1-3C066D297D1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trofimov.tomsk.ru/pics/tr2_08_14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hyperlink" Target="http://www.booksite.ru/fulltext/1/001/009/001/204094489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Пауль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Каррер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(1937 год)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2819400"/>
            <a:ext cx="5621337" cy="38242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исследование каротиноидов и флавинов, а также за изучение витаминов А и В</a:t>
            </a:r>
            <a:r>
              <a:rPr lang="ru-RU" sz="2400" smtClean="0"/>
              <a:t>2</a:t>
            </a:r>
            <a:r>
              <a:rPr lang="ru-RU" smtClean="0"/>
              <a:t>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(Швейцария, родился в Москве) </a:t>
            </a:r>
          </a:p>
        </p:txBody>
      </p:sp>
      <p:pic>
        <p:nvPicPr>
          <p:cNvPr id="51204" name="Picture 7" descr="Karr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280035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Джон </a:t>
            </a:r>
            <a:r>
              <a:rPr lang="ru-RU" dirty="0" err="1" smtClean="0">
                <a:solidFill>
                  <a:srgbClr val="FFC000"/>
                </a:solidFill>
              </a:rPr>
              <a:t>Говард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Нортроп</a:t>
            </a:r>
            <a:r>
              <a:rPr lang="ru-RU" dirty="0" smtClean="0">
                <a:solidFill>
                  <a:srgbClr val="FFC000"/>
                </a:solidFill>
              </a:rPr>
              <a:t> и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err="1" smtClean="0">
                <a:solidFill>
                  <a:srgbClr val="FFC000"/>
                </a:solidFill>
              </a:rPr>
              <a:t>Уэнделл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Мередит</a:t>
            </a:r>
            <a:r>
              <a:rPr lang="ru-RU" dirty="0" smtClean="0">
                <a:solidFill>
                  <a:srgbClr val="FFC000"/>
                </a:solidFill>
              </a:rPr>
              <a:t> Стэнли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(1946 год)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75" y="2786063"/>
            <a:ext cx="3214688" cy="37528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получение в чистом виде вирусных белков»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 </a:t>
            </a:r>
          </a:p>
        </p:txBody>
      </p:sp>
      <p:pic>
        <p:nvPicPr>
          <p:cNvPr id="60420" name="Picture 9" descr="North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2749550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11" descr="СТЭНЛИ (Stanley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786063"/>
            <a:ext cx="264795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Роберт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Робинсон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(1947 год)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4688" y="2819400"/>
            <a:ext cx="5478462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«За исследования растительных продуктов большой биологической важности, особенно алкалоидов»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(Великобритания) </a:t>
            </a:r>
          </a:p>
        </p:txBody>
      </p:sp>
      <p:pic>
        <p:nvPicPr>
          <p:cNvPr id="61444" name="Picture 9" descr="РОБИНСОН (Robinson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16225"/>
            <a:ext cx="2857500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Арне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Тиселиус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(1948 год)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2819400"/>
            <a:ext cx="5621337" cy="38242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smtClean="0"/>
              <a:t>«За исследование электрофореза и адсорбционного анализа, особенно за открытие, связанное с комплексной природой белков сыворотки»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smtClean="0"/>
              <a:t>(Швеция) </a:t>
            </a:r>
          </a:p>
        </p:txBody>
      </p:sp>
      <p:pic>
        <p:nvPicPr>
          <p:cNvPr id="62468" name="Picture 5" descr="tiselius_1465_3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714625"/>
            <a:ext cx="2903537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Уильям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Джиок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(1949 год)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4688" y="2819400"/>
            <a:ext cx="5478462" cy="38242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smtClean="0"/>
              <a:t>«За вклад в химическую термодинамику, особенно в ту её область, которая изучает поведение веществ при экстремально низких температурах»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smtClean="0"/>
              <a:t>(США) </a:t>
            </a:r>
          </a:p>
        </p:txBody>
      </p:sp>
      <p:pic>
        <p:nvPicPr>
          <p:cNvPr id="63492" name="Picture 7" descr="ДЖИОК (Giauque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65425"/>
            <a:ext cx="2894012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Отто</a:t>
            </a:r>
            <a:r>
              <a:rPr lang="ru-RU" dirty="0" smtClean="0">
                <a:solidFill>
                  <a:srgbClr val="FFC000"/>
                </a:solidFill>
              </a:rPr>
              <a:t> Поль </a:t>
            </a:r>
            <a:r>
              <a:rPr lang="ru-RU" dirty="0" err="1" smtClean="0">
                <a:solidFill>
                  <a:srgbClr val="FFC000"/>
                </a:solidFill>
              </a:rPr>
              <a:t>Херманн</a:t>
            </a:r>
            <a:r>
              <a:rPr lang="ru-RU" dirty="0" smtClean="0">
                <a:solidFill>
                  <a:srgbClr val="FFC000"/>
                </a:solidFill>
              </a:rPr>
              <a:t> Дильс и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Курт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Альдер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(1950 год)</a:t>
            </a: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6063" y="2819400"/>
            <a:ext cx="3500437" cy="36099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открытие и развитие диенового синтеза»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(Германия) </a:t>
            </a:r>
          </a:p>
        </p:txBody>
      </p:sp>
      <p:pic>
        <p:nvPicPr>
          <p:cNvPr id="64516" name="Picture 5" descr="ДИЛЬ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28925"/>
            <a:ext cx="259556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7" descr="АЛЬДЕ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2857500"/>
            <a:ext cx="249555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Эдвин </a:t>
            </a:r>
            <a:r>
              <a:rPr lang="ru-RU" dirty="0" err="1" smtClean="0">
                <a:solidFill>
                  <a:srgbClr val="FFC000"/>
                </a:solidFill>
              </a:rPr>
              <a:t>Маттисон</a:t>
            </a:r>
            <a:r>
              <a:rPr lang="ru-RU" dirty="0" smtClean="0">
                <a:solidFill>
                  <a:srgbClr val="FFC000"/>
                </a:solidFill>
              </a:rPr>
              <a:t> Макмиллан и </a:t>
            </a:r>
            <a:r>
              <a:rPr lang="ru-RU" dirty="0" err="1" smtClean="0">
                <a:solidFill>
                  <a:srgbClr val="FFC000"/>
                </a:solidFill>
              </a:rPr>
              <a:t>Гленн</a:t>
            </a:r>
            <a:r>
              <a:rPr lang="ru-RU" dirty="0" smtClean="0">
                <a:solidFill>
                  <a:srgbClr val="FFC000"/>
                </a:solidFill>
              </a:rPr>
              <a:t> Теодор </a:t>
            </a:r>
            <a:r>
              <a:rPr lang="ru-RU" dirty="0" err="1" smtClean="0">
                <a:solidFill>
                  <a:srgbClr val="FFC000"/>
                </a:solidFill>
              </a:rPr>
              <a:t>Сиборг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(1951 год)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8938" y="2819400"/>
            <a:ext cx="3286125" cy="36814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открытия в области химии трансурановых элементов»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65540" name="Picture 5" descr="МАКМИЛЛАН (McMillan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86063"/>
            <a:ext cx="2643187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7" descr="СИБОРГ (Seaborg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786063"/>
            <a:ext cx="25463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357166"/>
            <a:ext cx="8693834" cy="2209800"/>
          </a:xfrm>
        </p:spPr>
        <p:txBody>
          <a:bodyPr>
            <a:no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4000" dirty="0" err="1" smtClean="0">
                <a:solidFill>
                  <a:srgbClr val="FFC000"/>
                </a:solidFill>
              </a:rPr>
              <a:t>Арчер</a:t>
            </a:r>
            <a:r>
              <a:rPr lang="ru-RU" sz="4000" dirty="0" smtClean="0">
                <a:solidFill>
                  <a:srgbClr val="FFC000"/>
                </a:solidFill>
              </a:rPr>
              <a:t> Джон Портер Мартин и Ричард </a:t>
            </a:r>
            <a:r>
              <a:rPr lang="ru-RU" sz="4000" dirty="0" err="1" smtClean="0">
                <a:solidFill>
                  <a:srgbClr val="FFC000"/>
                </a:solidFill>
              </a:rPr>
              <a:t>Лоуренс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err="1" smtClean="0">
                <a:solidFill>
                  <a:srgbClr val="FFC000"/>
                </a:solidFill>
              </a:rPr>
              <a:t>Миллингтон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err="1" smtClean="0">
                <a:solidFill>
                  <a:srgbClr val="FFC000"/>
                </a:solidFill>
              </a:rPr>
              <a:t>Синг</a:t>
            </a:r>
            <a:r>
              <a:rPr lang="ru-RU" sz="4000" dirty="0" smtClean="0">
                <a:solidFill>
                  <a:srgbClr val="FFC000"/>
                </a:solidFill>
              </a:rPr>
              <a:t/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(1952 год)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6063" y="2819400"/>
            <a:ext cx="3786187" cy="33242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открытие метода распре</a:t>
            </a:r>
            <a:r>
              <a:rPr lang="en-US" smtClean="0"/>
              <a:t>-</a:t>
            </a:r>
            <a:r>
              <a:rPr lang="ru-RU" smtClean="0"/>
              <a:t>делительной хроматографии»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(Великобритания) </a:t>
            </a:r>
          </a:p>
        </p:txBody>
      </p:sp>
      <p:pic>
        <p:nvPicPr>
          <p:cNvPr id="66564" name="Picture 5" descr="МАРТИН (Martin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25463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7" descr="СИНГ (Synge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2786063"/>
            <a:ext cx="249555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Герман </a:t>
            </a:r>
            <a:r>
              <a:rPr lang="ru-RU" dirty="0" err="1" smtClean="0">
                <a:solidFill>
                  <a:srgbClr val="FFC000"/>
                </a:solidFill>
              </a:rPr>
              <a:t>Штаудингер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(1953 год)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43250" y="2819400"/>
            <a:ext cx="5549900" cy="3824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«За исследования в области химии высокомолекулярных веществ»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(Германия) </a:t>
            </a:r>
          </a:p>
        </p:txBody>
      </p:sp>
      <p:pic>
        <p:nvPicPr>
          <p:cNvPr id="67588" name="Picture 5" descr="ШТАУДИНГЕР (Staudinge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2854325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Лайнус</a:t>
            </a:r>
            <a:r>
              <a:rPr lang="ru-RU" dirty="0" smtClean="0">
                <a:solidFill>
                  <a:srgbClr val="FFC000"/>
                </a:solidFill>
              </a:rPr>
              <a:t> Карл </a:t>
            </a:r>
            <a:r>
              <a:rPr lang="ru-RU" dirty="0" err="1" smtClean="0">
                <a:solidFill>
                  <a:srgbClr val="FFC000"/>
                </a:solidFill>
              </a:rPr>
              <a:t>Полинг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sz="3200" dirty="0" smtClean="0">
                <a:solidFill>
                  <a:srgbClr val="FFC000"/>
                </a:solidFill>
              </a:rPr>
              <a:t>(1954 год)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4688" y="2819400"/>
            <a:ext cx="5478462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                     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«За исследование природы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химической связи»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68612" name="Picture 7" descr="ЛАЙНУС КАРЛ ПОЛИН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643188"/>
            <a:ext cx="2857500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Винсент </a:t>
            </a:r>
            <a:r>
              <a:rPr lang="ru-RU" dirty="0" err="1" smtClean="0">
                <a:solidFill>
                  <a:srgbClr val="FFC000"/>
                </a:solidFill>
              </a:rPr>
              <a:t>Дю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r>
              <a:rPr lang="ru-RU" dirty="0" err="1" smtClean="0">
                <a:solidFill>
                  <a:srgbClr val="FFC000"/>
                </a:solidFill>
              </a:rPr>
              <a:t>Виньо</a:t>
            </a:r>
            <a:r>
              <a:rPr lang="ru-RU" dirty="0" smtClean="0">
                <a:solidFill>
                  <a:srgbClr val="FFC000"/>
                </a:solidFill>
              </a:rPr>
              <a:t> 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(1955 год)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2819400"/>
            <a:ext cx="5264150" cy="382428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600" smtClean="0"/>
              <a:t>«За первый синтез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600" smtClean="0"/>
              <a:t>полипептидных гормонов»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600" smtClean="0"/>
              <a:t>(США)</a:t>
            </a:r>
          </a:p>
        </p:txBody>
      </p:sp>
      <p:pic>
        <p:nvPicPr>
          <p:cNvPr id="69636" name="Picture 5" descr="ВИНСЕНТ ДЮ ВИНЬ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643188"/>
            <a:ext cx="31242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Рихард</a:t>
            </a:r>
            <a:r>
              <a:rPr lang="ru-RU" dirty="0" smtClean="0">
                <a:solidFill>
                  <a:srgbClr val="FFC000"/>
                </a:solidFill>
              </a:rPr>
              <a:t> Кун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(1938 год)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6125" y="2819400"/>
            <a:ext cx="5407025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«В знак признания проделанной им работы по каротиноидам и витаминам»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(Австрия) </a:t>
            </a:r>
          </a:p>
        </p:txBody>
      </p:sp>
      <p:pic>
        <p:nvPicPr>
          <p:cNvPr id="52228" name="Picture 5" descr="РИХАРД КУ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492375"/>
            <a:ext cx="2890838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Семёнов Николай Николаевич, </a:t>
            </a:r>
            <a:r>
              <a:rPr lang="ru-RU" dirty="0" err="1" smtClean="0">
                <a:solidFill>
                  <a:srgbClr val="FFC000"/>
                </a:solidFill>
              </a:rPr>
              <a:t>Хиншелвуд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r>
              <a:rPr lang="ru-RU" dirty="0" err="1" smtClean="0">
                <a:solidFill>
                  <a:srgbClr val="FFC000"/>
                </a:solidFill>
              </a:rPr>
              <a:t>Сирил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r>
              <a:rPr lang="ru-RU" dirty="0" err="1" smtClean="0">
                <a:solidFill>
                  <a:srgbClr val="FFC000"/>
                </a:solidFill>
              </a:rPr>
              <a:t>Нормал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(1956 год)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8875" y="2819400"/>
            <a:ext cx="4071938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«За исследование механизма химических реакций (цепные реакции)»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(СССР и Великобритания)</a:t>
            </a:r>
          </a:p>
        </p:txBody>
      </p:sp>
      <p:pic>
        <p:nvPicPr>
          <p:cNvPr id="70660" name="Picture 6" descr="Картинка 1 из 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928938"/>
            <a:ext cx="24669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Picture 10" descr="Картинка 7 из 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13" y="2928938"/>
            <a:ext cx="24130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Адольф Фридрих Иоганн </a:t>
            </a:r>
            <a:r>
              <a:rPr lang="ru-RU" dirty="0" err="1" smtClean="0">
                <a:solidFill>
                  <a:srgbClr val="FFC000"/>
                </a:solidFill>
              </a:rPr>
              <a:t>Бутенандт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(1939 год)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4688" y="2819400"/>
            <a:ext cx="5478462" cy="3752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работы по половым гормонам»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(Германия)</a:t>
            </a:r>
          </a:p>
        </p:txBody>
      </p:sp>
      <p:pic>
        <p:nvPicPr>
          <p:cNvPr id="53252" name="Picture 5" descr="АДОЛЬФ ФРИДРИХ БУТЕНАНД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714625"/>
            <a:ext cx="28575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Леопольд </a:t>
            </a:r>
            <a:r>
              <a:rPr lang="ru-RU" dirty="0" err="1" smtClean="0">
                <a:solidFill>
                  <a:srgbClr val="FFC000"/>
                </a:solidFill>
              </a:rPr>
              <a:t>Ружичка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(1939 год)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7563" y="2819400"/>
            <a:ext cx="5335587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работы по полиметиленам и высшим терпенам»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(Швейцария)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уроженец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Австро-Венгрии</a:t>
            </a:r>
          </a:p>
        </p:txBody>
      </p:sp>
      <p:pic>
        <p:nvPicPr>
          <p:cNvPr id="54276" name="Picture 5" descr="ruzicka_1467_3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786063"/>
            <a:ext cx="3006725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500041"/>
            <a:ext cx="8265238" cy="2090759"/>
          </a:xfrm>
        </p:spPr>
        <p:txBody>
          <a:bodyPr>
            <a:normAutofit fontScale="90000"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 1940-42 годы </a:t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Нобелевская премия </a:t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не присуждалась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Дьёрдь</a:t>
            </a:r>
            <a:r>
              <a:rPr lang="ru-RU" dirty="0" smtClean="0">
                <a:solidFill>
                  <a:srgbClr val="FFC000"/>
                </a:solidFill>
              </a:rPr>
              <a:t> де </a:t>
            </a:r>
            <a:r>
              <a:rPr lang="ru-RU" dirty="0" err="1" smtClean="0">
                <a:solidFill>
                  <a:srgbClr val="FFC000"/>
                </a:solidFill>
              </a:rPr>
              <a:t>Хевеши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(1943 год)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2819400"/>
            <a:ext cx="5621337" cy="3824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«За работу по использованию изотопов в качестве меченых атомов при изучении химических процессов»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(Венгрия)</a:t>
            </a:r>
          </a:p>
        </p:txBody>
      </p:sp>
      <p:pic>
        <p:nvPicPr>
          <p:cNvPr id="56324" name="Picture 5" descr="Георг (Дьёрдь) де Хевеш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786063"/>
            <a:ext cx="2728913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Отто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Ган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(1944 год)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43250" y="2819400"/>
            <a:ext cx="5549900" cy="3752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открытия расщепления тяжёлых ядер»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(Германия)</a:t>
            </a:r>
          </a:p>
        </p:txBody>
      </p:sp>
      <p:pic>
        <p:nvPicPr>
          <p:cNvPr id="57348" name="Picture 5" descr="Отто Г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643188"/>
            <a:ext cx="28511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Арттури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Илмари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Виртанен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(1945 год)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2819400"/>
            <a:ext cx="5621337" cy="38242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smtClean="0"/>
              <a:t>«За исследования и достижения в области сельского хозяйства и химии питательных веществ, особенно за метод консервации кормов удостоен премии»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smtClean="0"/>
              <a:t>(Финляндия) </a:t>
            </a:r>
          </a:p>
        </p:txBody>
      </p:sp>
      <p:pic>
        <p:nvPicPr>
          <p:cNvPr id="58372" name="Picture 7" descr="ВИРТАНЕН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636838"/>
            <a:ext cx="2857500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Джеймс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Самнер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(1946 год)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4688" y="2819400"/>
            <a:ext cx="5478462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открытие явления кристаллизации ферментов»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 </a:t>
            </a:r>
          </a:p>
        </p:txBody>
      </p:sp>
      <p:pic>
        <p:nvPicPr>
          <p:cNvPr id="59396" name="Picture 7" descr="САМНЕР (Sumne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68600"/>
            <a:ext cx="2890837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342</Words>
  <Application>Microsoft Office PowerPoint</Application>
  <PresentationFormat>Экран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Пауль Каррер (1937 год)</vt:lpstr>
      <vt:lpstr>Рихард Кун (1938 год)</vt:lpstr>
      <vt:lpstr>Адольф Фридрих Иоганн Бутенандт (1939 год)</vt:lpstr>
      <vt:lpstr>Леопольд Ружичка (1939 год)</vt:lpstr>
      <vt:lpstr>В 1940-42 годы  Нобелевская премия  не присуждалась</vt:lpstr>
      <vt:lpstr>Дьёрдь де Хевеши (1943 год)</vt:lpstr>
      <vt:lpstr>Отто Ган (1944 год)</vt:lpstr>
      <vt:lpstr>Арттури Илмари Виртанен (1945 год)</vt:lpstr>
      <vt:lpstr>Джеймс Самнер (1946 год)</vt:lpstr>
      <vt:lpstr>Джон Говард Нортроп и  Уэнделл Мередит Стэнли (1946 год) </vt:lpstr>
      <vt:lpstr>Роберт Робинсон (1947 год) </vt:lpstr>
      <vt:lpstr>Арне Тиселиус (1948 год) </vt:lpstr>
      <vt:lpstr>Уильям Джиок (1949 год) </vt:lpstr>
      <vt:lpstr>Отто Поль Херманн Дильс и  Курт Альдер (1950 год) </vt:lpstr>
      <vt:lpstr>Эдвин Маттисон Макмиллан и Гленн Теодор Сиборг (1951 год) </vt:lpstr>
      <vt:lpstr>Арчер Джон Портер Мартин и Ричард Лоуренс Миллингтон Синг (1952 год) </vt:lpstr>
      <vt:lpstr>Герман Штаудингер (1953 год) </vt:lpstr>
      <vt:lpstr>Лайнус Карл Полинг   (1954 год)</vt:lpstr>
      <vt:lpstr>Винсент Дю Виньо   (1955 год)</vt:lpstr>
      <vt:lpstr>Семёнов Николай Николаевич, Хиншелвуд Сирил Нормал  (1956 год)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Пауль Каррер (1937 год)</dc:title>
  <dc:creator>DNS</dc:creator>
  <cp:lastModifiedBy>DNS</cp:lastModifiedBy>
  <cp:revision>1</cp:revision>
  <dcterms:created xsi:type="dcterms:W3CDTF">2013-06-20T09:37:28Z</dcterms:created>
  <dcterms:modified xsi:type="dcterms:W3CDTF">2013-06-20T09:38:04Z</dcterms:modified>
</cp:coreProperties>
</file>