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60" r:id="rId5"/>
    <p:sldId id="263" r:id="rId6"/>
    <p:sldId id="264" r:id="rId7"/>
    <p:sldId id="262" r:id="rId8"/>
    <p:sldId id="265" r:id="rId9"/>
    <p:sldId id="277" r:id="rId10"/>
    <p:sldId id="266" r:id="rId11"/>
    <p:sldId id="267" r:id="rId12"/>
    <p:sldId id="268" r:id="rId13"/>
    <p:sldId id="269" r:id="rId14"/>
    <p:sldId id="270" r:id="rId15"/>
    <p:sldId id="271" r:id="rId16"/>
    <p:sldId id="259" r:id="rId17"/>
    <p:sldId id="261" r:id="rId18"/>
    <p:sldId id="275" r:id="rId19"/>
    <p:sldId id="272" r:id="rId20"/>
    <p:sldId id="282" r:id="rId21"/>
    <p:sldId id="280" r:id="rId22"/>
    <p:sldId id="279" r:id="rId23"/>
    <p:sldId id="276" r:id="rId24"/>
    <p:sldId id="283" r:id="rId25"/>
    <p:sldId id="284" r:id="rId26"/>
    <p:sldId id="285" r:id="rId27"/>
    <p:sldId id="286" r:id="rId28"/>
    <p:sldId id="294" r:id="rId29"/>
    <p:sldId id="273" r:id="rId30"/>
    <p:sldId id="274" r:id="rId31"/>
    <p:sldId id="287" r:id="rId32"/>
    <p:sldId id="289" r:id="rId33"/>
    <p:sldId id="291" r:id="rId34"/>
    <p:sldId id="292" r:id="rId35"/>
    <p:sldId id="295" r:id="rId36"/>
    <p:sldId id="296" r:id="rId37"/>
    <p:sldId id="297" r:id="rId38"/>
    <p:sldId id="298" r:id="rId39"/>
    <p:sldId id="293" r:id="rId40"/>
    <p:sldId id="299" r:id="rId41"/>
    <p:sldId id="301" r:id="rId42"/>
    <p:sldId id="302" r:id="rId43"/>
    <p:sldId id="300" r:id="rId44"/>
    <p:sldId id="303" r:id="rId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B4C71EC6-210F-42DE-9C53-41977AD35B3D}" type="datetimeFigureOut">
              <a:rPr lang="ru-RU" smtClean="0"/>
              <a:t>30.01.2014</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30.01.2014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B4C71EC6-210F-42DE-9C53-41977AD35B3D}" type="datetimeFigureOut">
              <a:rPr lang="ru-RU" smtClean="0"/>
              <a:t>30.01.2014</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30.01.2014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4C71EC6-210F-42DE-9C53-41977AD35B3D}" type="datetimeFigureOut">
              <a:rPr lang="ru-RU" smtClean="0"/>
              <a:t>30.01.2014</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30.01.2014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30.01.2014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t>30.01.2014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B4C71EC6-210F-42DE-9C53-41977AD35B3D}" type="datetimeFigureOut">
              <a:rPr lang="ru-RU" smtClean="0"/>
              <a:t>30.01.2014</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30.01.2014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B4C71EC6-210F-42DE-9C53-41977AD35B3D}" type="datetimeFigureOut">
              <a:rPr lang="ru-RU" smtClean="0"/>
              <a:t>30.01.2014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4C71EC6-210F-42DE-9C53-41977AD35B3D}" type="datetimeFigureOut">
              <a:rPr lang="ru-RU" smtClean="0"/>
              <a:t>30.01.2014</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krugosvet.ru/enc/kultura_i_obrazovanie/izobrazitelnoe_iskusstvo/DEKORATIVNOE_ISKUSSTVO.html"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igrushka.kz/vip79/slot.jpg"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stranamasterov.ru/taxonomy/term/1485" TargetMode="External"/><Relationship Id="rId2" Type="http://schemas.openxmlformats.org/officeDocument/2006/relationships/hyperlink" Target="http://ru.wikipedia.org/wiki/%DD%ED%EA%E0%F3%F1%F2%E8%EA%E0" TargetMode="External"/><Relationship Id="rId1" Type="http://schemas.openxmlformats.org/officeDocument/2006/relationships/slideLayout" Target="../slideLayouts/slideLayout2.xml"/><Relationship Id="rId4" Type="http://schemas.openxmlformats.org/officeDocument/2006/relationships/hyperlink" Target="http://video.yandex.r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www.krugosvet.ru/enc/kultura_i_obrazovanie/izobrazitelnoe_iskusstvo/ENKAUSTIKA.html" TargetMode="Externa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172400" cy="2132856"/>
          </a:xfrm>
        </p:spPr>
        <p:txBody>
          <a:bodyPr>
            <a:normAutofit/>
          </a:bodyPr>
          <a:lstStyle/>
          <a:p>
            <a:r>
              <a:rPr lang="ru-RU" dirty="0"/>
              <a:t> </a:t>
            </a:r>
            <a:r>
              <a:rPr lang="ru-RU" dirty="0" smtClean="0"/>
              <a:t>    </a:t>
            </a:r>
            <a:r>
              <a:rPr lang="ru-RU" dirty="0">
                <a:hlinkClick r:id="rId2"/>
              </a:rPr>
              <a:t>ДЕКОРАТИВНОЕ </a:t>
            </a:r>
            <a:r>
              <a:rPr lang="ru-RU" dirty="0" smtClean="0">
                <a:hlinkClick r:id="rId2"/>
              </a:rPr>
              <a:t>ИСКУССТВО</a:t>
            </a:r>
            <a:r>
              <a:rPr lang="ru-RU" dirty="0" smtClean="0"/>
              <a:t/>
            </a:r>
            <a:br>
              <a:rPr lang="ru-RU" dirty="0" smtClean="0"/>
            </a:br>
            <a:r>
              <a:rPr lang="ru-RU" dirty="0"/>
              <a:t> </a:t>
            </a:r>
            <a:r>
              <a:rPr lang="ru-RU" dirty="0" smtClean="0"/>
              <a:t>          </a:t>
            </a:r>
            <a:r>
              <a:rPr lang="ru-RU" sz="6600" dirty="0" smtClean="0"/>
              <a:t>энкаустика</a:t>
            </a:r>
            <a:endParaRPr lang="ru-RU" sz="6600"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2060848"/>
            <a:ext cx="6724979" cy="4797152"/>
          </a:xfrm>
          <a:prstGeom prst="rect">
            <a:avLst/>
          </a:prstGeom>
        </p:spPr>
      </p:pic>
    </p:spTree>
    <p:extLst>
      <p:ext uri="{BB962C8B-B14F-4D97-AF65-F5344CB8AC3E}">
        <p14:creationId xmlns:p14="http://schemas.microsoft.com/office/powerpoint/2010/main" val="1684078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172400" cy="5661248"/>
          </a:xfrm>
        </p:spPr>
        <p:txBody>
          <a:bodyPr>
            <a:noAutofit/>
          </a:bodyPr>
          <a:lstStyle/>
          <a:p>
            <a:pPr algn="ctr"/>
            <a:r>
              <a:rPr lang="ru-RU" sz="2800" dirty="0">
                <a:solidFill>
                  <a:schemeClr val="accent1">
                    <a:lumMod val="75000"/>
                  </a:schemeClr>
                </a:solidFill>
              </a:rPr>
              <a:t>Энкаустика это разрушение стереотипов. Восковая живопись интересна своей непредсказуемостью и удивительностью результата. Созвучие внутреннего мира художника и внешнего мира картины оборачивается игрой смыслов и ассоциаций... Переклички, отклики... Вариации, нюансы, градации, полутона... Бесчисленные превращения... Куда ведут эти дороги?</a:t>
            </a:r>
          </a:p>
        </p:txBody>
      </p:sp>
    </p:spTree>
    <p:extLst>
      <p:ext uri="{BB962C8B-B14F-4D97-AF65-F5344CB8AC3E}">
        <p14:creationId xmlns:p14="http://schemas.microsoft.com/office/powerpoint/2010/main" val="3100860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
            <a:ext cx="9144000" cy="6675120"/>
          </a:xfrm>
          <a:prstGeom prst="rect">
            <a:avLst/>
          </a:prstGeom>
        </p:spPr>
      </p:pic>
    </p:spTree>
    <p:extLst>
      <p:ext uri="{BB962C8B-B14F-4D97-AF65-F5344CB8AC3E}">
        <p14:creationId xmlns:p14="http://schemas.microsoft.com/office/powerpoint/2010/main" val="649514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90"/>
            <a:ext cx="9144000" cy="6789420"/>
          </a:xfrm>
          <a:prstGeom prst="rect">
            <a:avLst/>
          </a:prstGeom>
        </p:spPr>
      </p:pic>
    </p:spTree>
    <p:extLst>
      <p:ext uri="{BB962C8B-B14F-4D97-AF65-F5344CB8AC3E}">
        <p14:creationId xmlns:p14="http://schemas.microsoft.com/office/powerpoint/2010/main" val="149855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45"/>
            <a:ext cx="9144000" cy="6982690"/>
          </a:xfrm>
          <a:prstGeom prst="rect">
            <a:avLst/>
          </a:prstGeom>
        </p:spPr>
      </p:pic>
    </p:spTree>
    <p:extLst>
      <p:ext uri="{BB962C8B-B14F-4D97-AF65-F5344CB8AC3E}">
        <p14:creationId xmlns:p14="http://schemas.microsoft.com/office/powerpoint/2010/main" val="2082070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83" y="-29908"/>
            <a:ext cx="9475428" cy="6887907"/>
          </a:xfrm>
          <a:prstGeom prst="rect">
            <a:avLst/>
          </a:prstGeom>
        </p:spPr>
      </p:pic>
    </p:spTree>
    <p:extLst>
      <p:ext uri="{BB962C8B-B14F-4D97-AF65-F5344CB8AC3E}">
        <p14:creationId xmlns:p14="http://schemas.microsoft.com/office/powerpoint/2010/main" val="1060673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848" y="18525"/>
            <a:ext cx="9405847" cy="6641976"/>
          </a:xfrm>
          <a:prstGeom prst="rect">
            <a:avLst/>
          </a:prstGeom>
        </p:spPr>
      </p:pic>
    </p:spTree>
    <p:extLst>
      <p:ext uri="{BB962C8B-B14F-4D97-AF65-F5344CB8AC3E}">
        <p14:creationId xmlns:p14="http://schemas.microsoft.com/office/powerpoint/2010/main" val="3738704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2172856"/>
          </a:xfrm>
        </p:spPr>
        <p:txBody>
          <a:bodyPr>
            <a:noAutofit/>
          </a:bodyPr>
          <a:lstStyle/>
          <a:p>
            <a:r>
              <a:rPr lang="ru-RU" sz="2800" dirty="0" smtClean="0">
                <a:solidFill>
                  <a:schemeClr val="accent1">
                    <a:lumMod val="75000"/>
                  </a:schemeClr>
                </a:solidFill>
              </a:rPr>
              <a:t>Для создания подобных рисунков  понадобятся специальные  нагревающиеся инструменты и цветной воск</a:t>
            </a:r>
            <a:endParaRPr lang="ru-RU" sz="2800" dirty="0">
              <a:solidFill>
                <a:schemeClr val="accent1">
                  <a:lumMod val="75000"/>
                </a:schemeClr>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775" y="2813585"/>
            <a:ext cx="3204097" cy="3396343"/>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872" y="2780928"/>
            <a:ext cx="4572000" cy="3429000"/>
          </a:xfrm>
          <a:prstGeom prst="rect">
            <a:avLst/>
          </a:prstGeom>
        </p:spPr>
      </p:pic>
    </p:spTree>
    <p:extLst>
      <p:ext uri="{BB962C8B-B14F-4D97-AF65-F5344CB8AC3E}">
        <p14:creationId xmlns:p14="http://schemas.microsoft.com/office/powerpoint/2010/main" val="3390823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20039"/>
            <a:ext cx="8172400" cy="2077597"/>
          </a:xfrm>
        </p:spPr>
        <p:txBody>
          <a:bodyPr>
            <a:noAutofit/>
          </a:bodyPr>
          <a:lstStyle/>
          <a:p>
            <a:pPr algn="ctr"/>
            <a:r>
              <a:rPr lang="ru-RU" sz="2800" dirty="0" smtClean="0">
                <a:solidFill>
                  <a:schemeClr val="accent1">
                    <a:lumMod val="75000"/>
                  </a:schemeClr>
                </a:solidFill>
              </a:rPr>
              <a:t>В домашних условиях можно использовать подручные средства: Утюг без </a:t>
            </a:r>
            <a:r>
              <a:rPr lang="ru-RU" sz="2800" dirty="0" err="1" smtClean="0">
                <a:solidFill>
                  <a:schemeClr val="accent1">
                    <a:lumMod val="75000"/>
                  </a:schemeClr>
                </a:solidFill>
              </a:rPr>
              <a:t>отпаривателя</a:t>
            </a:r>
            <a:r>
              <a:rPr lang="ru-RU" sz="2800" dirty="0" smtClean="0">
                <a:solidFill>
                  <a:schemeClr val="accent1">
                    <a:lumMod val="75000"/>
                  </a:schemeClr>
                </a:solidFill>
              </a:rPr>
              <a:t> , восковые мелки и картон</a:t>
            </a:r>
            <a:endParaRPr lang="ru-RU" sz="2800" dirty="0">
              <a:solidFill>
                <a:schemeClr val="accent1">
                  <a:lumMod val="75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2780928"/>
            <a:ext cx="4572000" cy="304800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2397637"/>
            <a:ext cx="3461370" cy="3461370"/>
          </a:xfrm>
          <a:prstGeom prst="rect">
            <a:avLst/>
          </a:prstGeom>
        </p:spPr>
      </p:pic>
    </p:spTree>
    <p:extLst>
      <p:ext uri="{BB962C8B-B14F-4D97-AF65-F5344CB8AC3E}">
        <p14:creationId xmlns:p14="http://schemas.microsoft.com/office/powerpoint/2010/main" val="562979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5557232"/>
          </a:xfrm>
        </p:spPr>
        <p:txBody>
          <a:bodyPr>
            <a:noAutofit/>
          </a:bodyPr>
          <a:lstStyle/>
          <a:p>
            <a:r>
              <a:rPr lang="ru-RU" sz="2800" dirty="0">
                <a:solidFill>
                  <a:schemeClr val="accent1">
                    <a:lumMod val="75000"/>
                  </a:schemeClr>
                </a:solidFill>
              </a:rPr>
              <a:t>Включайте утюг на минимальную мощность и наносите на подошву восковые мелки. Можно сразу нескольких цветов, они не смешиваются. Только не затягивайте время, потому что мелки быстро плавятся. Затем то, что получилось на утюге, переносите на бумагу прикладывающими или гладящими движениями.</a:t>
            </a:r>
          </a:p>
        </p:txBody>
      </p:sp>
    </p:spTree>
    <p:extLst>
      <p:ext uri="{BB962C8B-B14F-4D97-AF65-F5344CB8AC3E}">
        <p14:creationId xmlns:p14="http://schemas.microsoft.com/office/powerpoint/2010/main" val="1229341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38" y="0"/>
            <a:ext cx="9210038" cy="6834155"/>
          </a:xfrm>
          <a:prstGeom prst="rect">
            <a:avLst/>
          </a:prstGeom>
        </p:spPr>
      </p:pic>
    </p:spTree>
    <p:extLst>
      <p:ext uri="{BB962C8B-B14F-4D97-AF65-F5344CB8AC3E}">
        <p14:creationId xmlns:p14="http://schemas.microsoft.com/office/powerpoint/2010/main" val="1860977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4716016" cy="6192688"/>
          </a:xfrm>
        </p:spPr>
        <p:txBody>
          <a:bodyPr>
            <a:normAutofit fontScale="90000"/>
          </a:bodyPr>
          <a:lstStyle/>
          <a:p>
            <a:pPr algn="ctr"/>
            <a:r>
              <a:rPr lang="ru-RU" dirty="0" smtClean="0">
                <a:solidFill>
                  <a:schemeClr val="bg2">
                    <a:lumMod val="75000"/>
                  </a:schemeClr>
                </a:solidFill>
              </a:rPr>
              <a:t>Автор работы :</a:t>
            </a:r>
            <a:r>
              <a:rPr lang="ru-RU" dirty="0" smtClean="0"/>
              <a:t/>
            </a:r>
            <a:br>
              <a:rPr lang="ru-RU" dirty="0" smtClean="0"/>
            </a:br>
            <a:r>
              <a:rPr lang="ru-RU" dirty="0" smtClean="0"/>
              <a:t/>
            </a:r>
            <a:br>
              <a:rPr lang="ru-RU" dirty="0" smtClean="0"/>
            </a:br>
            <a:r>
              <a:rPr lang="ru-RU" sz="2800" dirty="0" smtClean="0">
                <a:solidFill>
                  <a:schemeClr val="accent1">
                    <a:lumMod val="75000"/>
                  </a:schemeClr>
                </a:solidFill>
              </a:rPr>
              <a:t>учитель ИЗО</a:t>
            </a:r>
            <a:r>
              <a:rPr lang="ru-RU" dirty="0"/>
              <a:t/>
            </a:r>
            <a:br>
              <a:rPr lang="ru-RU" dirty="0"/>
            </a:br>
            <a:r>
              <a:rPr lang="ru-RU" dirty="0" smtClean="0"/>
              <a:t/>
            </a:r>
            <a:br>
              <a:rPr lang="ru-RU" dirty="0" smtClean="0"/>
            </a:br>
            <a:r>
              <a:rPr lang="ru-RU" dirty="0" err="1" smtClean="0">
                <a:solidFill>
                  <a:schemeClr val="bg2">
                    <a:lumMod val="50000"/>
                  </a:schemeClr>
                </a:solidFill>
              </a:rPr>
              <a:t>Купцова</a:t>
            </a:r>
            <a:r>
              <a:rPr lang="ru-RU" dirty="0" smtClean="0">
                <a:solidFill>
                  <a:schemeClr val="bg2">
                    <a:lumMod val="50000"/>
                  </a:schemeClr>
                </a:solidFill>
              </a:rPr>
              <a:t> </a:t>
            </a:r>
            <a:br>
              <a:rPr lang="ru-RU" dirty="0" smtClean="0">
                <a:solidFill>
                  <a:schemeClr val="bg2">
                    <a:lumMod val="50000"/>
                  </a:schemeClr>
                </a:solidFill>
              </a:rPr>
            </a:br>
            <a:r>
              <a:rPr lang="ru-RU" dirty="0" smtClean="0">
                <a:solidFill>
                  <a:schemeClr val="bg2">
                    <a:lumMod val="50000"/>
                  </a:schemeClr>
                </a:solidFill>
              </a:rPr>
              <a:t>Ольга </a:t>
            </a:r>
            <a:br>
              <a:rPr lang="ru-RU" dirty="0" smtClean="0">
                <a:solidFill>
                  <a:schemeClr val="bg2">
                    <a:lumMod val="50000"/>
                  </a:schemeClr>
                </a:solidFill>
              </a:rPr>
            </a:br>
            <a:r>
              <a:rPr lang="ru-RU" dirty="0" smtClean="0">
                <a:solidFill>
                  <a:schemeClr val="bg2">
                    <a:lumMod val="50000"/>
                  </a:schemeClr>
                </a:solidFill>
              </a:rPr>
              <a:t>Анатольевна</a:t>
            </a:r>
            <a:r>
              <a:rPr lang="ru-RU" dirty="0" smtClean="0"/>
              <a:t/>
            </a:r>
            <a:br>
              <a:rPr lang="ru-RU" dirty="0" smtClean="0"/>
            </a:br>
            <a:r>
              <a:rPr lang="ru-RU" dirty="0" smtClean="0"/>
              <a:t/>
            </a:r>
            <a:br>
              <a:rPr lang="ru-RU" dirty="0" smtClean="0"/>
            </a:br>
            <a:r>
              <a:rPr lang="ru-RU" dirty="0"/>
              <a:t/>
            </a:r>
            <a:br>
              <a:rPr lang="ru-RU" dirty="0"/>
            </a:br>
            <a:r>
              <a:rPr lang="ru-RU" dirty="0" smtClean="0">
                <a:solidFill>
                  <a:schemeClr val="tx2">
                    <a:lumMod val="75000"/>
                  </a:schemeClr>
                </a:solidFill>
              </a:rPr>
              <a:t>ГБОУ СОШ № 800</a:t>
            </a:r>
            <a:br>
              <a:rPr lang="ru-RU" dirty="0" smtClean="0">
                <a:solidFill>
                  <a:schemeClr val="tx2">
                    <a:lumMod val="75000"/>
                  </a:schemeClr>
                </a:solidFill>
              </a:rPr>
            </a:br>
            <a:r>
              <a:rPr lang="ru-RU" dirty="0" smtClean="0">
                <a:solidFill>
                  <a:schemeClr val="tx2">
                    <a:lumMod val="75000"/>
                  </a:schemeClr>
                </a:solidFill>
              </a:rPr>
              <a:t/>
            </a:r>
            <a:br>
              <a:rPr lang="ru-RU" dirty="0" smtClean="0">
                <a:solidFill>
                  <a:schemeClr val="tx2">
                    <a:lumMod val="75000"/>
                  </a:schemeClr>
                </a:solidFill>
              </a:rPr>
            </a:br>
            <a:r>
              <a:rPr lang="ru-RU" sz="1800" dirty="0" err="1" smtClean="0">
                <a:solidFill>
                  <a:schemeClr val="tx2">
                    <a:lumMod val="75000"/>
                  </a:schemeClr>
                </a:solidFill>
              </a:rPr>
              <a:t>москва</a:t>
            </a:r>
            <a:r>
              <a:rPr lang="ru-RU" sz="1800" dirty="0" smtClean="0">
                <a:solidFill>
                  <a:schemeClr val="tx2">
                    <a:lumMod val="75000"/>
                  </a:schemeClr>
                </a:solidFill>
              </a:rPr>
              <a:t> 2012</a:t>
            </a:r>
            <a:endParaRPr lang="ru-RU" sz="1800" dirty="0">
              <a:solidFill>
                <a:schemeClr val="tx2">
                  <a:lumMod val="75000"/>
                </a:schemeClr>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6760" y="0"/>
            <a:ext cx="4587240" cy="6858000"/>
          </a:xfrm>
          <a:prstGeom prst="rect">
            <a:avLst/>
          </a:prstGeom>
        </p:spPr>
      </p:pic>
    </p:spTree>
    <p:extLst>
      <p:ext uri="{BB962C8B-B14F-4D97-AF65-F5344CB8AC3E}">
        <p14:creationId xmlns:p14="http://schemas.microsoft.com/office/powerpoint/2010/main" val="2345393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172400" cy="1700808"/>
          </a:xfrm>
        </p:spPr>
        <p:txBody>
          <a:bodyPr>
            <a:normAutofit/>
          </a:bodyPr>
          <a:lstStyle/>
          <a:p>
            <a:r>
              <a:rPr lang="ru-RU" sz="3200" dirty="0">
                <a:solidFill>
                  <a:schemeClr val="accent1">
                    <a:lumMod val="75000"/>
                  </a:schemeClr>
                </a:solidFill>
              </a:rPr>
              <a:t>прием первый — </a:t>
            </a:r>
            <a:r>
              <a:rPr lang="ru-RU" sz="2800" dirty="0">
                <a:solidFill>
                  <a:schemeClr val="bg2">
                    <a:lumMod val="25000"/>
                  </a:schemeClr>
                </a:solidFill>
              </a:rPr>
              <a:t>разглаживание. Представляет собой элементарное гладящее движение утюгом.</a:t>
            </a:r>
          </a:p>
        </p:txBody>
      </p:sp>
      <p:sp>
        <p:nvSpPr>
          <p:cNvPr id="3" name="Объект 2"/>
          <p:cNvSpPr>
            <a:spLocks noGrp="1"/>
          </p:cNvSpPr>
          <p:nvPr>
            <p:ph idx="1"/>
          </p:nvPr>
        </p:nvSpPr>
        <p:spPr>
          <a:xfrm>
            <a:off x="0" y="1916832"/>
            <a:ext cx="8172400" cy="4941168"/>
          </a:xfrm>
        </p:spPr>
        <p:txBody>
          <a:bodyPr/>
          <a:lstStyle/>
          <a:p>
            <a:r>
              <a:rPr lang="ru-RU" sz="3200" dirty="0" smtClean="0">
                <a:solidFill>
                  <a:schemeClr val="bg2">
                    <a:lumMod val="50000"/>
                  </a:schemeClr>
                </a:solidFill>
              </a:rPr>
              <a:t>Придерживая картон одной рукой, приложите утюг правой стороной на расстоянии примерно одной трети высоты листа от края. Легко проведите утюгом через весь лист, чтобы получилась сплошная волнистая линия горизонта. Утюг не поднимайте. </a:t>
            </a:r>
          </a:p>
          <a:p>
            <a:endParaRPr lang="ru-RU" dirty="0"/>
          </a:p>
        </p:txBody>
      </p:sp>
    </p:spTree>
    <p:extLst>
      <p:ext uri="{BB962C8B-B14F-4D97-AF65-F5344CB8AC3E}">
        <p14:creationId xmlns:p14="http://schemas.microsoft.com/office/powerpoint/2010/main" val="650164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75" y="0"/>
            <a:ext cx="9183549" cy="6857999"/>
          </a:xfrm>
          <a:prstGeom prst="rect">
            <a:avLst/>
          </a:prstGeom>
        </p:spPr>
      </p:pic>
    </p:spTree>
    <p:extLst>
      <p:ext uri="{BB962C8B-B14F-4D97-AF65-F5344CB8AC3E}">
        <p14:creationId xmlns:p14="http://schemas.microsoft.com/office/powerpoint/2010/main" val="1120919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036496" cy="1844824"/>
          </a:xfrm>
        </p:spPr>
        <p:txBody>
          <a:bodyPr>
            <a:noAutofit/>
          </a:bodyPr>
          <a:lstStyle/>
          <a:p>
            <a:r>
              <a:rPr lang="ru-RU" sz="2400" b="0" dirty="0">
                <a:solidFill>
                  <a:schemeClr val="bg2">
                    <a:lumMod val="25000"/>
                  </a:schemeClr>
                </a:solidFill>
              </a:rPr>
              <a:t>Теперь плавно проведите утюгом в обратном направлении, оставляя вторую полосу воска ниже первой. Продолжайте зигзагообразным ходом закрашивать весь лист до нижнего края, при необходимости добавляя на утюг еще воска.</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859579"/>
            <a:ext cx="6788785" cy="5029388"/>
          </a:xfrm>
          <a:prstGeom prst="rect">
            <a:avLst/>
          </a:prstGeom>
        </p:spPr>
      </p:pic>
    </p:spTree>
    <p:extLst>
      <p:ext uri="{BB962C8B-B14F-4D97-AF65-F5344CB8AC3E}">
        <p14:creationId xmlns:p14="http://schemas.microsoft.com/office/powerpoint/2010/main" val="946632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8172400" cy="1916833"/>
          </a:xfrm>
        </p:spPr>
        <p:txBody>
          <a:bodyPr>
            <a:noAutofit/>
          </a:bodyPr>
          <a:lstStyle/>
          <a:p>
            <a:pPr algn="ctr"/>
            <a:r>
              <a:rPr lang="ru-RU" sz="2400" dirty="0">
                <a:solidFill>
                  <a:schemeClr val="bg2">
                    <a:lumMod val="75000"/>
                  </a:schemeClr>
                </a:solidFill>
              </a:rPr>
              <a:t>Вторым приемом </a:t>
            </a:r>
            <a:r>
              <a:rPr lang="ru-RU" sz="2000" dirty="0">
                <a:solidFill>
                  <a:schemeClr val="bg2">
                    <a:lumMod val="75000"/>
                  </a:schemeClr>
                </a:solidFill>
              </a:rPr>
              <a:t>— </a:t>
            </a:r>
            <a:r>
              <a:rPr lang="ru-RU" sz="2000" dirty="0">
                <a:solidFill>
                  <a:schemeClr val="bg2">
                    <a:lumMod val="25000"/>
                  </a:schemeClr>
                </a:solidFill>
              </a:rPr>
              <a:t>оттиском — создаются прожилки. Утюг прикладывают к картону, а потом приподнимают на несколько секунд</a:t>
            </a:r>
            <a:r>
              <a:rPr lang="ru-RU" sz="2000" dirty="0" smtClean="0">
                <a:solidFill>
                  <a:schemeClr val="bg2">
                    <a:lumMod val="25000"/>
                  </a:schemeClr>
                </a:solidFill>
              </a:rPr>
              <a:t>. </a:t>
            </a:r>
            <a:r>
              <a:rPr lang="ru-RU" sz="2000" b="0" dirty="0" smtClean="0">
                <a:solidFill>
                  <a:schemeClr val="bg2">
                    <a:lumMod val="25000"/>
                  </a:schemeClr>
                </a:solidFill>
              </a:rPr>
              <a:t>Приподнимите </a:t>
            </a:r>
            <a:r>
              <a:rPr lang="ru-RU" sz="2000" b="0" dirty="0">
                <a:solidFill>
                  <a:schemeClr val="bg2">
                    <a:lumMod val="25000"/>
                  </a:schemeClr>
                </a:solidFill>
              </a:rPr>
              <a:t>картон со стола и </a:t>
            </a:r>
            <a:r>
              <a:rPr lang="ru-RU" sz="2000" b="0" dirty="0">
                <a:solidFill>
                  <a:schemeClr val="bg2">
                    <a:lumMod val="25000"/>
                  </a:schemeClr>
                </a:solidFill>
                <a:hlinkClick r:id="rId2"/>
              </a:rPr>
              <a:t>методом сложного оттиска</a:t>
            </a:r>
            <a:r>
              <a:rPr lang="ru-RU" sz="2000" b="0" dirty="0">
                <a:solidFill>
                  <a:schemeClr val="bg2">
                    <a:lumMod val="25000"/>
                  </a:schemeClr>
                </a:solidFill>
              </a:rPr>
              <a:t> нарисуйте зелень в нижней трети листа. Если прожилки видны плохо, добавьте на утюг еще воска. </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2233475"/>
            <a:ext cx="6127904" cy="4624525"/>
          </a:xfrm>
          <a:prstGeom prst="rect">
            <a:avLst/>
          </a:prstGeom>
        </p:spPr>
      </p:pic>
    </p:spTree>
    <p:extLst>
      <p:ext uri="{BB962C8B-B14F-4D97-AF65-F5344CB8AC3E}">
        <p14:creationId xmlns:p14="http://schemas.microsoft.com/office/powerpoint/2010/main" val="2200816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9029"/>
            <a:ext cx="8172400" cy="1729837"/>
          </a:xfrm>
        </p:spPr>
        <p:txBody>
          <a:bodyPr>
            <a:noAutofit/>
          </a:bodyPr>
          <a:lstStyle/>
          <a:p>
            <a:r>
              <a:rPr lang="ru-RU" sz="2800" dirty="0">
                <a:solidFill>
                  <a:schemeClr val="bg2">
                    <a:lumMod val="75000"/>
                  </a:schemeClr>
                </a:solidFill>
              </a:rPr>
              <a:t>Третий прием </a:t>
            </a:r>
            <a:r>
              <a:rPr lang="ru-RU" sz="2000" dirty="0">
                <a:solidFill>
                  <a:schemeClr val="bg2">
                    <a:lumMod val="50000"/>
                  </a:schemeClr>
                </a:solidFill>
              </a:rPr>
              <a:t>заключается  в работе боковой стороной утюга. </a:t>
            </a:r>
            <a:r>
              <a:rPr lang="ru-RU" sz="2000" b="0" dirty="0" smtClean="0">
                <a:solidFill>
                  <a:schemeClr val="bg2">
                    <a:lumMod val="50000"/>
                  </a:schemeClr>
                </a:solidFill>
              </a:rPr>
              <a:t>Краем  утюга </a:t>
            </a:r>
            <a:r>
              <a:rPr lang="ru-RU" sz="2000" b="0" dirty="0">
                <a:solidFill>
                  <a:schemeClr val="bg2">
                    <a:lumMod val="50000"/>
                  </a:schemeClr>
                </a:solidFill>
              </a:rPr>
              <a:t>нарисуйте травинки на переднем плане. Меняйте длину и толщину линий. Некоторые из них должны подниматься выше линии горизонта и придавать картине глубину.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660" y="1844824"/>
            <a:ext cx="6784616" cy="5013176"/>
          </a:xfrm>
          <a:prstGeom prst="rect">
            <a:avLst/>
          </a:prstGeom>
        </p:spPr>
      </p:pic>
    </p:spTree>
    <p:extLst>
      <p:ext uri="{BB962C8B-B14F-4D97-AF65-F5344CB8AC3E}">
        <p14:creationId xmlns:p14="http://schemas.microsoft.com/office/powerpoint/2010/main" val="1753566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172400" cy="1556792"/>
          </a:xfrm>
        </p:spPr>
        <p:txBody>
          <a:bodyPr>
            <a:noAutofit/>
          </a:bodyPr>
          <a:lstStyle/>
          <a:p>
            <a:pPr algn="ctr"/>
            <a:r>
              <a:rPr lang="ru-RU" sz="2400" dirty="0">
                <a:solidFill>
                  <a:schemeClr val="bg2">
                    <a:lumMod val="75000"/>
                  </a:schemeClr>
                </a:solidFill>
              </a:rPr>
              <a:t>Четвертый прием — </a:t>
            </a:r>
            <a:r>
              <a:rPr lang="ru-RU" sz="2000" dirty="0">
                <a:solidFill>
                  <a:schemeClr val="bg2">
                    <a:lumMod val="50000"/>
                  </a:schemeClr>
                </a:solidFill>
              </a:rPr>
              <a:t>рисование  кончиком утюга. </a:t>
            </a:r>
            <a:r>
              <a:rPr lang="ru-RU" sz="2000" b="0" dirty="0" smtClean="0">
                <a:solidFill>
                  <a:schemeClr val="bg2">
                    <a:lumMod val="50000"/>
                  </a:schemeClr>
                </a:solidFill>
              </a:rPr>
              <a:t>Окуните </a:t>
            </a:r>
            <a:r>
              <a:rPr lang="ru-RU" sz="2000" b="0" dirty="0">
                <a:solidFill>
                  <a:schemeClr val="bg2">
                    <a:lumMod val="50000"/>
                  </a:schemeClr>
                </a:solidFill>
              </a:rPr>
              <a:t>мыс утюга в темный воск и обозначьте маленькие точки на небе. Очистите утюг, а затем придайте точкам форму птиц в полете. И наконец, тем же способом нарисуйте ярким воском среди травы цветы.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018" y="1556792"/>
            <a:ext cx="7298493" cy="5301207"/>
          </a:xfrm>
          <a:prstGeom prst="rect">
            <a:avLst/>
          </a:prstGeom>
        </p:spPr>
      </p:pic>
    </p:spTree>
    <p:extLst>
      <p:ext uri="{BB962C8B-B14F-4D97-AF65-F5344CB8AC3E}">
        <p14:creationId xmlns:p14="http://schemas.microsoft.com/office/powerpoint/2010/main" val="2991749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172400" cy="1628800"/>
          </a:xfrm>
        </p:spPr>
        <p:txBody>
          <a:bodyPr>
            <a:noAutofit/>
          </a:bodyPr>
          <a:lstStyle/>
          <a:p>
            <a:pPr algn="ctr"/>
            <a:r>
              <a:rPr lang="ru-RU" sz="2400" b="0" dirty="0">
                <a:solidFill>
                  <a:schemeClr val="bg2">
                    <a:lumMod val="25000"/>
                  </a:schemeClr>
                </a:solidFill>
              </a:rPr>
              <a:t/>
            </a:r>
            <a:br>
              <a:rPr lang="ru-RU" sz="2400" b="0" dirty="0">
                <a:solidFill>
                  <a:schemeClr val="bg2">
                    <a:lumMod val="25000"/>
                  </a:schemeClr>
                </a:solidFill>
              </a:rPr>
            </a:br>
            <a:r>
              <a:rPr lang="ru-RU" sz="2400" b="0" dirty="0">
                <a:solidFill>
                  <a:schemeClr val="bg2">
                    <a:lumMod val="25000"/>
                  </a:schemeClr>
                </a:solidFill>
              </a:rPr>
              <a:t>Реалистичность в данном случае достигается благодаря естественным цветам, отчетливой линии горизонта и неправильной форме травинок.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662729"/>
            <a:ext cx="8045775" cy="5185512"/>
          </a:xfrm>
          <a:prstGeom prst="rect">
            <a:avLst/>
          </a:prstGeom>
        </p:spPr>
      </p:pic>
    </p:spTree>
    <p:extLst>
      <p:ext uri="{BB962C8B-B14F-4D97-AF65-F5344CB8AC3E}">
        <p14:creationId xmlns:p14="http://schemas.microsoft.com/office/powerpoint/2010/main" val="1254060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7776864" cy="1772816"/>
          </a:xfrm>
        </p:spPr>
        <p:txBody>
          <a:bodyPr>
            <a:normAutofit/>
          </a:bodyPr>
          <a:lstStyle/>
          <a:p>
            <a:r>
              <a:rPr lang="ru-RU" dirty="0"/>
              <a:t>Очень многое зависит от фантазии, умения сочетать цвета, интуиции и... удачи!</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772816"/>
            <a:ext cx="7128792" cy="5141642"/>
          </a:xfrm>
          <a:prstGeom prst="rect">
            <a:avLst/>
          </a:prstGeom>
        </p:spPr>
      </p:pic>
    </p:spTree>
    <p:extLst>
      <p:ext uri="{BB962C8B-B14F-4D97-AF65-F5344CB8AC3E}">
        <p14:creationId xmlns:p14="http://schemas.microsoft.com/office/powerpoint/2010/main" val="1179768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80"/>
            <a:ext cx="9787741" cy="6851419"/>
          </a:xfrm>
          <a:prstGeom prst="rect">
            <a:avLst/>
          </a:prstGeom>
        </p:spPr>
      </p:pic>
    </p:spTree>
    <p:extLst>
      <p:ext uri="{BB962C8B-B14F-4D97-AF65-F5344CB8AC3E}">
        <p14:creationId xmlns:p14="http://schemas.microsoft.com/office/powerpoint/2010/main" val="2872772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3" y="0"/>
            <a:ext cx="9704716" cy="6858000"/>
          </a:xfrm>
          <a:prstGeom prst="rect">
            <a:avLst/>
          </a:prstGeom>
        </p:spPr>
      </p:pic>
    </p:spTree>
    <p:extLst>
      <p:ext uri="{BB962C8B-B14F-4D97-AF65-F5344CB8AC3E}">
        <p14:creationId xmlns:p14="http://schemas.microsoft.com/office/powerpoint/2010/main" val="3861670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100392" cy="6165304"/>
          </a:xfrm>
        </p:spPr>
        <p:txBody>
          <a:bodyPr>
            <a:normAutofit/>
          </a:bodyPr>
          <a:lstStyle/>
          <a:p>
            <a:r>
              <a:rPr lang="ru-RU" sz="2400" i="1" dirty="0">
                <a:solidFill>
                  <a:schemeClr val="tx2">
                    <a:lumMod val="50000"/>
                  </a:schemeClr>
                </a:solidFill>
              </a:rPr>
              <a:t>ЭНКАУСТИКА </a:t>
            </a:r>
            <a:r>
              <a:rPr lang="ru-RU" sz="2000" dirty="0">
                <a:solidFill>
                  <a:schemeClr val="accent2">
                    <a:lumMod val="50000"/>
                  </a:schemeClr>
                </a:solidFill>
              </a:rPr>
              <a:t>(греч. </a:t>
            </a:r>
            <a:r>
              <a:rPr lang="ru-RU" sz="2000" dirty="0" err="1">
                <a:solidFill>
                  <a:schemeClr val="accent2">
                    <a:lumMod val="50000"/>
                  </a:schemeClr>
                </a:solidFill>
              </a:rPr>
              <a:t>enkaustike</a:t>
            </a:r>
            <a:r>
              <a:rPr lang="ru-RU" sz="2000" dirty="0">
                <a:solidFill>
                  <a:schemeClr val="accent2">
                    <a:lumMod val="50000"/>
                  </a:schemeClr>
                </a:solidFill>
              </a:rPr>
              <a:t>, от </a:t>
            </a:r>
            <a:r>
              <a:rPr lang="ru-RU" sz="2000" dirty="0" err="1">
                <a:solidFill>
                  <a:schemeClr val="accent2">
                    <a:lumMod val="50000"/>
                  </a:schemeClr>
                </a:solidFill>
              </a:rPr>
              <a:t>encaio</a:t>
            </a:r>
            <a:r>
              <a:rPr lang="ru-RU" sz="2000" dirty="0">
                <a:solidFill>
                  <a:schemeClr val="accent2">
                    <a:lumMod val="50000"/>
                  </a:schemeClr>
                </a:solidFill>
              </a:rPr>
              <a:t> – жгу, выжигаю), техника живописи красками, замешенными на воске, которые накладывались и закреплялись при помощи нагревания. Применялась в древности в Египте, Греции и Риме для настенных росписей, в портретной живописи, в скульптуре и архитектуре для полихромной раскраски статуй и зданий. Хотя энкаустика высоко ценилась как средство наружной декорации зданий и кораблей, которые она предохраняла от жары и разрушительного воздействия соленой воды, ее в основном использовали для настенных росписей, обычно с красными и черными фонами, покрывавших поверхности пористой штукатурки древнегреческих и древнеримских домов. Египтяне использовали энкаустику для росписи саркофагов. В этой технике писали картины древнегреческие живописцы </a:t>
            </a:r>
            <a:r>
              <a:rPr lang="ru-RU" sz="2000" dirty="0" err="1">
                <a:solidFill>
                  <a:schemeClr val="accent2">
                    <a:lumMod val="50000"/>
                  </a:schemeClr>
                </a:solidFill>
              </a:rPr>
              <a:t>Зевксис</a:t>
            </a:r>
            <a:r>
              <a:rPr lang="ru-RU" sz="2000" dirty="0">
                <a:solidFill>
                  <a:schemeClr val="accent2">
                    <a:lumMod val="50000"/>
                  </a:schemeClr>
                </a:solidFill>
              </a:rPr>
              <a:t> и </a:t>
            </a:r>
            <a:r>
              <a:rPr lang="ru-RU" sz="2000" dirty="0" err="1">
                <a:solidFill>
                  <a:schemeClr val="accent2">
                    <a:lumMod val="50000"/>
                  </a:schemeClr>
                </a:solidFill>
              </a:rPr>
              <a:t>Паррасий</a:t>
            </a:r>
            <a:r>
              <a:rPr lang="ru-RU" sz="2000" dirty="0">
                <a:solidFill>
                  <a:schemeClr val="accent2">
                    <a:lumMod val="50000"/>
                  </a:schemeClr>
                </a:solidFill>
              </a:rPr>
              <a:t> (5–4 вв. до н.э., не сохранились).</a:t>
            </a:r>
          </a:p>
        </p:txBody>
      </p:sp>
    </p:spTree>
    <p:extLst>
      <p:ext uri="{BB962C8B-B14F-4D97-AF65-F5344CB8AC3E}">
        <p14:creationId xmlns:p14="http://schemas.microsoft.com/office/powerpoint/2010/main" val="4090735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295"/>
            <a:ext cx="8093337" cy="6833705"/>
          </a:xfrm>
          <a:prstGeom prst="rect">
            <a:avLst/>
          </a:prstGeom>
        </p:spPr>
      </p:pic>
    </p:spTree>
    <p:extLst>
      <p:ext uri="{BB962C8B-B14F-4D97-AF65-F5344CB8AC3E}">
        <p14:creationId xmlns:p14="http://schemas.microsoft.com/office/powerpoint/2010/main" val="844429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870"/>
            <a:ext cx="9144000" cy="6652260"/>
          </a:xfrm>
          <a:prstGeom prst="rect">
            <a:avLst/>
          </a:prstGeom>
        </p:spPr>
      </p:pic>
    </p:spTree>
    <p:extLst>
      <p:ext uri="{BB962C8B-B14F-4D97-AF65-F5344CB8AC3E}">
        <p14:creationId xmlns:p14="http://schemas.microsoft.com/office/powerpoint/2010/main" val="800506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4" y="-26956"/>
            <a:ext cx="8530615" cy="6867145"/>
          </a:xfrm>
          <a:prstGeom prst="rect">
            <a:avLst/>
          </a:prstGeom>
        </p:spPr>
      </p:pic>
    </p:spTree>
    <p:extLst>
      <p:ext uri="{BB962C8B-B14F-4D97-AF65-F5344CB8AC3E}">
        <p14:creationId xmlns:p14="http://schemas.microsoft.com/office/powerpoint/2010/main" val="2455426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0"/>
            <a:ext cx="6876256" cy="6876256"/>
          </a:xfrm>
          <a:prstGeom prst="rect">
            <a:avLst/>
          </a:prstGeom>
        </p:spPr>
      </p:pic>
    </p:spTree>
    <p:extLst>
      <p:ext uri="{BB962C8B-B14F-4D97-AF65-F5344CB8AC3E}">
        <p14:creationId xmlns:p14="http://schemas.microsoft.com/office/powerpoint/2010/main" val="4164822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0"/>
            <a:ext cx="7185185" cy="6858000"/>
          </a:xfrm>
          <a:prstGeom prst="rect">
            <a:avLst/>
          </a:prstGeom>
        </p:spPr>
      </p:pic>
    </p:spTree>
    <p:extLst>
      <p:ext uri="{BB962C8B-B14F-4D97-AF65-F5344CB8AC3E}">
        <p14:creationId xmlns:p14="http://schemas.microsoft.com/office/powerpoint/2010/main" val="355944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52" y="-10169"/>
            <a:ext cx="5544616" cy="6868169"/>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10169"/>
            <a:ext cx="4434078" cy="6868169"/>
          </a:xfrm>
          <a:prstGeom prst="rect">
            <a:avLst/>
          </a:prstGeom>
        </p:spPr>
      </p:pic>
    </p:spTree>
    <p:extLst>
      <p:ext uri="{BB962C8B-B14F-4D97-AF65-F5344CB8AC3E}">
        <p14:creationId xmlns:p14="http://schemas.microsoft.com/office/powerpoint/2010/main" val="12032950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551" y="-13189"/>
            <a:ext cx="4904575" cy="6846788"/>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3189"/>
            <a:ext cx="4963478" cy="6858000"/>
          </a:xfrm>
          <a:prstGeom prst="rect">
            <a:avLst/>
          </a:prstGeom>
        </p:spPr>
      </p:pic>
    </p:spTree>
    <p:extLst>
      <p:ext uri="{BB962C8B-B14F-4D97-AF65-F5344CB8AC3E}">
        <p14:creationId xmlns:p14="http://schemas.microsoft.com/office/powerpoint/2010/main" val="29947607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28" y="14334"/>
            <a:ext cx="4865419" cy="6843666"/>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0968" y="28848"/>
            <a:ext cx="5022731" cy="6829152"/>
          </a:xfrm>
          <a:prstGeom prst="rect">
            <a:avLst/>
          </a:prstGeom>
        </p:spPr>
      </p:pic>
    </p:spTree>
    <p:extLst>
      <p:ext uri="{BB962C8B-B14F-4D97-AF65-F5344CB8AC3E}">
        <p14:creationId xmlns:p14="http://schemas.microsoft.com/office/powerpoint/2010/main" val="4093392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4" y="-31463"/>
            <a:ext cx="4779565" cy="6889463"/>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9758" y="3494"/>
            <a:ext cx="4534769" cy="6871800"/>
          </a:xfrm>
          <a:prstGeom prst="rect">
            <a:avLst/>
          </a:prstGeom>
        </p:spPr>
      </p:pic>
    </p:spTree>
    <p:extLst>
      <p:ext uri="{BB962C8B-B14F-4D97-AF65-F5344CB8AC3E}">
        <p14:creationId xmlns:p14="http://schemas.microsoft.com/office/powerpoint/2010/main" val="19317254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576" y="0"/>
            <a:ext cx="5280660" cy="685800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0034" y="12079"/>
            <a:ext cx="5020518" cy="6865665"/>
          </a:xfrm>
          <a:prstGeom prst="rect">
            <a:avLst/>
          </a:prstGeom>
        </p:spPr>
      </p:pic>
    </p:spTree>
    <p:extLst>
      <p:ext uri="{BB962C8B-B14F-4D97-AF65-F5344CB8AC3E}">
        <p14:creationId xmlns:p14="http://schemas.microsoft.com/office/powerpoint/2010/main" val="1006280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7435" y="5882"/>
            <a:ext cx="6806565" cy="6858000"/>
          </a:xfrm>
          <a:prstGeom prst="rect">
            <a:avLst/>
          </a:prstGeom>
        </p:spPr>
      </p:pic>
      <p:sp>
        <p:nvSpPr>
          <p:cNvPr id="3" name="Прямоугольник 2"/>
          <p:cNvSpPr/>
          <p:nvPr/>
        </p:nvSpPr>
        <p:spPr>
          <a:xfrm>
            <a:off x="0" y="332656"/>
            <a:ext cx="2337435" cy="6124754"/>
          </a:xfrm>
          <a:prstGeom prst="rect">
            <a:avLst/>
          </a:prstGeom>
        </p:spPr>
        <p:txBody>
          <a:bodyPr wrap="square">
            <a:spAutoFit/>
          </a:bodyPr>
          <a:lstStyle/>
          <a:p>
            <a:r>
              <a:rPr lang="ru-RU" sz="2800" dirty="0">
                <a:solidFill>
                  <a:schemeClr val="accent1">
                    <a:lumMod val="75000"/>
                  </a:schemeClr>
                </a:solidFill>
              </a:rPr>
              <a:t>Энкаустика, или искусство восковой живописи, известно довольно давно. Считается, что энкаустика старше масляной живописи.</a:t>
            </a:r>
          </a:p>
        </p:txBody>
      </p:sp>
    </p:spTree>
    <p:extLst>
      <p:ext uri="{BB962C8B-B14F-4D97-AF65-F5344CB8AC3E}">
        <p14:creationId xmlns:p14="http://schemas.microsoft.com/office/powerpoint/2010/main" val="40030785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144000" cy="1124303"/>
          </a:xfrm>
        </p:spPr>
        <p:txBody>
          <a:bodyPr>
            <a:normAutofit fontScale="90000"/>
          </a:bodyPr>
          <a:lstStyle/>
          <a:p>
            <a:r>
              <a:rPr lang="ru-RU" dirty="0"/>
              <a:t>Рисовать сны и настроения - что может быть интереснее?</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3" y="1124303"/>
            <a:ext cx="9144000" cy="5760720"/>
          </a:xfrm>
          <a:prstGeom prst="rect">
            <a:avLst/>
          </a:prstGeom>
        </p:spPr>
      </p:pic>
    </p:spTree>
    <p:extLst>
      <p:ext uri="{BB962C8B-B14F-4D97-AF65-F5344CB8AC3E}">
        <p14:creationId xmlns:p14="http://schemas.microsoft.com/office/powerpoint/2010/main" val="5994434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25" y="0"/>
            <a:ext cx="9191183" cy="6858000"/>
          </a:xfrm>
          <a:prstGeom prst="rect">
            <a:avLst/>
          </a:prstGeom>
        </p:spPr>
      </p:pic>
    </p:spTree>
    <p:extLst>
      <p:ext uri="{BB962C8B-B14F-4D97-AF65-F5344CB8AC3E}">
        <p14:creationId xmlns:p14="http://schemas.microsoft.com/office/powerpoint/2010/main" val="38123694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0"/>
            <a:ext cx="6592609" cy="6872153"/>
          </a:xfrm>
          <a:prstGeom prst="rect">
            <a:avLst/>
          </a:prstGeom>
        </p:spPr>
      </p:pic>
    </p:spTree>
    <p:extLst>
      <p:ext uri="{BB962C8B-B14F-4D97-AF65-F5344CB8AC3E}">
        <p14:creationId xmlns:p14="http://schemas.microsoft.com/office/powerpoint/2010/main" val="22215610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172400" cy="1340768"/>
          </a:xfrm>
        </p:spPr>
        <p:txBody>
          <a:bodyPr>
            <a:normAutofit/>
          </a:bodyPr>
          <a:lstStyle/>
          <a:p>
            <a:pPr algn="ctr"/>
            <a:r>
              <a:rPr lang="ru-RU" sz="2800" dirty="0" smtClean="0"/>
              <a:t>Удачи ,вдохновения  и  море  позитива  в этом  необыкновенном и фантастическом  виде  творчества</a:t>
            </a:r>
            <a:endParaRPr lang="ru-RU" sz="28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1412776"/>
            <a:ext cx="7260299" cy="5445224"/>
          </a:xfrm>
          <a:prstGeom prst="rect">
            <a:avLst/>
          </a:prstGeom>
        </p:spPr>
      </p:pic>
    </p:spTree>
    <p:extLst>
      <p:ext uri="{BB962C8B-B14F-4D97-AF65-F5344CB8AC3E}">
        <p14:creationId xmlns:p14="http://schemas.microsoft.com/office/powerpoint/2010/main" val="39337043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solidFill>
                  <a:schemeClr val="accent1">
                    <a:lumMod val="60000"/>
                    <a:lumOff val="40000"/>
                  </a:schemeClr>
                </a:solidFill>
              </a:rPr>
              <a:t>Используемые материалы:</a:t>
            </a:r>
            <a:endParaRPr lang="ru-RU" sz="2800" dirty="0">
              <a:solidFill>
                <a:schemeClr val="accent1">
                  <a:lumMod val="60000"/>
                  <a:lumOff val="40000"/>
                </a:schemeClr>
              </a:solidFill>
            </a:endParaRPr>
          </a:p>
        </p:txBody>
      </p:sp>
      <p:sp>
        <p:nvSpPr>
          <p:cNvPr id="3" name="Объект 2"/>
          <p:cNvSpPr>
            <a:spLocks noGrp="1"/>
          </p:cNvSpPr>
          <p:nvPr>
            <p:ph idx="1"/>
          </p:nvPr>
        </p:nvSpPr>
        <p:spPr/>
        <p:txBody>
          <a:bodyPr/>
          <a:lstStyle/>
          <a:p>
            <a:r>
              <a:rPr lang="en-US" dirty="0">
                <a:hlinkClick r:id="rId2"/>
              </a:rPr>
              <a:t>http://ru.wikipedia.org/wiki/%</a:t>
            </a:r>
            <a:r>
              <a:rPr lang="en-US" dirty="0" smtClean="0">
                <a:hlinkClick r:id="rId2"/>
              </a:rPr>
              <a:t>DD%ED%EA%E0%F3%F1%F2%E8%EA%E0</a:t>
            </a:r>
            <a:endParaRPr lang="ru-RU" dirty="0" smtClean="0"/>
          </a:p>
          <a:p>
            <a:r>
              <a:rPr lang="en-US" dirty="0">
                <a:hlinkClick r:id="rId3"/>
              </a:rPr>
              <a:t>http://</a:t>
            </a:r>
            <a:r>
              <a:rPr lang="en-US" dirty="0" smtClean="0">
                <a:hlinkClick r:id="rId3"/>
              </a:rPr>
              <a:t>stranamasterov.ru/taxonomy/term/1485</a:t>
            </a:r>
            <a:endParaRPr lang="ru-RU" dirty="0" smtClean="0"/>
          </a:p>
          <a:p>
            <a:r>
              <a:rPr lang="en-US" dirty="0">
                <a:hlinkClick r:id="rId4"/>
              </a:rPr>
              <a:t>http://video.yandex.ru/#search?text=%</a:t>
            </a:r>
            <a:r>
              <a:rPr lang="en-US" dirty="0" smtClean="0">
                <a:hlinkClick r:id="rId4"/>
              </a:rPr>
              <a:t>D1%8D%D0%BD%D0%BA%D0%B0%D1%83%D1%81%D1%82%D0%B8%D0%BA%D0%B0&amp;where=all&amp;filmId=s7lCJ7q9UXI%3D</a:t>
            </a:r>
            <a:endParaRPr lang="ru-RU" smtClean="0"/>
          </a:p>
          <a:p>
            <a:endParaRPr lang="ru-RU"/>
          </a:p>
        </p:txBody>
      </p:sp>
    </p:spTree>
    <p:extLst>
      <p:ext uri="{BB962C8B-B14F-4D97-AF65-F5344CB8AC3E}">
        <p14:creationId xmlns:p14="http://schemas.microsoft.com/office/powerpoint/2010/main" val="3888888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5701248"/>
          </a:xfrm>
        </p:spPr>
        <p:txBody>
          <a:bodyPr>
            <a:normAutofit/>
          </a:bodyPr>
          <a:lstStyle/>
          <a:p>
            <a:pPr algn="ctr"/>
            <a:r>
              <a:rPr lang="ru-RU" dirty="0">
                <a:solidFill>
                  <a:schemeClr val="accent1">
                    <a:lumMod val="75000"/>
                  </a:schemeClr>
                </a:solidFill>
              </a:rPr>
              <a:t>Попытки возродить энкаустику предпринимались с середины 19 в. В России в середине 20 в. в этой технике работали московские живописцы В.В. и </a:t>
            </a:r>
            <a:r>
              <a:rPr lang="ru-RU" dirty="0" err="1">
                <a:solidFill>
                  <a:schemeClr val="accent1">
                    <a:lumMod val="75000"/>
                  </a:schemeClr>
                </a:solidFill>
              </a:rPr>
              <a:t>Т.В.Хвостенко</a:t>
            </a:r>
            <a:r>
              <a:rPr lang="ru-RU" dirty="0">
                <a:solidFill>
                  <a:schemeClr val="accent1">
                    <a:lumMod val="75000"/>
                  </a:schemeClr>
                </a:solidFill>
              </a:rPr>
              <a:t>.</a:t>
            </a:r>
          </a:p>
        </p:txBody>
      </p:sp>
    </p:spTree>
    <p:extLst>
      <p:ext uri="{BB962C8B-B14F-4D97-AF65-F5344CB8AC3E}">
        <p14:creationId xmlns:p14="http://schemas.microsoft.com/office/powerpoint/2010/main" val="679150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      ПОРТРЕТ АНТИЧНОЙ ЖЕНЩИНЫ. Воск. Дерево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08" y="1450568"/>
            <a:ext cx="3085040" cy="50027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hlinkClick r:id="rId3"/>
          </p:cNvPr>
          <p:cNvSpPr>
            <a:spLocks noChangeArrowheads="1"/>
          </p:cNvSpPr>
          <p:nvPr/>
        </p:nvSpPr>
        <p:spPr bwMode="auto">
          <a:xfrm>
            <a:off x="118808" y="527238"/>
            <a:ext cx="3085040"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Arial" charset="0"/>
              </a:rPr>
              <a:t>ПОРТРЕТ АНТИЧНОЙ ЖЕНЩИНЫ. Воск. Дерево </a:t>
            </a:r>
            <a:endParaRPr kumimoji="0" lang="ru-RU" sz="1800" b="0" i="0" u="none" strike="noStrike" cap="none" normalizeH="0" baseline="0" dirty="0" smtClean="0">
              <a:ln>
                <a:noFill/>
              </a:ln>
              <a:solidFill>
                <a:schemeClr val="tx1"/>
              </a:solidFill>
              <a:effectLst/>
              <a:latin typeface="Arial" charset="0"/>
            </a:endParaRPr>
          </a:p>
        </p:txBody>
      </p:sp>
      <p:pic>
        <p:nvPicPr>
          <p:cNvPr id="1027" name="Picture 3" descr="      ПОРТРЕТ МУЖЧИНЫ С БОРОДОЙ. 1–2 вв. Энкаустика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9767" y="1450568"/>
            <a:ext cx="2441827" cy="50027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hlinkClick r:id="rId3"/>
          </p:cNvPr>
          <p:cNvSpPr>
            <a:spLocks noChangeArrowheads="1"/>
          </p:cNvSpPr>
          <p:nvPr/>
        </p:nvSpPr>
        <p:spPr bwMode="auto">
          <a:xfrm>
            <a:off x="4879768" y="335666"/>
            <a:ext cx="2441826" cy="120032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Arial" charset="0"/>
              </a:rPr>
              <a:t>ПОРТРЕТ МУЖЧИНЫ С БОРОДОЙ. 1–2 вв. Энкаустика </a:t>
            </a:r>
            <a:endParaRPr kumimoji="0" lang="ru-RU" sz="1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729005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172400" cy="6858000"/>
          </a:xfrm>
        </p:spPr>
        <p:txBody>
          <a:bodyPr>
            <a:normAutofit/>
          </a:bodyPr>
          <a:lstStyle/>
          <a:p>
            <a:r>
              <a:rPr lang="ru-RU" sz="2800" dirty="0">
                <a:solidFill>
                  <a:schemeClr val="accent1">
                    <a:lumMod val="75000"/>
                  </a:schemeClr>
                </a:solidFill>
              </a:rPr>
              <a:t>Предварительно разогретые краски (воск, смолы, масло, пигмент) наносились кистью и раскаленным бронзовым стержнем с ложечкой и лопаткой на концах (лат. – </a:t>
            </a:r>
            <a:r>
              <a:rPr lang="ru-RU" sz="2800" dirty="0" err="1">
                <a:solidFill>
                  <a:schemeClr val="accent1">
                    <a:lumMod val="75000"/>
                  </a:schemeClr>
                </a:solidFill>
              </a:rPr>
              <a:t>каутерий</a:t>
            </a:r>
            <a:r>
              <a:rPr lang="ru-RU" sz="2800" dirty="0">
                <a:solidFill>
                  <a:schemeClr val="accent1">
                    <a:lumMod val="75000"/>
                  </a:schemeClr>
                </a:solidFill>
              </a:rPr>
              <a:t>) на подогретую основу, после чего живопись оплавлялась с помощью жаровни. Постепенно техника энкаустики стала использовать менее трудоемкий «холодный способ», что можно проследить на эволюции </a:t>
            </a:r>
            <a:r>
              <a:rPr lang="ru-RU" sz="2800" dirty="0" err="1">
                <a:solidFill>
                  <a:schemeClr val="accent1">
                    <a:lumMod val="75000"/>
                  </a:schemeClr>
                </a:solidFill>
              </a:rPr>
              <a:t>Фаюмских</a:t>
            </a:r>
            <a:r>
              <a:rPr lang="ru-RU" sz="2800" dirty="0">
                <a:solidFill>
                  <a:schemeClr val="accent1">
                    <a:lumMod val="75000"/>
                  </a:schemeClr>
                </a:solidFill>
              </a:rPr>
              <a:t> портретов (1 в. до н.э. – 4 в., Египет) и на византийских иконах 6–12 вв.</a:t>
            </a:r>
          </a:p>
        </p:txBody>
      </p:sp>
    </p:spTree>
    <p:extLst>
      <p:ext uri="{BB962C8B-B14F-4D97-AF65-F5344CB8AC3E}">
        <p14:creationId xmlns:p14="http://schemas.microsoft.com/office/powerpoint/2010/main" val="1469449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9"/>
            <a:ext cx="528065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280658" y="3105835"/>
            <a:ext cx="2891741" cy="1569660"/>
          </a:xfrm>
          <a:prstGeom prst="rect">
            <a:avLst/>
          </a:prstGeom>
        </p:spPr>
        <p:txBody>
          <a:bodyPr wrap="square">
            <a:spAutoFit/>
          </a:bodyPr>
          <a:lstStyle/>
          <a:p>
            <a:r>
              <a:rPr lang="ru-RU" sz="2400" dirty="0">
                <a:solidFill>
                  <a:schemeClr val="accent1">
                    <a:lumMod val="75000"/>
                  </a:schemeClr>
                </a:solidFill>
              </a:rPr>
              <a:t>Донская икона Божией Матери была написана Феофаном Греком</a:t>
            </a:r>
          </a:p>
        </p:txBody>
      </p:sp>
    </p:spTree>
    <p:extLst>
      <p:ext uri="{BB962C8B-B14F-4D97-AF65-F5344CB8AC3E}">
        <p14:creationId xmlns:p14="http://schemas.microsoft.com/office/powerpoint/2010/main" val="1495597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27168" cy="1196752"/>
          </a:xfrm>
        </p:spPr>
        <p:txBody>
          <a:bodyPr>
            <a:normAutofit/>
          </a:bodyPr>
          <a:lstStyle/>
          <a:p>
            <a:r>
              <a:rPr lang="ru-RU" sz="2800" dirty="0">
                <a:solidFill>
                  <a:schemeClr val="bg2">
                    <a:lumMod val="75000"/>
                  </a:schemeClr>
                </a:solidFill>
              </a:rPr>
              <a:t>Св. Сергий и Вакх (VI-VII века)</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87" y="1363291"/>
            <a:ext cx="8185787" cy="5494709"/>
          </a:xfrm>
          <a:prstGeom prst="rect">
            <a:avLst/>
          </a:prstGeom>
        </p:spPr>
      </p:pic>
    </p:spTree>
    <p:extLst>
      <p:ext uri="{BB962C8B-B14F-4D97-AF65-F5344CB8AC3E}">
        <p14:creationId xmlns:p14="http://schemas.microsoft.com/office/powerpoint/2010/main" val="26104290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302</TotalTime>
  <Words>610</Words>
  <Application>Microsoft Office PowerPoint</Application>
  <PresentationFormat>Экран (4:3)</PresentationFormat>
  <Paragraphs>28</Paragraphs>
  <Slides>44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Изящная</vt:lpstr>
      <vt:lpstr>     ДЕКОРАТИВНОЕ ИСКУССТВО            энкаустика</vt:lpstr>
      <vt:lpstr>Автор работы :  учитель ИЗО  Купцова  Ольга  Анатольевна   ГБОУ СОШ № 800  москва 2012</vt:lpstr>
      <vt:lpstr>ЭНКАУСТИКА (греч. enkaustike, от encaio – жгу, выжигаю), техника живописи красками, замешенными на воске, которые накладывались и закреплялись при помощи нагревания. Применялась в древности в Египте, Греции и Риме для настенных росписей, в портретной живописи, в скульптуре и архитектуре для полихромной раскраски статуй и зданий. Хотя энкаустика высоко ценилась как средство наружной декорации зданий и кораблей, которые она предохраняла от жары и разрушительного воздействия соленой воды, ее в основном использовали для настенных росписей, обычно с красными и черными фонами, покрывавших поверхности пористой штукатурки древнегреческих и древнеримских домов. Египтяне использовали энкаустику для росписи саркофагов. В этой технике писали картины древнегреческие живописцы Зевксис и Паррасий (5–4 вв. до н.э., не сохранились).</vt:lpstr>
      <vt:lpstr>Презентация PowerPoint</vt:lpstr>
      <vt:lpstr>Попытки возродить энкаустику предпринимались с середины 19 в. В России в середине 20 в. в этой технике работали московские живописцы В.В. и Т.В.Хвостенко.</vt:lpstr>
      <vt:lpstr>Презентация PowerPoint</vt:lpstr>
      <vt:lpstr>Предварительно разогретые краски (воск, смолы, масло, пигмент) наносились кистью и раскаленным бронзовым стержнем с ложечкой и лопаткой на концах (лат. – каутерий) на подогретую основу, после чего живопись оплавлялась с помощью жаровни. Постепенно техника энкаустики стала использовать менее трудоемкий «холодный способ», что можно проследить на эволюции Фаюмских портретов (1 в. до н.э. – 4 в., Египет) и на византийских иконах 6–12 вв.</vt:lpstr>
      <vt:lpstr>Презентация PowerPoint</vt:lpstr>
      <vt:lpstr>Св. Сергий и Вакх (VI-VII века)</vt:lpstr>
      <vt:lpstr>Энкаустика это разрушение стереотипов. Восковая живопись интересна своей непредсказуемостью и удивительностью результата. Созвучие внутреннего мира художника и внешнего мира картины оборачивается игрой смыслов и ассоциаций... Переклички, отклики... Вариации, нюансы, градации, полутона... Бесчисленные превращения... Куда ведут эти дороги?</vt:lpstr>
      <vt:lpstr>Презентация PowerPoint</vt:lpstr>
      <vt:lpstr>Презентация PowerPoint</vt:lpstr>
      <vt:lpstr>Презентация PowerPoint</vt:lpstr>
      <vt:lpstr>Презентация PowerPoint</vt:lpstr>
      <vt:lpstr>Презентация PowerPoint</vt:lpstr>
      <vt:lpstr>Для создания подобных рисунков  понадобятся специальные  нагревающиеся инструменты и цветной воск</vt:lpstr>
      <vt:lpstr>В домашних условиях можно использовать подручные средства: Утюг без отпаривателя , восковые мелки и картон</vt:lpstr>
      <vt:lpstr>Включайте утюг на минимальную мощность и наносите на подошву восковые мелки. Можно сразу нескольких цветов, они не смешиваются. Только не затягивайте время, потому что мелки быстро плавятся. Затем то, что получилось на утюге, переносите на бумагу прикладывающими или гладящими движениями.</vt:lpstr>
      <vt:lpstr>Презентация PowerPoint</vt:lpstr>
      <vt:lpstr>прием первый — разглаживание. Представляет собой элементарное гладящее движение утюгом.</vt:lpstr>
      <vt:lpstr>Презентация PowerPoint</vt:lpstr>
      <vt:lpstr>Теперь плавно проведите утюгом в обратном направлении, оставляя вторую полосу воска ниже первой. Продолжайте зигзагообразным ходом закрашивать весь лист до нижнего края, при необходимости добавляя на утюг еще воска.</vt:lpstr>
      <vt:lpstr>Вторым приемом — оттиском — создаются прожилки. Утюг прикладывают к картону, а потом приподнимают на несколько секунд. Приподнимите картон со стола и методом сложного оттиска нарисуйте зелень в нижней трети листа. Если прожилки видны плохо, добавьте на утюг еще воска. </vt:lpstr>
      <vt:lpstr>Третий прием заключается  в работе боковой стороной утюга. Краем  утюга нарисуйте травинки на переднем плане. Меняйте длину и толщину линий. Некоторые из них должны подниматься выше линии горизонта и придавать картине глубину. </vt:lpstr>
      <vt:lpstr>Четвертый прием — рисование  кончиком утюга. Окуните мыс утюга в темный воск и обозначьте маленькие точки на небе. Очистите утюг, а затем придайте точкам форму птиц в полете. И наконец, тем же способом нарисуйте ярким воском среди травы цветы. </vt:lpstr>
      <vt:lpstr> Реалистичность в данном случае достигается благодаря естественным цветам, отчетливой линии горизонта и неправильной форме травинок. </vt:lpstr>
      <vt:lpstr>Очень многое зависит от фантазии, умения сочетать цвета, интуиции и... удачи!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Рисовать сны и настроения - что может быть интереснее?</vt:lpstr>
      <vt:lpstr>Презентация PowerPoint</vt:lpstr>
      <vt:lpstr>Презентация PowerPoint</vt:lpstr>
      <vt:lpstr>Удачи ,вдохновения  и  море  позитива  в этом  необыкновенном и фантастическом  виде  творчества</vt:lpstr>
      <vt:lpstr>Используемые материалы: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ДЕКОРАТИВНОЕ ИСКУССТВО            энкаустика</dc:title>
  <dc:creator>user</dc:creator>
  <cp:lastModifiedBy>user</cp:lastModifiedBy>
  <cp:revision>18</cp:revision>
  <dcterms:modified xsi:type="dcterms:W3CDTF">2014-01-30T20:17:36Z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2255773</vt:lpwstr>
  </property>
  <property fmtid="{D5CDD505-2E9C-101B-9397-08002B2CF9AE}" pid="3" name="NXPowerLiteSettings">
    <vt:lpwstr>F7000400038000</vt:lpwstr>
  </property>
  <property fmtid="{D5CDD505-2E9C-101B-9397-08002B2CF9AE}" pid="4" name="NXPowerLiteVersion">
    <vt:lpwstr>D6.0.3</vt:lpwstr>
  </property>
</Properties>
</file>