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75" r:id="rId4"/>
    <p:sldId id="263" r:id="rId5"/>
    <p:sldId id="265" r:id="rId6"/>
    <p:sldId id="266" r:id="rId7"/>
    <p:sldId id="272" r:id="rId8"/>
    <p:sldId id="267" r:id="rId9"/>
    <p:sldId id="268" r:id="rId10"/>
    <p:sldId id="269" r:id="rId11"/>
    <p:sldId id="270" r:id="rId12"/>
    <p:sldId id="271" r:id="rId13"/>
    <p:sldId id="261" r:id="rId14"/>
    <p:sldId id="285" r:id="rId15"/>
    <p:sldId id="283" r:id="rId16"/>
    <p:sldId id="278" r:id="rId17"/>
    <p:sldId id="279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2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1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4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9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7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4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023-3FB7-4FC7-B3BF-C49D74E66517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AE3B-E2C7-45EA-BE32-0FFA7C4DE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0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wiki/%D0%90%D0%BB%D0%B5%D0%BA%D1%81%D0%B0%D0%BD%D0%B4%D1%80_I" TargetMode="External"/><Relationship Id="rId5" Type="http://schemas.openxmlformats.org/officeDocument/2006/relationships/hyperlink" Target="/wiki/1807" TargetMode="External"/><Relationship Id="rId4" Type="http://schemas.openxmlformats.org/officeDocument/2006/relationships/hyperlink" Target="/wiki/25_%D1%84%D0%B5%D0%B2%D1%80%D0%B0%D0%BB%D1%8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5121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200- </a:t>
            </a:r>
            <a:r>
              <a:rPr lang="ru-RU" sz="3200" dirty="0" err="1" smtClean="0"/>
              <a:t>летию</a:t>
            </a:r>
            <a:r>
              <a:rPr lang="ru-RU" sz="3200" dirty="0" smtClean="0"/>
              <a:t> Бородинской битвы</a:t>
            </a:r>
            <a:br>
              <a:rPr lang="ru-RU" sz="3200" dirty="0" smtClean="0"/>
            </a:br>
            <a:r>
              <a:rPr lang="ru-RU" sz="3200" dirty="0" smtClean="0"/>
              <a:t>посвящается…..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7704856" cy="47251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Урок по математике в 9 классе коррекционной школы 8-го вида, </a:t>
            </a: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  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Составила: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                      </a:t>
            </a:r>
            <a:r>
              <a:rPr lang="ru-RU" sz="1400" b="1" dirty="0" err="1" smtClean="0">
                <a:solidFill>
                  <a:schemeClr val="tx1"/>
                </a:solidFill>
              </a:rPr>
              <a:t>Ивонтьева</a:t>
            </a:r>
            <a:r>
              <a:rPr lang="ru-RU" sz="1400" b="1" dirty="0" smtClean="0">
                <a:solidFill>
                  <a:schemeClr val="tx1"/>
                </a:solidFill>
              </a:rPr>
              <a:t> Татьяна Николаевна     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36298"/>
              </p:ext>
            </p:extLst>
          </p:nvPr>
        </p:nvGraphicFramePr>
        <p:xfrm>
          <a:off x="251520" y="4005064"/>
          <a:ext cx="8640961" cy="2479536"/>
        </p:xfrm>
        <a:graphic>
          <a:graphicData uri="http://schemas.openxmlformats.org/drawingml/2006/table">
            <a:tbl>
              <a:tblPr firstRow="1" bandRow="1"/>
              <a:tblGrid>
                <a:gridCol w="771515"/>
                <a:gridCol w="1200137"/>
                <a:gridCol w="944672"/>
                <a:gridCol w="769811"/>
                <a:gridCol w="1210409"/>
                <a:gridCol w="936104"/>
                <a:gridCol w="720080"/>
                <a:gridCol w="864096"/>
                <a:gridCol w="1224137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4000" b="1" dirty="0" smtClean="0"/>
                        <a:t>Л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r>
                        <a:rPr lang="ru-RU" sz="4000" b="1" dirty="0" smtClean="0"/>
                        <a:t>Е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   </a:t>
                      </a:r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pPr algn="ctr"/>
                      <a:r>
                        <a:rPr lang="ru-RU" sz="4000" b="1" dirty="0" smtClean="0"/>
                        <a:t>К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Д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Р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1"/>
            <a:ext cx="660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Л:</a:t>
            </a:r>
            <a:r>
              <a:rPr lang="ru-RU" sz="2400" dirty="0"/>
              <a:t> Вычисли 5,03 * 10</a:t>
            </a:r>
            <a:br>
              <a:rPr lang="ru-RU" sz="2400" dirty="0"/>
            </a:br>
            <a:r>
              <a:rPr lang="ru-RU" sz="2400" b="1" dirty="0"/>
              <a:t>Е:</a:t>
            </a:r>
            <a:r>
              <a:rPr lang="ru-RU" sz="2400" dirty="0"/>
              <a:t> Найди сотую часть числа 1500</a:t>
            </a:r>
            <a:br>
              <a:rPr lang="ru-RU" sz="2400" dirty="0"/>
            </a:br>
            <a:r>
              <a:rPr lang="ru-RU" sz="2400" b="1" dirty="0"/>
              <a:t>К</a:t>
            </a:r>
            <a:r>
              <a:rPr lang="ru-RU" sz="2400" dirty="0"/>
              <a:t>: Выполни умножение 1,20* 100</a:t>
            </a:r>
            <a:br>
              <a:rPr lang="ru-RU" sz="2400" dirty="0"/>
            </a:br>
            <a:r>
              <a:rPr lang="ru-RU" sz="2400" b="1" dirty="0"/>
              <a:t>А:</a:t>
            </a:r>
            <a:r>
              <a:rPr lang="ru-RU" sz="2400" dirty="0"/>
              <a:t> Найти четвертую часть числа 160 </a:t>
            </a:r>
            <a:br>
              <a:rPr lang="ru-RU" sz="2400" dirty="0"/>
            </a:br>
            <a:r>
              <a:rPr lang="ru-RU" sz="2400" b="1" dirty="0"/>
              <a:t>Р:</a:t>
            </a:r>
            <a:r>
              <a:rPr lang="ru-RU" sz="2400" dirty="0"/>
              <a:t> Найди 1 % от 600</a:t>
            </a:r>
            <a:br>
              <a:rPr lang="ru-RU" sz="2400" dirty="0"/>
            </a:br>
            <a:r>
              <a:rPr lang="ru-RU" sz="2400" b="1" dirty="0"/>
              <a:t>Д:</a:t>
            </a:r>
            <a:r>
              <a:rPr lang="ru-RU" sz="2400" dirty="0"/>
              <a:t> Что больше 4,5 или 4,05</a:t>
            </a:r>
          </a:p>
          <a:p>
            <a:r>
              <a:rPr lang="ru-RU" sz="2400" b="1" dirty="0"/>
              <a:t>Н</a:t>
            </a:r>
            <a:r>
              <a:rPr lang="ru-RU" sz="2400" dirty="0"/>
              <a:t>: Найди десятую часть числа 320</a:t>
            </a:r>
          </a:p>
          <a:p>
            <a:r>
              <a:rPr lang="ru-RU" sz="2400" b="1" dirty="0"/>
              <a:t>С</a:t>
            </a:r>
            <a:r>
              <a:rPr lang="ru-RU" sz="2400" dirty="0"/>
              <a:t>: Чему равен 1 % от 7803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46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89981"/>
              </p:ext>
            </p:extLst>
          </p:nvPr>
        </p:nvGraphicFramePr>
        <p:xfrm>
          <a:off x="251520" y="4005064"/>
          <a:ext cx="8640961" cy="2479536"/>
        </p:xfrm>
        <a:graphic>
          <a:graphicData uri="http://schemas.openxmlformats.org/drawingml/2006/table">
            <a:tbl>
              <a:tblPr firstRow="1" bandRow="1"/>
              <a:tblGrid>
                <a:gridCol w="771515"/>
                <a:gridCol w="1200137"/>
                <a:gridCol w="944672"/>
                <a:gridCol w="769811"/>
                <a:gridCol w="1210409"/>
                <a:gridCol w="936104"/>
                <a:gridCol w="720080"/>
                <a:gridCol w="864096"/>
                <a:gridCol w="1224137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4000" b="1" dirty="0" smtClean="0"/>
                        <a:t>Л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r>
                        <a:rPr lang="ru-RU" sz="4000" b="1" dirty="0" smtClean="0"/>
                        <a:t>Е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   </a:t>
                      </a:r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pPr algn="ctr"/>
                      <a:r>
                        <a:rPr lang="ru-RU" sz="4000" b="1" dirty="0" smtClean="0"/>
                        <a:t>К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r>
                        <a:rPr lang="ru-RU" sz="4000" b="1" dirty="0" smtClean="0"/>
                        <a:t>Н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Д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Р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04665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Л:</a:t>
            </a:r>
            <a:r>
              <a:rPr lang="ru-RU" sz="2400" dirty="0"/>
              <a:t> Вычисли 5,03 * 10</a:t>
            </a:r>
            <a:br>
              <a:rPr lang="ru-RU" sz="2400" dirty="0"/>
            </a:br>
            <a:r>
              <a:rPr lang="ru-RU" sz="2400" b="1" dirty="0"/>
              <a:t>Е:</a:t>
            </a:r>
            <a:r>
              <a:rPr lang="ru-RU" sz="2400" dirty="0"/>
              <a:t> Найди сотую часть числа 1500</a:t>
            </a:r>
            <a:br>
              <a:rPr lang="ru-RU" sz="2400" dirty="0"/>
            </a:br>
            <a:r>
              <a:rPr lang="ru-RU" sz="2400" b="1" dirty="0"/>
              <a:t>К</a:t>
            </a:r>
            <a:r>
              <a:rPr lang="ru-RU" sz="2400" dirty="0"/>
              <a:t>: Выполни умножение 1,20* 100</a:t>
            </a:r>
            <a:br>
              <a:rPr lang="ru-RU" sz="2400" dirty="0"/>
            </a:br>
            <a:r>
              <a:rPr lang="ru-RU" sz="2400" b="1" dirty="0"/>
              <a:t>А:</a:t>
            </a:r>
            <a:r>
              <a:rPr lang="ru-RU" sz="2400" dirty="0"/>
              <a:t> Найти четвертую часть числа 160 </a:t>
            </a:r>
            <a:br>
              <a:rPr lang="ru-RU" sz="2400" dirty="0"/>
            </a:br>
            <a:r>
              <a:rPr lang="ru-RU" sz="2400" b="1" dirty="0"/>
              <a:t>Р:</a:t>
            </a:r>
            <a:r>
              <a:rPr lang="ru-RU" sz="2400" dirty="0"/>
              <a:t> Найди 1 % от 600</a:t>
            </a:r>
            <a:br>
              <a:rPr lang="ru-RU" sz="2400" dirty="0"/>
            </a:br>
            <a:r>
              <a:rPr lang="ru-RU" sz="2400" b="1" dirty="0"/>
              <a:t>Д:</a:t>
            </a:r>
            <a:r>
              <a:rPr lang="ru-RU" sz="2400" dirty="0"/>
              <a:t> Что больше 4,5 или 4,05</a:t>
            </a:r>
          </a:p>
          <a:p>
            <a:r>
              <a:rPr lang="ru-RU" sz="2400" b="1" dirty="0"/>
              <a:t>Н</a:t>
            </a:r>
            <a:r>
              <a:rPr lang="ru-RU" sz="2400" dirty="0"/>
              <a:t>: Найди десятую часть числа 320</a:t>
            </a:r>
          </a:p>
          <a:p>
            <a:r>
              <a:rPr lang="ru-RU" sz="2400" b="1" dirty="0"/>
              <a:t>С</a:t>
            </a:r>
            <a:r>
              <a:rPr lang="ru-RU" sz="2400" dirty="0"/>
              <a:t>: Чему равен 1 % от 7803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02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74772"/>
              </p:ext>
            </p:extLst>
          </p:nvPr>
        </p:nvGraphicFramePr>
        <p:xfrm>
          <a:off x="251520" y="4005064"/>
          <a:ext cx="8640961" cy="2479536"/>
        </p:xfrm>
        <a:graphic>
          <a:graphicData uri="http://schemas.openxmlformats.org/drawingml/2006/table">
            <a:tbl>
              <a:tblPr firstRow="1" bandRow="1"/>
              <a:tblGrid>
                <a:gridCol w="771515"/>
                <a:gridCol w="1200137"/>
                <a:gridCol w="944672"/>
                <a:gridCol w="769811"/>
                <a:gridCol w="1210409"/>
                <a:gridCol w="936104"/>
                <a:gridCol w="720080"/>
                <a:gridCol w="864096"/>
                <a:gridCol w="1224137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4000" b="1" dirty="0" smtClean="0"/>
                        <a:t>Л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r>
                        <a:rPr lang="ru-RU" sz="4000" b="1" dirty="0" smtClean="0"/>
                        <a:t>Е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   </a:t>
                      </a:r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pPr algn="ctr"/>
                      <a:r>
                        <a:rPr lang="ru-RU" sz="4000" b="1" dirty="0" smtClean="0"/>
                        <a:t>К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800" b="1" dirty="0" smtClean="0"/>
                    </a:p>
                    <a:p>
                      <a:endParaRPr lang="ru-RU" sz="800" b="1" dirty="0" smtClean="0"/>
                    </a:p>
                    <a:p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С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r>
                        <a:rPr lang="ru-RU" sz="4000" b="1" dirty="0" smtClean="0"/>
                        <a:t>Н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Д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Р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260649"/>
            <a:ext cx="6462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Л:</a:t>
            </a:r>
            <a:r>
              <a:rPr lang="ru-RU" sz="2400" dirty="0"/>
              <a:t> Вычисли 5,03 * 10</a:t>
            </a:r>
            <a:br>
              <a:rPr lang="ru-RU" sz="2400" dirty="0"/>
            </a:br>
            <a:r>
              <a:rPr lang="ru-RU" sz="2400" b="1" dirty="0"/>
              <a:t>Е:</a:t>
            </a:r>
            <a:r>
              <a:rPr lang="ru-RU" sz="2400" dirty="0"/>
              <a:t> Найди сотую часть числа 1500</a:t>
            </a:r>
            <a:br>
              <a:rPr lang="ru-RU" sz="2400" dirty="0"/>
            </a:br>
            <a:r>
              <a:rPr lang="ru-RU" sz="2400" b="1" dirty="0"/>
              <a:t>К</a:t>
            </a:r>
            <a:r>
              <a:rPr lang="ru-RU" sz="2400" dirty="0"/>
              <a:t>: Выполни умножение 1,20* 100</a:t>
            </a:r>
            <a:br>
              <a:rPr lang="ru-RU" sz="2400" dirty="0"/>
            </a:br>
            <a:r>
              <a:rPr lang="ru-RU" sz="2400" b="1" dirty="0"/>
              <a:t>А:</a:t>
            </a:r>
            <a:r>
              <a:rPr lang="ru-RU" sz="2400" dirty="0"/>
              <a:t> Найти четвертую часть числа 160 </a:t>
            </a:r>
            <a:br>
              <a:rPr lang="ru-RU" sz="2400" dirty="0"/>
            </a:br>
            <a:r>
              <a:rPr lang="ru-RU" sz="2400" b="1" dirty="0"/>
              <a:t>Р:</a:t>
            </a:r>
            <a:r>
              <a:rPr lang="ru-RU" sz="2400" dirty="0"/>
              <a:t> Найди 1 % от 600</a:t>
            </a:r>
            <a:br>
              <a:rPr lang="ru-RU" sz="2400" dirty="0"/>
            </a:br>
            <a:r>
              <a:rPr lang="ru-RU" sz="2400" b="1" dirty="0"/>
              <a:t>Д:</a:t>
            </a:r>
            <a:r>
              <a:rPr lang="ru-RU" sz="2400" dirty="0"/>
              <a:t> Что больше 4,5 или 4,05</a:t>
            </a:r>
          </a:p>
          <a:p>
            <a:r>
              <a:rPr lang="ru-RU" sz="2400" b="1" dirty="0"/>
              <a:t>Н</a:t>
            </a:r>
            <a:r>
              <a:rPr lang="ru-RU" sz="2400" dirty="0"/>
              <a:t>: Найди десятую часть числа 320</a:t>
            </a:r>
          </a:p>
          <a:p>
            <a:r>
              <a:rPr lang="ru-RU" sz="2400" b="1" dirty="0"/>
              <a:t>С</a:t>
            </a:r>
            <a:r>
              <a:rPr lang="ru-RU" sz="2400" dirty="0"/>
              <a:t>: Чему равен 1 % от 7803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74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97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pPr algn="ctr"/>
            <a:r>
              <a:rPr lang="ru-RU" dirty="0" smtClean="0"/>
              <a:t>Кутузов Михаил Илларионович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Главнокомандующим русской армии в самый ответственный момент для России был назначен Михаил Илларионович Кутузов. «Прибыл Кутузов бить французов»- говорили солдаты. Его давно знали и любили в войсках.</a:t>
            </a:r>
          </a:p>
          <a:p>
            <a:r>
              <a:rPr lang="ru-RU" dirty="0"/>
              <a:t>Полное его имя Голенищев- Кутузов, а с декабря 1812 года он еще и князь Смоленский. Этот титул ему пожаловал император Александр в благодарность за спасение Отечества. Родился Михаил Илларионович Кутузов 5 сентября 1745 года в Петербурге. В возрасте 14 лет он с отличием закончил Дворянскую артиллерийскую школу. С 16 лет- прапорщик, командир роты Астраханского пехотного полка. Участвовал в многочисленных войнах, которые вела в то время Россия.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52" y="404664"/>
            <a:ext cx="487761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620688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В первый день Бородинской битвы русские потеряли почти 46 тыс. человек, </a:t>
            </a:r>
            <a:r>
              <a:rPr lang="ru-RU" sz="2800" b="1" i="1" dirty="0" smtClean="0"/>
              <a:t>а </a:t>
            </a:r>
            <a:r>
              <a:rPr lang="ru-RU" sz="2800" b="1" i="1" dirty="0"/>
              <a:t>французы на 30% больше. </a:t>
            </a:r>
            <a:br>
              <a:rPr lang="ru-RU" sz="2800" b="1" i="1" dirty="0"/>
            </a:br>
            <a:r>
              <a:rPr lang="ru-RU" sz="2800" b="1" i="1" dirty="0"/>
              <a:t>Сколько человек потеряли французы?</a:t>
            </a:r>
            <a:br>
              <a:rPr lang="ru-RU" sz="2800" b="1" i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769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Выполнив задание</a:t>
            </a:r>
            <a:r>
              <a:rPr lang="ru-RU" sz="2400" b="1" dirty="0" smtClean="0"/>
              <a:t>,  </a:t>
            </a:r>
            <a:r>
              <a:rPr lang="ru-RU" sz="2400" b="1" dirty="0"/>
              <a:t>мы узнаем, кого </a:t>
            </a:r>
          </a:p>
          <a:p>
            <a:r>
              <a:rPr lang="ru-RU" sz="2400" b="1" dirty="0"/>
              <a:t>Наполеон считал лучшим генералом русской армии.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916832"/>
            <a:ext cx="4518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Найти 27 % от 3600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5814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1080 - Барклай-де- Толли</a:t>
            </a:r>
            <a:endParaRPr lang="ru-RU" sz="2800" dirty="0"/>
          </a:p>
          <a:p>
            <a:r>
              <a:rPr lang="ru-RU" sz="2800" b="1" dirty="0"/>
              <a:t>972 – Багратион</a:t>
            </a:r>
            <a:endParaRPr lang="ru-RU" sz="2800" dirty="0"/>
          </a:p>
          <a:p>
            <a:r>
              <a:rPr lang="ru-RU" sz="2800" b="1" dirty="0"/>
              <a:t>868- Раевский Н.Н.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19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88" y="150437"/>
            <a:ext cx="4256843" cy="548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32312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Этот полководец лично повел своих солдат в атаку во время сражения. Его подвиг навеки остался в памяти благодарных потомков. В Бородинском сражении ему очень хотелось победить. Его армия во время сражения приняла главный удар. Тяжело раненого его увезли с поля боя. </a:t>
            </a:r>
          </a:p>
          <a:p>
            <a:r>
              <a:rPr lang="ru-RU" sz="2000" b="1" dirty="0"/>
              <a:t>Его прах похоронен на Бородинском поле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7" y="5968156"/>
            <a:ext cx="381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П</a:t>
            </a:r>
            <a:r>
              <a:rPr lang="ru-RU" b="1" dirty="0"/>
              <a:t>. И. Багратион</a:t>
            </a:r>
          </a:p>
          <a:p>
            <a:r>
              <a:rPr lang="ru-RU" b="1" dirty="0"/>
              <a:t>               </a:t>
            </a:r>
            <a:r>
              <a:rPr lang="ru-RU" b="1" dirty="0" smtClean="0"/>
              <a:t>1765- </a:t>
            </a:r>
            <a:r>
              <a:rPr lang="ru-RU" b="1" dirty="0"/>
              <a:t>1812</a:t>
            </a:r>
          </a:p>
        </p:txBody>
      </p:sp>
    </p:spTree>
    <p:extLst>
      <p:ext uri="{BB962C8B-B14F-4D97-AF65-F5344CB8AC3E}">
        <p14:creationId xmlns:p14="http://schemas.microsoft.com/office/powerpoint/2010/main" val="29211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00280"/>
            <a:ext cx="3168352" cy="420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980727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Задача</a:t>
            </a:r>
          </a:p>
          <a:p>
            <a:endParaRPr lang="ru-RU" sz="2800" b="1" i="1" u="sng" dirty="0" smtClean="0"/>
          </a:p>
          <a:p>
            <a:r>
              <a:rPr lang="ru-RU" sz="2800" b="1" i="1" dirty="0" smtClean="0"/>
              <a:t>Солдатскую </a:t>
            </a:r>
            <a:r>
              <a:rPr lang="ru-RU" sz="2800" b="1" i="1" dirty="0"/>
              <a:t>награду "Георгиевский крест" получили около 25 тыс. человек, что составило 20% участвующих в Бородинской битве.</a:t>
            </a:r>
          </a:p>
          <a:p>
            <a:r>
              <a:rPr lang="ru-RU" sz="2800" b="1" i="1" dirty="0"/>
              <a:t>Какова численность Русской армии, сражавшейся в Бородинской битве?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901790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Дата учреждения 13 (</a:t>
            </a:r>
            <a:r>
              <a:rPr lang="ru-RU" b="1" u="sng" dirty="0">
                <a:hlinkClick r:id="rId4"/>
              </a:rPr>
              <a:t>25</a:t>
            </a:r>
            <a:r>
              <a:rPr lang="ru-RU" b="1" dirty="0">
                <a:hlinkClick r:id="rId4"/>
              </a:rPr>
              <a:t>) февраля </a:t>
            </a:r>
            <a:r>
              <a:rPr lang="ru-RU" b="1" u="sng" dirty="0">
                <a:hlinkClick r:id="rId5"/>
              </a:rPr>
              <a:t>1807</a:t>
            </a:r>
            <a:r>
              <a:rPr lang="ru-RU" b="1" dirty="0">
                <a:hlinkClick r:id="rId5"/>
              </a:rPr>
              <a:t> Учредитель </a:t>
            </a:r>
            <a:r>
              <a:rPr lang="ru-RU" b="1" u="sng" dirty="0">
                <a:hlinkClick r:id="rId6"/>
              </a:rPr>
              <a:t>Александр I</a:t>
            </a:r>
            <a:r>
              <a:rPr lang="ru-RU" b="1" dirty="0">
                <a:hlinkClick r:id="rId6"/>
              </a:rPr>
              <a:t> </a:t>
            </a:r>
          </a:p>
          <a:p>
            <a:r>
              <a:rPr lang="ru-RU" b="1" dirty="0"/>
              <a:t>Статус Награда нижних чинов за боевые заслуги Девиз «За службу и храбрость» Число степеней 4</a:t>
            </a:r>
          </a:p>
        </p:txBody>
      </p:sp>
    </p:spTree>
    <p:extLst>
      <p:ext uri="{BB962C8B-B14F-4D97-AF65-F5344CB8AC3E}">
        <p14:creationId xmlns:p14="http://schemas.microsoft.com/office/powerpoint/2010/main" val="3185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СЛАВА ГЕРОЯМ </a:t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ВОЙНЫ</a:t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1812 года!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0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736217" cy="633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620688"/>
            <a:ext cx="4536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Наполеон</a:t>
            </a:r>
          </a:p>
          <a:p>
            <a:r>
              <a:rPr lang="ru-RU" sz="3200" b="1" dirty="0"/>
              <a:t>Бонапарт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105835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12 </a:t>
            </a:r>
            <a:r>
              <a:rPr lang="ru-RU" b="1" dirty="0"/>
              <a:t>июня 1812 г. армия Наполеона вторглась в Россию.</a:t>
            </a:r>
          </a:p>
        </p:txBody>
      </p:sp>
    </p:spTree>
    <p:extLst>
      <p:ext uri="{BB962C8B-B14F-4D97-AF65-F5344CB8AC3E}">
        <p14:creationId xmlns:p14="http://schemas.microsoft.com/office/powerpoint/2010/main" val="9554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Скажи-ка, дядя, ведь недаром</a:t>
            </a:r>
          </a:p>
          <a:p>
            <a:r>
              <a:rPr lang="ru-RU" b="1" dirty="0"/>
              <a:t>Москва спаленная пожаром, </a:t>
            </a:r>
          </a:p>
          <a:p>
            <a:r>
              <a:rPr lang="ru-RU" b="1" dirty="0"/>
              <a:t>Французу отдана?</a:t>
            </a:r>
          </a:p>
          <a:p>
            <a:r>
              <a:rPr lang="ru-RU" b="1" dirty="0"/>
              <a:t>Ведь были ж схватки боевые,</a:t>
            </a:r>
          </a:p>
          <a:p>
            <a:r>
              <a:rPr lang="ru-RU" b="1" dirty="0"/>
              <a:t>Да говорят еще какие!</a:t>
            </a:r>
          </a:p>
          <a:p>
            <a:r>
              <a:rPr lang="ru-RU" b="1" dirty="0"/>
              <a:t>Недаром помнит вся Россия </a:t>
            </a:r>
          </a:p>
          <a:p>
            <a:r>
              <a:rPr lang="ru-RU" b="1" dirty="0"/>
              <a:t>  Про день Бородина!</a:t>
            </a:r>
          </a:p>
          <a:p>
            <a:r>
              <a:rPr lang="ru-RU" b="1" dirty="0"/>
              <a:t> М. Ю. Лермонтов.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6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Л:</a:t>
            </a:r>
            <a:r>
              <a:rPr lang="ru-RU" sz="2400" dirty="0" smtClean="0"/>
              <a:t> </a:t>
            </a:r>
            <a:r>
              <a:rPr lang="ru-RU" sz="2400" dirty="0"/>
              <a:t>Вычисли 5,03 * </a:t>
            </a:r>
            <a:r>
              <a:rPr lang="ru-RU" sz="2400" dirty="0" smtClean="0"/>
              <a:t>10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Е:</a:t>
            </a:r>
            <a:r>
              <a:rPr lang="ru-RU" sz="2400" dirty="0" smtClean="0"/>
              <a:t> Найди сотую часть числа 1500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К</a:t>
            </a:r>
            <a:r>
              <a:rPr lang="ru-RU" sz="2400" dirty="0" smtClean="0"/>
              <a:t>: Выполни умножение 1,20* 100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А:</a:t>
            </a:r>
            <a:r>
              <a:rPr lang="ru-RU" sz="2400" dirty="0" smtClean="0"/>
              <a:t> </a:t>
            </a:r>
            <a:r>
              <a:rPr lang="ru-RU" sz="2400" dirty="0"/>
              <a:t>Найти четвертую часть числа 160 </a:t>
            </a:r>
            <a:br>
              <a:rPr lang="ru-RU" sz="2400" dirty="0"/>
            </a:br>
            <a:r>
              <a:rPr lang="ru-RU" sz="2400" b="1" dirty="0" smtClean="0"/>
              <a:t>Р:</a:t>
            </a:r>
            <a:r>
              <a:rPr lang="ru-RU" sz="2400" dirty="0" smtClean="0"/>
              <a:t> Найди 1 % от 600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Д:</a:t>
            </a:r>
            <a:r>
              <a:rPr lang="ru-RU" sz="2400" dirty="0" smtClean="0"/>
              <a:t> </a:t>
            </a:r>
            <a:r>
              <a:rPr lang="ru-RU" sz="2400" dirty="0"/>
              <a:t>Что больше 4,5 или </a:t>
            </a:r>
            <a:r>
              <a:rPr lang="ru-RU" sz="2400" dirty="0" smtClean="0"/>
              <a:t>4,05</a:t>
            </a:r>
          </a:p>
          <a:p>
            <a:r>
              <a:rPr lang="ru-RU" sz="2400" b="1" dirty="0" smtClean="0"/>
              <a:t>Н</a:t>
            </a:r>
            <a:r>
              <a:rPr lang="ru-RU" sz="2400" dirty="0" smtClean="0"/>
              <a:t>: Найди десятую часть числа 320</a:t>
            </a:r>
          </a:p>
          <a:p>
            <a:r>
              <a:rPr lang="ru-RU" sz="2400" b="1" dirty="0" smtClean="0"/>
              <a:t>С</a:t>
            </a:r>
            <a:r>
              <a:rPr lang="ru-RU" sz="2400" dirty="0" smtClean="0"/>
              <a:t>: Чему равен 1 % от 7803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7919"/>
              </p:ext>
            </p:extLst>
          </p:nvPr>
        </p:nvGraphicFramePr>
        <p:xfrm>
          <a:off x="251520" y="4005064"/>
          <a:ext cx="8149583" cy="1931666"/>
        </p:xfrm>
        <a:graphic>
          <a:graphicData uri="http://schemas.openxmlformats.org/drawingml/2006/table">
            <a:tbl>
              <a:tblPr firstRow="1" bandRow="1"/>
              <a:tblGrid>
                <a:gridCol w="727642"/>
                <a:gridCol w="1131890"/>
                <a:gridCol w="890952"/>
                <a:gridCol w="726035"/>
                <a:gridCol w="1107621"/>
                <a:gridCol w="916828"/>
                <a:gridCol w="916828"/>
                <a:gridCol w="916828"/>
                <a:gridCol w="814959"/>
              </a:tblGrid>
              <a:tr h="965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965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61193"/>
              </p:ext>
            </p:extLst>
          </p:nvPr>
        </p:nvGraphicFramePr>
        <p:xfrm>
          <a:off x="251520" y="4005064"/>
          <a:ext cx="8640961" cy="2160240"/>
        </p:xfrm>
        <a:graphic>
          <a:graphicData uri="http://schemas.openxmlformats.org/drawingml/2006/table">
            <a:tbl>
              <a:tblPr firstRow="1" bandRow="1"/>
              <a:tblGrid>
                <a:gridCol w="771515"/>
                <a:gridCol w="1200137"/>
                <a:gridCol w="944672"/>
                <a:gridCol w="769811"/>
                <a:gridCol w="1210409"/>
                <a:gridCol w="936104"/>
                <a:gridCol w="720080"/>
                <a:gridCol w="864096"/>
                <a:gridCol w="1224137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4000" b="1" dirty="0" smtClean="0"/>
                        <a:t>Л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404665"/>
            <a:ext cx="6246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Л:</a:t>
            </a:r>
            <a:r>
              <a:rPr lang="ru-RU" sz="2400" dirty="0"/>
              <a:t> Вычисли 5,03 * 10</a:t>
            </a:r>
            <a:br>
              <a:rPr lang="ru-RU" sz="2400" dirty="0"/>
            </a:br>
            <a:r>
              <a:rPr lang="ru-RU" sz="2400" b="1" dirty="0"/>
              <a:t>Е:</a:t>
            </a:r>
            <a:r>
              <a:rPr lang="ru-RU" sz="2400" dirty="0"/>
              <a:t> Найди сотую часть числа 1500</a:t>
            </a:r>
            <a:br>
              <a:rPr lang="ru-RU" sz="2400" dirty="0"/>
            </a:br>
            <a:r>
              <a:rPr lang="ru-RU" sz="2400" b="1" dirty="0"/>
              <a:t>К</a:t>
            </a:r>
            <a:r>
              <a:rPr lang="ru-RU" sz="2400" dirty="0"/>
              <a:t>: Выполни умножение 1,20* 100</a:t>
            </a:r>
            <a:br>
              <a:rPr lang="ru-RU" sz="2400" dirty="0"/>
            </a:br>
            <a:r>
              <a:rPr lang="ru-RU" sz="2400" b="1" dirty="0"/>
              <a:t>А:</a:t>
            </a:r>
            <a:r>
              <a:rPr lang="ru-RU" sz="2400" dirty="0"/>
              <a:t> Найти четвертую часть числа 160 </a:t>
            </a:r>
            <a:br>
              <a:rPr lang="ru-RU" sz="2400" dirty="0"/>
            </a:br>
            <a:r>
              <a:rPr lang="ru-RU" sz="2400" b="1" dirty="0"/>
              <a:t>Р:</a:t>
            </a:r>
            <a:r>
              <a:rPr lang="ru-RU" sz="2400" dirty="0"/>
              <a:t> Найди 1 % от 600</a:t>
            </a:r>
            <a:br>
              <a:rPr lang="ru-RU" sz="2400" dirty="0"/>
            </a:br>
            <a:r>
              <a:rPr lang="ru-RU" sz="2400" b="1" dirty="0"/>
              <a:t>Д:</a:t>
            </a:r>
            <a:r>
              <a:rPr lang="ru-RU" sz="2400" dirty="0"/>
              <a:t> Что больше 4,5 или 4,05</a:t>
            </a:r>
          </a:p>
          <a:p>
            <a:r>
              <a:rPr lang="ru-RU" sz="2400" b="1" dirty="0"/>
              <a:t>Н</a:t>
            </a:r>
            <a:r>
              <a:rPr lang="ru-RU" sz="2400" dirty="0"/>
              <a:t>: Найди десятую часть числа 320</a:t>
            </a:r>
          </a:p>
          <a:p>
            <a:r>
              <a:rPr lang="ru-RU" sz="2400" b="1" dirty="0"/>
              <a:t>С</a:t>
            </a:r>
            <a:r>
              <a:rPr lang="ru-RU" sz="2400" dirty="0"/>
              <a:t>: Чему равен 1 % от 7803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0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3846"/>
              </p:ext>
            </p:extLst>
          </p:nvPr>
        </p:nvGraphicFramePr>
        <p:xfrm>
          <a:off x="251520" y="4005064"/>
          <a:ext cx="8640961" cy="2479536"/>
        </p:xfrm>
        <a:graphic>
          <a:graphicData uri="http://schemas.openxmlformats.org/drawingml/2006/table">
            <a:tbl>
              <a:tblPr firstRow="1" bandRow="1"/>
              <a:tblGrid>
                <a:gridCol w="771515"/>
                <a:gridCol w="1200137"/>
                <a:gridCol w="944672"/>
                <a:gridCol w="769811"/>
                <a:gridCol w="1210409"/>
                <a:gridCol w="936104"/>
                <a:gridCol w="720080"/>
                <a:gridCol w="864096"/>
                <a:gridCol w="1224137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4000" b="1" dirty="0" smtClean="0"/>
                        <a:t>Л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r>
                        <a:rPr lang="ru-RU" sz="4000" b="1" dirty="0" smtClean="0"/>
                        <a:t>Е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   </a:t>
                      </a:r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332657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Л:</a:t>
            </a:r>
            <a:r>
              <a:rPr lang="ru-RU" sz="2400" dirty="0"/>
              <a:t> Вычисли 5,03 * 10</a:t>
            </a:r>
            <a:br>
              <a:rPr lang="ru-RU" sz="2400" dirty="0"/>
            </a:br>
            <a:r>
              <a:rPr lang="ru-RU" sz="2400" b="1" dirty="0"/>
              <a:t>Е:</a:t>
            </a:r>
            <a:r>
              <a:rPr lang="ru-RU" sz="2400" dirty="0"/>
              <a:t> Найди сотую часть числа 1500</a:t>
            </a:r>
            <a:br>
              <a:rPr lang="ru-RU" sz="2400" dirty="0"/>
            </a:br>
            <a:r>
              <a:rPr lang="ru-RU" sz="2400" b="1" dirty="0"/>
              <a:t>К</a:t>
            </a:r>
            <a:r>
              <a:rPr lang="ru-RU" sz="2400" dirty="0"/>
              <a:t>: Выполни умножение 1,20* 100</a:t>
            </a:r>
            <a:br>
              <a:rPr lang="ru-RU" sz="2400" dirty="0"/>
            </a:br>
            <a:r>
              <a:rPr lang="ru-RU" sz="2400" b="1" dirty="0"/>
              <a:t>А:</a:t>
            </a:r>
            <a:r>
              <a:rPr lang="ru-RU" sz="2400" dirty="0"/>
              <a:t> Найти четвертую часть числа 160 </a:t>
            </a:r>
            <a:br>
              <a:rPr lang="ru-RU" sz="2400" dirty="0"/>
            </a:br>
            <a:r>
              <a:rPr lang="ru-RU" sz="2400" b="1" dirty="0"/>
              <a:t>Р:</a:t>
            </a:r>
            <a:r>
              <a:rPr lang="ru-RU" sz="2400" dirty="0"/>
              <a:t> Найди 1 % от 600</a:t>
            </a:r>
            <a:br>
              <a:rPr lang="ru-RU" sz="2400" dirty="0"/>
            </a:br>
            <a:r>
              <a:rPr lang="ru-RU" sz="2400" b="1" dirty="0"/>
              <a:t>Д:</a:t>
            </a:r>
            <a:r>
              <a:rPr lang="ru-RU" sz="2400" dirty="0"/>
              <a:t> Что больше 4,5 или 4,05</a:t>
            </a:r>
          </a:p>
          <a:p>
            <a:r>
              <a:rPr lang="ru-RU" sz="2400" b="1" dirty="0"/>
              <a:t>Н</a:t>
            </a:r>
            <a:r>
              <a:rPr lang="ru-RU" sz="2400" dirty="0"/>
              <a:t>: Найди десятую часть числа 320</a:t>
            </a:r>
          </a:p>
          <a:p>
            <a:r>
              <a:rPr lang="ru-RU" sz="2400" b="1" dirty="0"/>
              <a:t>С</a:t>
            </a:r>
            <a:r>
              <a:rPr lang="ru-RU" sz="2400" dirty="0"/>
              <a:t>: Чему равен 1 % от 7803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34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64870"/>
              </p:ext>
            </p:extLst>
          </p:nvPr>
        </p:nvGraphicFramePr>
        <p:xfrm>
          <a:off x="251520" y="4005064"/>
          <a:ext cx="8640961" cy="2479536"/>
        </p:xfrm>
        <a:graphic>
          <a:graphicData uri="http://schemas.openxmlformats.org/drawingml/2006/table">
            <a:tbl>
              <a:tblPr firstRow="1" bandRow="1"/>
              <a:tblGrid>
                <a:gridCol w="771515"/>
                <a:gridCol w="1200137"/>
                <a:gridCol w="944672"/>
                <a:gridCol w="769811"/>
                <a:gridCol w="1210409"/>
                <a:gridCol w="936104"/>
                <a:gridCol w="720080"/>
                <a:gridCol w="864096"/>
                <a:gridCol w="1224137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4000" b="1" dirty="0" smtClean="0"/>
                        <a:t>Л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r>
                        <a:rPr lang="ru-RU" sz="4000" b="1" dirty="0" smtClean="0"/>
                        <a:t>Е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   </a:t>
                      </a:r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4000" b="1" dirty="0" smtClean="0"/>
                        <a:t>К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260649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Л:</a:t>
            </a:r>
            <a:r>
              <a:rPr lang="ru-RU" sz="2400" dirty="0"/>
              <a:t> Вычисли 5,03 * 10</a:t>
            </a:r>
            <a:br>
              <a:rPr lang="ru-RU" sz="2400" dirty="0"/>
            </a:br>
            <a:r>
              <a:rPr lang="ru-RU" sz="2400" b="1" dirty="0"/>
              <a:t>Е:</a:t>
            </a:r>
            <a:r>
              <a:rPr lang="ru-RU" sz="2400" dirty="0"/>
              <a:t> Найди сотую часть числа 1500</a:t>
            </a:r>
            <a:br>
              <a:rPr lang="ru-RU" sz="2400" dirty="0"/>
            </a:br>
            <a:r>
              <a:rPr lang="ru-RU" sz="2400" b="1" dirty="0"/>
              <a:t>К</a:t>
            </a:r>
            <a:r>
              <a:rPr lang="ru-RU" sz="2400" dirty="0"/>
              <a:t>: Выполни умножение 1,20* 100</a:t>
            </a:r>
            <a:br>
              <a:rPr lang="ru-RU" sz="2400" dirty="0"/>
            </a:br>
            <a:r>
              <a:rPr lang="ru-RU" sz="2400" b="1" dirty="0"/>
              <a:t>А:</a:t>
            </a:r>
            <a:r>
              <a:rPr lang="ru-RU" sz="2400" dirty="0"/>
              <a:t> Найти четвертую часть числа 160 </a:t>
            </a:r>
            <a:br>
              <a:rPr lang="ru-RU" sz="2400" dirty="0"/>
            </a:br>
            <a:r>
              <a:rPr lang="ru-RU" sz="2400" b="1" dirty="0"/>
              <a:t>Р:</a:t>
            </a:r>
            <a:r>
              <a:rPr lang="ru-RU" sz="2400" dirty="0"/>
              <a:t> Найди 1 % от 600</a:t>
            </a:r>
            <a:br>
              <a:rPr lang="ru-RU" sz="2400" dirty="0"/>
            </a:br>
            <a:r>
              <a:rPr lang="ru-RU" sz="2400" b="1" dirty="0"/>
              <a:t>Д:</a:t>
            </a:r>
            <a:r>
              <a:rPr lang="ru-RU" sz="2400" dirty="0"/>
              <a:t> Что больше 4,5 или 4,05</a:t>
            </a:r>
          </a:p>
          <a:p>
            <a:r>
              <a:rPr lang="ru-RU" sz="2400" b="1" dirty="0"/>
              <a:t>Н</a:t>
            </a:r>
            <a:r>
              <a:rPr lang="ru-RU" sz="2400" dirty="0"/>
              <a:t>: Найди десятую часть числа 320</a:t>
            </a:r>
          </a:p>
          <a:p>
            <a:r>
              <a:rPr lang="ru-RU" sz="2400" b="1" dirty="0"/>
              <a:t>С</a:t>
            </a:r>
            <a:r>
              <a:rPr lang="ru-RU" sz="2400" dirty="0"/>
              <a:t>: Чему равен 1 % от 7803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78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51122"/>
              </p:ext>
            </p:extLst>
          </p:nvPr>
        </p:nvGraphicFramePr>
        <p:xfrm>
          <a:off x="251520" y="4005064"/>
          <a:ext cx="8640961" cy="2479536"/>
        </p:xfrm>
        <a:graphic>
          <a:graphicData uri="http://schemas.openxmlformats.org/drawingml/2006/table">
            <a:tbl>
              <a:tblPr firstRow="1" bandRow="1"/>
              <a:tblGrid>
                <a:gridCol w="771515"/>
                <a:gridCol w="1200137"/>
                <a:gridCol w="944672"/>
                <a:gridCol w="769811"/>
                <a:gridCol w="1210409"/>
                <a:gridCol w="936104"/>
                <a:gridCol w="720080"/>
                <a:gridCol w="864096"/>
                <a:gridCol w="1224137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4000" b="1" dirty="0" smtClean="0"/>
                        <a:t>Л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r>
                        <a:rPr lang="ru-RU" sz="4000" b="1" dirty="0" smtClean="0"/>
                        <a:t>Е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   </a:t>
                      </a:r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pPr algn="ctr"/>
                      <a:r>
                        <a:rPr lang="ru-RU" sz="4000" b="1" dirty="0" smtClean="0"/>
                        <a:t>К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04665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Л:</a:t>
            </a:r>
            <a:r>
              <a:rPr lang="ru-RU" sz="2400" dirty="0"/>
              <a:t> Вычисли 5,03 * 10</a:t>
            </a:r>
            <a:br>
              <a:rPr lang="ru-RU" sz="2400" dirty="0"/>
            </a:br>
            <a:r>
              <a:rPr lang="ru-RU" sz="2400" b="1" dirty="0"/>
              <a:t>Е:</a:t>
            </a:r>
            <a:r>
              <a:rPr lang="ru-RU" sz="2400" dirty="0"/>
              <a:t> Найди сотую часть числа 1500</a:t>
            </a:r>
            <a:br>
              <a:rPr lang="ru-RU" sz="2400" dirty="0"/>
            </a:br>
            <a:r>
              <a:rPr lang="ru-RU" sz="2400" b="1" dirty="0"/>
              <a:t>К</a:t>
            </a:r>
            <a:r>
              <a:rPr lang="ru-RU" sz="2400" dirty="0"/>
              <a:t>: Выполни умножение 1,20* 100</a:t>
            </a:r>
            <a:br>
              <a:rPr lang="ru-RU" sz="2400" dirty="0"/>
            </a:br>
            <a:r>
              <a:rPr lang="ru-RU" sz="2400" b="1" dirty="0"/>
              <a:t>А:</a:t>
            </a:r>
            <a:r>
              <a:rPr lang="ru-RU" sz="2400" dirty="0"/>
              <a:t> Найти четвертую часть числа 160 </a:t>
            </a:r>
            <a:br>
              <a:rPr lang="ru-RU" sz="2400" dirty="0"/>
            </a:br>
            <a:r>
              <a:rPr lang="ru-RU" sz="2400" b="1" dirty="0"/>
              <a:t>Р:</a:t>
            </a:r>
            <a:r>
              <a:rPr lang="ru-RU" sz="2400" dirty="0"/>
              <a:t> Найди 1 % от 600</a:t>
            </a:r>
            <a:br>
              <a:rPr lang="ru-RU" sz="2400" dirty="0"/>
            </a:br>
            <a:r>
              <a:rPr lang="ru-RU" sz="2400" b="1" dirty="0"/>
              <a:t>Д:</a:t>
            </a:r>
            <a:r>
              <a:rPr lang="ru-RU" sz="2400" dirty="0"/>
              <a:t> Что больше 4,5 или 4,05</a:t>
            </a:r>
          </a:p>
          <a:p>
            <a:r>
              <a:rPr lang="ru-RU" sz="2400" b="1" dirty="0"/>
              <a:t>Н</a:t>
            </a:r>
            <a:r>
              <a:rPr lang="ru-RU" sz="2400" dirty="0"/>
              <a:t>: Найди десятую часть числа 320</a:t>
            </a:r>
          </a:p>
          <a:p>
            <a:r>
              <a:rPr lang="ru-RU" sz="2400" b="1" dirty="0"/>
              <a:t>С</a:t>
            </a:r>
            <a:r>
              <a:rPr lang="ru-RU" sz="2400" dirty="0"/>
              <a:t>: Чему равен 1 % от 7803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52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08947"/>
              </p:ext>
            </p:extLst>
          </p:nvPr>
        </p:nvGraphicFramePr>
        <p:xfrm>
          <a:off x="251520" y="4005064"/>
          <a:ext cx="8640961" cy="2479536"/>
        </p:xfrm>
        <a:graphic>
          <a:graphicData uri="http://schemas.openxmlformats.org/drawingml/2006/table">
            <a:tbl>
              <a:tblPr firstRow="1" bandRow="1"/>
              <a:tblGrid>
                <a:gridCol w="771515"/>
                <a:gridCol w="1200137"/>
                <a:gridCol w="944672"/>
                <a:gridCol w="769811"/>
                <a:gridCol w="1210409"/>
                <a:gridCol w="936104"/>
                <a:gridCol w="720080"/>
                <a:gridCol w="864096"/>
                <a:gridCol w="1224137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78,03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Blac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12700" cmpd="sng">
                      <a:solidFill>
                        <a:srgbClr val="FFCC00"/>
                      </a:solidFill>
                    </a:lnT>
                    <a:lnB w="381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/>
                    </a:solidFill>
                  </a:tcPr>
                </a:tc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4000" b="1" dirty="0" smtClean="0"/>
                        <a:t>Л</a:t>
                      </a:r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endParaRPr lang="ru-RU" sz="800" b="0" dirty="0" smtClean="0"/>
                    </a:p>
                    <a:p>
                      <a:pPr algn="ctr"/>
                      <a:r>
                        <a:rPr lang="ru-RU" sz="4000" b="1" dirty="0" smtClean="0"/>
                        <a:t>Е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   </a:t>
                      </a:r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endParaRPr lang="ru-RU" sz="800" dirty="0" smtClean="0"/>
                    </a:p>
                    <a:p>
                      <a:pPr algn="ctr"/>
                      <a:r>
                        <a:rPr lang="ru-RU" sz="4000" b="1" dirty="0" smtClean="0"/>
                        <a:t>К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180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endParaRPr lang="ru-RU" sz="3600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Black"/>
                        </a:defRPr>
                      </a:lvl9pPr>
                    </a:lstStyle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sz="4000" b="1" dirty="0" smtClean="0"/>
                        <a:t>Р</a:t>
                      </a:r>
                      <a:endParaRPr lang="ru-RU" sz="4000" b="1" dirty="0"/>
                    </a:p>
                  </a:txBody>
                  <a:tcPr marL="91439" marR="91439">
                    <a:lnL w="12700" cmpd="sng">
                      <a:solidFill>
                        <a:srgbClr val="FFCC00"/>
                      </a:solidFill>
                    </a:lnL>
                    <a:lnR w="12700" cmpd="sng">
                      <a:solidFill>
                        <a:srgbClr val="FFCC00"/>
                      </a:solidFill>
                    </a:lnR>
                    <a:lnT w="38100" cmpd="sng">
                      <a:solidFill>
                        <a:srgbClr val="FFCC00"/>
                      </a:solidFill>
                    </a:lnT>
                    <a:lnB w="12700" cmpd="sng">
                      <a:solidFill>
                        <a:srgbClr val="FFCC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1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260649"/>
            <a:ext cx="6462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Л:</a:t>
            </a:r>
            <a:r>
              <a:rPr lang="ru-RU" sz="2400" dirty="0"/>
              <a:t> Вычисли 5,03 * 10</a:t>
            </a:r>
            <a:br>
              <a:rPr lang="ru-RU" sz="2400" dirty="0"/>
            </a:br>
            <a:r>
              <a:rPr lang="ru-RU" sz="2400" b="1" dirty="0"/>
              <a:t>Е:</a:t>
            </a:r>
            <a:r>
              <a:rPr lang="ru-RU" sz="2400" dirty="0"/>
              <a:t> Найди сотую часть числа 1500</a:t>
            </a:r>
            <a:br>
              <a:rPr lang="ru-RU" sz="2400" dirty="0"/>
            </a:br>
            <a:r>
              <a:rPr lang="ru-RU" sz="2400" b="1" dirty="0"/>
              <a:t>К</a:t>
            </a:r>
            <a:r>
              <a:rPr lang="ru-RU" sz="2400" dirty="0"/>
              <a:t>: Выполни умножение 1,20* 100</a:t>
            </a:r>
            <a:br>
              <a:rPr lang="ru-RU" sz="2400" dirty="0"/>
            </a:br>
            <a:r>
              <a:rPr lang="ru-RU" sz="2400" b="1" dirty="0"/>
              <a:t>А:</a:t>
            </a:r>
            <a:r>
              <a:rPr lang="ru-RU" sz="2400" dirty="0"/>
              <a:t> Найти четвертую часть числа 160 </a:t>
            </a:r>
            <a:br>
              <a:rPr lang="ru-RU" sz="2400" dirty="0"/>
            </a:br>
            <a:r>
              <a:rPr lang="ru-RU" sz="2400" b="1" dirty="0"/>
              <a:t>Р:</a:t>
            </a:r>
            <a:r>
              <a:rPr lang="ru-RU" sz="2400" dirty="0"/>
              <a:t> Найди 1 % от 600</a:t>
            </a:r>
            <a:br>
              <a:rPr lang="ru-RU" sz="2400" dirty="0"/>
            </a:br>
            <a:r>
              <a:rPr lang="ru-RU" sz="2400" b="1" dirty="0"/>
              <a:t>Д:</a:t>
            </a:r>
            <a:r>
              <a:rPr lang="ru-RU" sz="2400" dirty="0"/>
              <a:t> Что больше 4,5 или 4,05</a:t>
            </a:r>
          </a:p>
          <a:p>
            <a:r>
              <a:rPr lang="ru-RU" sz="2400" b="1" dirty="0"/>
              <a:t>Н</a:t>
            </a:r>
            <a:r>
              <a:rPr lang="ru-RU" sz="2400" dirty="0"/>
              <a:t>: Найди десятую часть числа 320</a:t>
            </a:r>
          </a:p>
          <a:p>
            <a:r>
              <a:rPr lang="ru-RU" sz="2400" b="1" dirty="0"/>
              <a:t>С</a:t>
            </a:r>
            <a:r>
              <a:rPr lang="ru-RU" sz="2400" dirty="0"/>
              <a:t>: Чему равен 1 % от 7803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25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544</Words>
  <Application>Microsoft Office PowerPoint</Application>
  <PresentationFormat>Экран (4:3)</PresentationFormat>
  <Paragraphs>325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200- летию Бородинской битвы посвящается…..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Кутузов Михаил Илларионович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tabor</dc:creator>
  <cp:lastModifiedBy>tabor</cp:lastModifiedBy>
  <cp:revision>33</cp:revision>
  <dcterms:created xsi:type="dcterms:W3CDTF">2012-11-04T11:55:13Z</dcterms:created>
  <dcterms:modified xsi:type="dcterms:W3CDTF">2013-04-17T13:02:07Z</dcterms:modified>
</cp:coreProperties>
</file>