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8" r:id="rId3"/>
    <p:sldId id="260" r:id="rId4"/>
    <p:sldId id="261" r:id="rId5"/>
    <p:sldId id="265" r:id="rId6"/>
    <p:sldId id="269" r:id="rId7"/>
    <p:sldId id="270" r:id="rId8"/>
    <p:sldId id="271" r:id="rId9"/>
    <p:sldId id="274" r:id="rId10"/>
    <p:sldId id="275" r:id="rId11"/>
    <p:sldId id="277" r:id="rId12"/>
    <p:sldId id="278" r:id="rId13"/>
    <p:sldId id="281" r:id="rId14"/>
    <p:sldId id="282" r:id="rId15"/>
    <p:sldId id="283" r:id="rId16"/>
    <p:sldId id="284" r:id="rId17"/>
    <p:sldId id="285" r:id="rId18"/>
    <p:sldId id="28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4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5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8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1AC4-273A-4858-9145-5D53D9F4EAC9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EFB2-A20A-4938-B900-2A44C2AC7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1AC4-273A-4858-9145-5D53D9F4EAC9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EFB2-A20A-4938-B900-2A44C2AC7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1AC4-273A-4858-9145-5D53D9F4EAC9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EFB2-A20A-4938-B900-2A44C2AC7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1AC4-273A-4858-9145-5D53D9F4EAC9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EFB2-A20A-4938-B900-2A44C2AC7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1AC4-273A-4858-9145-5D53D9F4EAC9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EFB2-A20A-4938-B900-2A44C2AC7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1AC4-273A-4858-9145-5D53D9F4EAC9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EFB2-A20A-4938-B900-2A44C2AC7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1AC4-273A-4858-9145-5D53D9F4EAC9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EFB2-A20A-4938-B900-2A44C2AC7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1AC4-273A-4858-9145-5D53D9F4EAC9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EFB2-A20A-4938-B900-2A44C2AC7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1AC4-273A-4858-9145-5D53D9F4EAC9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EFB2-A20A-4938-B900-2A44C2AC7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1AC4-273A-4858-9145-5D53D9F4EAC9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EFB2-A20A-4938-B900-2A44C2AC7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1AC4-273A-4858-9145-5D53D9F4EAC9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B4EEFB2-A20A-4938-B900-2A44C2AC76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731AC4-273A-4858-9145-5D53D9F4EAC9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4EEFB2-A20A-4938-B900-2A44C2AC76D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785794"/>
            <a:ext cx="8143932" cy="5429288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Урок обобщения и систематизации знаний по теме: «Углеводы» 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2400" dirty="0" smtClean="0">
                <a:solidFill>
                  <a:srgbClr val="FFFF00"/>
                </a:solidFill>
              </a:rPr>
              <a:t>Белки, жиры и углеводы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Пройдут века, эпохи, годы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К вам мы прикованы на век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Без вас не мыслим человек.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                                                  </a:t>
            </a:r>
            <a:endParaRPr lang="ru-RU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14338"/>
            <a:ext cx="7772400" cy="114298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Проверь  свои знания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857232"/>
            <a:ext cx="7772400" cy="650085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 уровень.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Моносахариды (</a:t>
            </a:r>
            <a:r>
              <a:rPr lang="ru-RU" dirty="0" err="1" smtClean="0">
                <a:solidFill>
                  <a:schemeClr val="bg1"/>
                </a:solidFill>
              </a:rPr>
              <a:t>а,б,в,г,д,е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Дисахариды (ж)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Полисахариды (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2 уровень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а)  </a:t>
            </a:r>
            <a:r>
              <a:rPr lang="el-GR" dirty="0" smtClean="0">
                <a:solidFill>
                  <a:schemeClr val="bg1"/>
                </a:solidFill>
              </a:rPr>
              <a:t>α</a:t>
            </a:r>
            <a:r>
              <a:rPr lang="ru-RU" dirty="0" smtClean="0">
                <a:solidFill>
                  <a:schemeClr val="bg1"/>
                </a:solidFill>
              </a:rPr>
              <a:t> – глюкоза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б)  </a:t>
            </a:r>
            <a:r>
              <a:rPr lang="el-GR" dirty="0" smtClean="0">
                <a:solidFill>
                  <a:schemeClr val="bg1"/>
                </a:solidFill>
              </a:rPr>
              <a:t>β</a:t>
            </a:r>
            <a:r>
              <a:rPr lang="ru-RU" dirty="0" smtClean="0">
                <a:solidFill>
                  <a:schemeClr val="bg1"/>
                </a:solidFill>
              </a:rPr>
              <a:t> – глюкоза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в)  глюкоза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г) фруктоза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</a:t>
            </a:r>
            <a:r>
              <a:rPr lang="ru-RU" dirty="0" smtClean="0">
                <a:solidFill>
                  <a:schemeClr val="bg1"/>
                </a:solidFill>
              </a:rPr>
              <a:t>) рибоза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е) дезоксирибоза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ж) сахароза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) целлюлоза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3 уровень. </a:t>
            </a:r>
            <a:r>
              <a:rPr lang="ru-RU" dirty="0" smtClean="0">
                <a:solidFill>
                  <a:schemeClr val="bg1"/>
                </a:solidFill>
              </a:rPr>
              <a:t>1, 4, 6, 7, 9, 10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5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642919"/>
            <a:ext cx="8229600" cy="71437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   Фронтальный опрос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Каждое задание оценивается в 1 балл. Шкала перевода в </a:t>
            </a:r>
            <a:r>
              <a:rPr lang="ru-RU" sz="1600" b="1" dirty="0" err="1" smtClean="0">
                <a:solidFill>
                  <a:srgbClr val="002060"/>
                </a:solidFill>
              </a:rPr>
              <a:t>пятибальную</a:t>
            </a:r>
            <a:r>
              <a:rPr lang="ru-RU" sz="1600" b="1" dirty="0" smtClean="0">
                <a:solidFill>
                  <a:srgbClr val="002060"/>
                </a:solidFill>
              </a:rPr>
              <a:t> систему оценки</a:t>
            </a:r>
          </a:p>
          <a:p>
            <a:pPr marL="514350" indent="-51435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0-3 балла – «2»</a:t>
            </a:r>
          </a:p>
          <a:p>
            <a:pPr marL="514350" indent="-51435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4-6 баллов – «3»</a:t>
            </a:r>
          </a:p>
          <a:p>
            <a:pPr marL="514350" indent="-51435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7-8 баллов – «4»</a:t>
            </a:r>
          </a:p>
          <a:p>
            <a:pPr marL="514350" indent="-51435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9-10 баллов – «5»</a:t>
            </a:r>
          </a:p>
          <a:p>
            <a:pPr marL="514350" indent="-51435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Каждый учащийся сам оценивает свою работу и ставит оценку в лист учета знаний. </a:t>
            </a:r>
          </a:p>
          <a:p>
            <a:pPr marL="514350" indent="-51435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1) Углеводы образуются в клетках растений в процессе…</a:t>
            </a:r>
          </a:p>
          <a:p>
            <a:pPr marL="514350" indent="-51435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2) В </a:t>
            </a:r>
            <a:r>
              <a:rPr lang="ru-RU" sz="1600" b="1" dirty="0" err="1" smtClean="0">
                <a:solidFill>
                  <a:srgbClr val="002060"/>
                </a:solidFill>
              </a:rPr>
              <a:t>состах</a:t>
            </a:r>
            <a:r>
              <a:rPr lang="ru-RU" sz="1600" b="1" dirty="0" smtClean="0">
                <a:solidFill>
                  <a:srgbClr val="002060"/>
                </a:solidFill>
              </a:rPr>
              <a:t> ДНК входит углевод…</a:t>
            </a:r>
          </a:p>
          <a:p>
            <a:pPr marL="514350" indent="-51435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3) В составе молекулы фруктозы есть функциональные группы…</a:t>
            </a:r>
          </a:p>
          <a:p>
            <a:pPr marL="514350" indent="-51435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4) Углеводы классифицируются на…</a:t>
            </a:r>
          </a:p>
          <a:p>
            <a:pPr marL="514350" indent="-51435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5) В состав молекулы РНК входит углевод…</a:t>
            </a:r>
          </a:p>
          <a:p>
            <a:pPr marL="514350" indent="-51435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6) Реакция взаимодействия глюкозы с карбоновыми кислотами с образованием сложных  эфиров обусловлена наличием  функциональными группы…</a:t>
            </a:r>
          </a:p>
          <a:p>
            <a:pPr marL="514350" indent="-51435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7) Молекулы сахарозы состоят из взаимно связанных остатков молекулы…</a:t>
            </a:r>
          </a:p>
          <a:p>
            <a:pPr marL="514350" indent="-51435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8) Макромолекулы крахмалы состоят из остатков молекул циклической…</a:t>
            </a:r>
          </a:p>
          <a:p>
            <a:pPr marL="514350" indent="-51435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9) Так как молекулы целлюлозы имеют гидроксильные группы, то для нее характерны реакции…</a:t>
            </a:r>
          </a:p>
          <a:p>
            <a:pPr marL="514350" indent="-51435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10) Волокнистое вещество не растворимо ни в воде, ни в обычных органических растворителях… </a:t>
            </a:r>
          </a:p>
          <a:p>
            <a:pPr marL="514350" indent="-51435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Растворителем ее является реактив </a:t>
            </a:r>
            <a:r>
              <a:rPr lang="ru-RU" sz="1600" b="1" dirty="0" err="1" smtClean="0">
                <a:solidFill>
                  <a:srgbClr val="002060"/>
                </a:solidFill>
              </a:rPr>
              <a:t>Швейцера</a:t>
            </a:r>
            <a:r>
              <a:rPr lang="ru-RU" sz="1600" b="1" dirty="0" smtClean="0">
                <a:solidFill>
                  <a:srgbClr val="002060"/>
                </a:solidFill>
              </a:rPr>
              <a:t>. Что это за вещество? 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800972" cy="9286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Проверь свои знания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572560" cy="5643602"/>
          </a:xfrm>
        </p:spPr>
        <p:txBody>
          <a:bodyPr>
            <a:normAutofit/>
          </a:bodyPr>
          <a:lstStyle/>
          <a:p>
            <a:pPr marL="914400" indent="-91440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1) Фотосинтеза</a:t>
            </a:r>
          </a:p>
          <a:p>
            <a:pPr marL="914400" indent="-91440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2) </a:t>
            </a:r>
            <a:r>
              <a:rPr lang="ru-RU" sz="2400" dirty="0" err="1" smtClean="0">
                <a:solidFill>
                  <a:schemeClr val="bg1"/>
                </a:solidFill>
              </a:rPr>
              <a:t>Дезоксирибоза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914400" indent="-91440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3) (ОН), (С=О) </a:t>
            </a:r>
            <a:r>
              <a:rPr lang="ru-RU" sz="2400" dirty="0" err="1" smtClean="0">
                <a:solidFill>
                  <a:schemeClr val="bg1"/>
                </a:solidFill>
              </a:rPr>
              <a:t>кетоноспирт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914400" indent="-91440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4) Моно, </a:t>
            </a:r>
            <a:r>
              <a:rPr lang="ru-RU" sz="2400" dirty="0" err="1" smtClean="0">
                <a:solidFill>
                  <a:schemeClr val="bg1"/>
                </a:solidFill>
              </a:rPr>
              <a:t>ди</a:t>
            </a:r>
            <a:r>
              <a:rPr lang="ru-RU" sz="2400" dirty="0" smtClean="0">
                <a:solidFill>
                  <a:schemeClr val="bg1"/>
                </a:solidFill>
              </a:rPr>
              <a:t>, полисахариды</a:t>
            </a:r>
          </a:p>
          <a:p>
            <a:pPr marL="914400" indent="-91440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5) Рибоза</a:t>
            </a:r>
          </a:p>
          <a:p>
            <a:pPr marL="914400" indent="-91440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6) (ОН) </a:t>
            </a:r>
            <a:r>
              <a:rPr lang="ru-RU" sz="2400" dirty="0" err="1" smtClean="0">
                <a:solidFill>
                  <a:schemeClr val="bg1"/>
                </a:solidFill>
              </a:rPr>
              <a:t>гидроксогруппа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pPr marL="914400" indent="-91440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7) Глюкозы и фруктозы</a:t>
            </a:r>
          </a:p>
          <a:p>
            <a:pPr marL="914400" indent="-91440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8) </a:t>
            </a:r>
            <a:r>
              <a:rPr lang="ru-RU" sz="2400" dirty="0" err="1" smtClean="0">
                <a:solidFill>
                  <a:schemeClr val="bg1"/>
                </a:solidFill>
              </a:rPr>
              <a:t>α  </a:t>
            </a:r>
            <a:r>
              <a:rPr lang="ru-RU" sz="2400" dirty="0" smtClean="0">
                <a:solidFill>
                  <a:schemeClr val="bg1"/>
                </a:solidFill>
              </a:rPr>
              <a:t>глюкозы</a:t>
            </a:r>
          </a:p>
          <a:p>
            <a:pPr marL="914400" indent="-91440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9) Этерификации</a:t>
            </a:r>
          </a:p>
          <a:p>
            <a:pPr marL="914400" indent="-91440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10) Целлюлоза</a:t>
            </a:r>
          </a:p>
          <a:p>
            <a:pPr marL="914400" indent="-914400">
              <a:buAutoNum type="arabicPeriod"/>
            </a:pP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114298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Индивидуальная работа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071546"/>
            <a:ext cx="8643998" cy="4929222"/>
          </a:xfrm>
        </p:spPr>
        <p:txBody>
          <a:bodyPr>
            <a:normAutofit/>
          </a:bodyPr>
          <a:lstStyle/>
          <a:p>
            <a:pPr marL="457200" indent="-457200"/>
            <a:r>
              <a:rPr lang="ru-RU" sz="2400" b="1" dirty="0" smtClean="0">
                <a:solidFill>
                  <a:schemeClr val="bg1"/>
                </a:solidFill>
              </a:rPr>
              <a:t>1 уровень </a:t>
            </a:r>
            <a:r>
              <a:rPr lang="ru-RU" sz="2400" dirty="0" smtClean="0">
                <a:solidFill>
                  <a:schemeClr val="bg1"/>
                </a:solidFill>
              </a:rPr>
              <a:t>–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балла. Осуществить превращение:</a:t>
            </a:r>
          </a:p>
          <a:p>
            <a:pPr marL="457200" indent="-457200"/>
            <a:r>
              <a:rPr lang="ru-RU" sz="2000" dirty="0" smtClean="0">
                <a:solidFill>
                  <a:schemeClr val="bg1"/>
                </a:solidFill>
              </a:rPr>
              <a:t>Целлюлоза  </a:t>
            </a:r>
            <a:r>
              <a:rPr lang="en-US" sz="2000" dirty="0" smtClean="0">
                <a:solidFill>
                  <a:schemeClr val="bg1"/>
                </a:solidFill>
              </a:rPr>
              <a:t>&gt; </a:t>
            </a:r>
            <a:r>
              <a:rPr lang="ru-RU" sz="2000" dirty="0" smtClean="0">
                <a:solidFill>
                  <a:schemeClr val="bg1"/>
                </a:solidFill>
              </a:rPr>
              <a:t>глюкоза </a:t>
            </a:r>
            <a:r>
              <a:rPr lang="en-US" sz="2000" dirty="0" smtClean="0">
                <a:solidFill>
                  <a:schemeClr val="bg1"/>
                </a:solidFill>
              </a:rPr>
              <a:t>&gt; </a:t>
            </a:r>
            <a:r>
              <a:rPr lang="ru-RU" sz="2000" dirty="0" smtClean="0">
                <a:solidFill>
                  <a:schemeClr val="bg1"/>
                </a:solidFill>
              </a:rPr>
              <a:t>этиловый спирт </a:t>
            </a:r>
            <a:r>
              <a:rPr lang="en-US" sz="2000" dirty="0" smtClean="0">
                <a:solidFill>
                  <a:schemeClr val="bg1"/>
                </a:solidFill>
              </a:rPr>
              <a:t>&gt; </a:t>
            </a:r>
            <a:r>
              <a:rPr lang="ru-RU" sz="2000" dirty="0" smtClean="0">
                <a:solidFill>
                  <a:schemeClr val="bg1"/>
                </a:solidFill>
              </a:rPr>
              <a:t>уксусно-этиловый эфир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ru-RU" sz="2400" b="1" dirty="0" smtClean="0">
                <a:solidFill>
                  <a:schemeClr val="bg1"/>
                </a:solidFill>
              </a:rPr>
              <a:t>2 уровень </a:t>
            </a:r>
            <a:r>
              <a:rPr lang="ru-RU" sz="2400" dirty="0" smtClean="0">
                <a:solidFill>
                  <a:schemeClr val="bg1"/>
                </a:solidFill>
              </a:rPr>
              <a:t>– 4 балла</a:t>
            </a:r>
          </a:p>
          <a:p>
            <a:pPr marL="457200" indent="-457200"/>
            <a:r>
              <a:rPr lang="ru-RU" sz="2000" dirty="0" smtClean="0">
                <a:solidFill>
                  <a:schemeClr val="bg1"/>
                </a:solidFill>
              </a:rPr>
              <a:t>Крахмал </a:t>
            </a:r>
            <a:r>
              <a:rPr lang="en-US" sz="2000" dirty="0" smtClean="0">
                <a:solidFill>
                  <a:schemeClr val="bg1"/>
                </a:solidFill>
              </a:rPr>
              <a:t>&gt; </a:t>
            </a:r>
            <a:r>
              <a:rPr lang="ru-RU" sz="2000" dirty="0" smtClean="0">
                <a:solidFill>
                  <a:schemeClr val="bg1"/>
                </a:solidFill>
              </a:rPr>
              <a:t>мальтоза </a:t>
            </a:r>
            <a:r>
              <a:rPr lang="en-US" sz="2000" dirty="0" smtClean="0">
                <a:solidFill>
                  <a:schemeClr val="bg1"/>
                </a:solidFill>
              </a:rPr>
              <a:t>&gt; </a:t>
            </a:r>
            <a:r>
              <a:rPr lang="ru-RU" sz="2000" dirty="0" smtClean="0">
                <a:solidFill>
                  <a:schemeClr val="bg1"/>
                </a:solidFill>
              </a:rPr>
              <a:t>глюкоза </a:t>
            </a:r>
            <a:r>
              <a:rPr lang="en-US" sz="2000" dirty="0" smtClean="0">
                <a:solidFill>
                  <a:schemeClr val="bg1"/>
                </a:solidFill>
              </a:rPr>
              <a:t>&gt; </a:t>
            </a:r>
            <a:r>
              <a:rPr lang="ru-RU" sz="2000" dirty="0" smtClean="0">
                <a:solidFill>
                  <a:schemeClr val="bg1"/>
                </a:solidFill>
              </a:rPr>
              <a:t>этиловый спирт </a:t>
            </a:r>
            <a:r>
              <a:rPr lang="en-US" sz="2000" dirty="0" smtClean="0">
                <a:solidFill>
                  <a:schemeClr val="bg1"/>
                </a:solidFill>
              </a:rPr>
              <a:t>&gt; </a:t>
            </a:r>
            <a:r>
              <a:rPr lang="ru-RU" sz="2000" dirty="0" smtClean="0">
                <a:solidFill>
                  <a:schemeClr val="bg1"/>
                </a:solidFill>
              </a:rPr>
              <a:t>муравьино-этиловый эфир </a:t>
            </a:r>
            <a:r>
              <a:rPr lang="en-US" sz="2000" dirty="0" smtClean="0">
                <a:solidFill>
                  <a:schemeClr val="bg1"/>
                </a:solidFill>
              </a:rPr>
              <a:t>&gt; </a:t>
            </a:r>
            <a:r>
              <a:rPr lang="ru-RU" sz="2000" dirty="0" smtClean="0">
                <a:solidFill>
                  <a:schemeClr val="bg1"/>
                </a:solidFill>
              </a:rPr>
              <a:t>формиат натрия</a:t>
            </a:r>
          </a:p>
          <a:p>
            <a:pPr marL="457200" indent="-457200"/>
            <a:r>
              <a:rPr lang="ru-RU" sz="2400" b="1" dirty="0" smtClean="0">
                <a:solidFill>
                  <a:schemeClr val="bg1"/>
                </a:solidFill>
              </a:rPr>
              <a:t>3 уровень </a:t>
            </a:r>
            <a:r>
              <a:rPr lang="ru-RU" sz="2400" dirty="0" smtClean="0">
                <a:solidFill>
                  <a:schemeClr val="bg1"/>
                </a:solidFill>
              </a:rPr>
              <a:t>– 5 баллов. Задача.</a:t>
            </a:r>
          </a:p>
          <a:p>
            <a:pPr marL="457200" indent="-457200"/>
            <a:r>
              <a:rPr lang="ru-RU" sz="2000" dirty="0" smtClean="0">
                <a:solidFill>
                  <a:schemeClr val="bg1"/>
                </a:solidFill>
              </a:rPr>
              <a:t>Массовая доля крахмала в картофеле 20%. Рассчитайте массу глюкозы, которая может быть получена из картофеля массой 405 кг. Если выход составляет 70%</a:t>
            </a:r>
          </a:p>
          <a:p>
            <a:pPr marL="457200" indent="-457200"/>
            <a:endParaRPr lang="en-US" sz="2000" dirty="0" smtClean="0">
              <a:solidFill>
                <a:schemeClr val="bg1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486648" cy="714356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Проверь свои знания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857232"/>
            <a:ext cx="7772400" cy="600076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 уровень.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sz="1400" dirty="0" smtClean="0">
                <a:solidFill>
                  <a:schemeClr val="bg1"/>
                </a:solidFill>
              </a:rPr>
              <a:t>+nH2O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(С6</a:t>
            </a:r>
            <a:r>
              <a:rPr lang="en-US" dirty="0" smtClean="0">
                <a:solidFill>
                  <a:schemeClr val="bg1"/>
                </a:solidFill>
              </a:rPr>
              <a:t>H10O5)n &gt; </a:t>
            </a:r>
            <a:r>
              <a:rPr lang="ru-RU" dirty="0" smtClean="0">
                <a:solidFill>
                  <a:schemeClr val="bg1"/>
                </a:solidFill>
              </a:rPr>
              <a:t>(С6</a:t>
            </a:r>
            <a:r>
              <a:rPr lang="en-US" dirty="0" smtClean="0">
                <a:solidFill>
                  <a:schemeClr val="bg1"/>
                </a:solidFill>
              </a:rPr>
              <a:t>H12O6)n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C6H12O6 &gt; 2C2H5OH + 2CO2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                                 O                               </a:t>
            </a:r>
            <a:r>
              <a:rPr lang="en-US" dirty="0" err="1" smtClean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C2H5OH + CH3      C                &gt; CH3       C                         +H2O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                                OH                               O     C2H5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 </a:t>
            </a:r>
            <a:r>
              <a:rPr lang="ru-RU" dirty="0" smtClean="0">
                <a:solidFill>
                  <a:schemeClr val="bg1"/>
                </a:solidFill>
              </a:rPr>
              <a:t>уровень. </a:t>
            </a:r>
            <a:r>
              <a:rPr lang="en-US" sz="1400" dirty="0" smtClean="0">
                <a:solidFill>
                  <a:schemeClr val="bg1"/>
                </a:solidFill>
              </a:rPr>
              <a:t>+nH2O</a:t>
            </a:r>
            <a:r>
              <a:rPr lang="ru-RU" sz="14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(С6</a:t>
            </a:r>
            <a:r>
              <a:rPr lang="en-US" dirty="0" smtClean="0">
                <a:solidFill>
                  <a:schemeClr val="bg1"/>
                </a:solidFill>
              </a:rPr>
              <a:t>H10O5)n &gt;</a:t>
            </a:r>
            <a:r>
              <a:rPr lang="ru-RU" dirty="0" smtClean="0">
                <a:solidFill>
                  <a:schemeClr val="bg1"/>
                </a:solidFill>
              </a:rPr>
              <a:t> С12</a:t>
            </a:r>
            <a:r>
              <a:rPr lang="en-US" dirty="0" smtClean="0">
                <a:solidFill>
                  <a:schemeClr val="bg1"/>
                </a:solidFill>
              </a:rPr>
              <a:t>H22O11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ru-RU" dirty="0" smtClean="0">
                <a:solidFill>
                  <a:schemeClr val="bg1"/>
                </a:solidFill>
              </a:rPr>
              <a:t>С12</a:t>
            </a:r>
            <a:r>
              <a:rPr lang="en-US" dirty="0" smtClean="0">
                <a:solidFill>
                  <a:schemeClr val="bg1"/>
                </a:solidFill>
              </a:rPr>
              <a:t>H22O11)n </a:t>
            </a:r>
            <a:r>
              <a:rPr lang="en-US" sz="2400" dirty="0" smtClean="0">
                <a:solidFill>
                  <a:schemeClr val="bg1"/>
                </a:solidFill>
              </a:rPr>
              <a:t>+nH2O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&gt; </a:t>
            </a:r>
            <a:r>
              <a:rPr lang="ru-RU" dirty="0" smtClean="0">
                <a:solidFill>
                  <a:schemeClr val="bg1"/>
                </a:solidFill>
              </a:rPr>
              <a:t>(С6</a:t>
            </a:r>
            <a:r>
              <a:rPr lang="en-US" dirty="0" smtClean="0">
                <a:solidFill>
                  <a:schemeClr val="bg1"/>
                </a:solidFill>
              </a:rPr>
              <a:t>H12O6)n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C6H12O6 &gt; 2C2H5OH + 2CO2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                          O                     </a:t>
            </a:r>
            <a:r>
              <a:rPr lang="en-US" dirty="0" err="1" smtClean="0">
                <a:solidFill>
                  <a:schemeClr val="bg1"/>
                </a:solidFill>
              </a:rPr>
              <a:t>O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C2H5OH + H       C            &gt; H  C                           +H2O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                           OH                  O      C2H5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00298" y="2714620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3143240" y="2357430"/>
            <a:ext cx="28575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214678" y="2428868"/>
            <a:ext cx="28575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3143240" y="2786058"/>
            <a:ext cx="285752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072066" y="271462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715008" y="2357430"/>
            <a:ext cx="28575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572132" y="2285992"/>
            <a:ext cx="28575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715008" y="2786058"/>
            <a:ext cx="357190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429388" y="3071810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214546" y="5500702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2714612" y="5143512"/>
            <a:ext cx="28575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 flipH="1" flipV="1">
            <a:off x="2821769" y="5179231"/>
            <a:ext cx="21431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786050" y="5643578"/>
            <a:ext cx="28575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143372" y="5572140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 flipH="1" flipV="1">
            <a:off x="4500562" y="5143512"/>
            <a:ext cx="214314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 flipH="1" flipV="1">
            <a:off x="4429124" y="5072074"/>
            <a:ext cx="285752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6200000" flipH="1">
            <a:off x="4500562" y="5643578"/>
            <a:ext cx="285752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5214942" y="592933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t="-12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428604"/>
            <a:ext cx="7772400" cy="6429396"/>
          </a:xfrm>
          <a:ln w="31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          O                                           </a:t>
            </a:r>
            <a:r>
              <a:rPr lang="en-US" sz="2400" dirty="0" err="1" smtClean="0">
                <a:solidFill>
                  <a:schemeClr val="bg1"/>
                </a:solidFill>
              </a:rPr>
              <a:t>O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H   C                    +</a:t>
            </a:r>
            <a:r>
              <a:rPr lang="en-US" sz="2400" dirty="0" err="1" smtClean="0">
                <a:solidFill>
                  <a:schemeClr val="bg1"/>
                </a:solidFill>
              </a:rPr>
              <a:t>NaOH</a:t>
            </a:r>
            <a:r>
              <a:rPr lang="en-US" sz="2400" dirty="0" smtClean="0">
                <a:solidFill>
                  <a:schemeClr val="bg1"/>
                </a:solidFill>
              </a:rPr>
              <a:t> &gt; H   C            +C2H5OH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    O   C2H5                              Na 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3 </a:t>
            </a:r>
            <a:r>
              <a:rPr lang="ru-RU" sz="2400" dirty="0" smtClean="0">
                <a:solidFill>
                  <a:schemeClr val="bg1"/>
                </a:solidFill>
              </a:rPr>
              <a:t>уровень.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405 кг 20%</a:t>
            </a:r>
          </a:p>
          <a:p>
            <a:r>
              <a:rPr lang="ru-RU" sz="2400" u="sng" dirty="0" smtClean="0">
                <a:solidFill>
                  <a:schemeClr val="bg1"/>
                </a:solidFill>
              </a:rPr>
              <a:t>(С6</a:t>
            </a:r>
            <a:r>
              <a:rPr lang="en-US" sz="2400" u="sng" dirty="0" smtClean="0">
                <a:solidFill>
                  <a:schemeClr val="bg1"/>
                </a:solidFill>
              </a:rPr>
              <a:t>H10O5)n</a:t>
            </a:r>
            <a:r>
              <a:rPr lang="ru-RU" sz="2400" u="sng" dirty="0" smtClean="0">
                <a:solidFill>
                  <a:schemeClr val="bg1"/>
                </a:solidFill>
              </a:rPr>
              <a:t>  </a:t>
            </a:r>
            <a:r>
              <a:rPr lang="ru-RU" sz="1600" u="sng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  +</a:t>
            </a:r>
            <a:r>
              <a:rPr lang="en-US" sz="1600" dirty="0" smtClean="0">
                <a:solidFill>
                  <a:schemeClr val="bg1"/>
                </a:solidFill>
              </a:rPr>
              <a:t>nH2O</a:t>
            </a:r>
            <a:r>
              <a:rPr lang="ru-RU" sz="1600" dirty="0" smtClean="0">
                <a:solidFill>
                  <a:schemeClr val="bg1"/>
                </a:solidFill>
              </a:rPr>
              <a:t>      </a:t>
            </a:r>
            <a:r>
              <a:rPr lang="ru-RU" sz="2400" u="sng" dirty="0" smtClean="0">
                <a:solidFill>
                  <a:schemeClr val="bg1"/>
                </a:solidFill>
              </a:rPr>
              <a:t>С12</a:t>
            </a:r>
            <a:r>
              <a:rPr lang="en-US" sz="2400" u="sng" dirty="0" smtClean="0">
                <a:solidFill>
                  <a:schemeClr val="bg1"/>
                </a:solidFill>
              </a:rPr>
              <a:t>H22O11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   </a:t>
            </a:r>
            <a:r>
              <a:rPr lang="en-US" sz="2400" dirty="0" smtClean="0">
                <a:solidFill>
                  <a:schemeClr val="bg1"/>
                </a:solidFill>
              </a:rPr>
              <a:t>162 </a:t>
            </a:r>
            <a:r>
              <a:rPr lang="ru-RU" sz="2400" dirty="0" smtClean="0">
                <a:solidFill>
                  <a:schemeClr val="bg1"/>
                </a:solidFill>
              </a:rPr>
              <a:t>кг</a:t>
            </a:r>
            <a:r>
              <a:rPr lang="en-US" sz="2400" dirty="0" smtClean="0">
                <a:solidFill>
                  <a:schemeClr val="bg1"/>
                </a:solidFill>
              </a:rPr>
              <a:t>                            180</a:t>
            </a:r>
            <a:r>
              <a:rPr lang="ru-RU" sz="2400" dirty="0" smtClean="0">
                <a:solidFill>
                  <a:schemeClr val="bg1"/>
                </a:solidFill>
              </a:rPr>
              <a:t> кг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ru-RU" sz="2400" dirty="0" smtClean="0">
                <a:solidFill>
                  <a:schemeClr val="bg1"/>
                </a:solidFill>
              </a:rPr>
              <a:t>1. </a:t>
            </a:r>
            <a:r>
              <a:rPr lang="en-US" sz="2400" dirty="0" smtClean="0">
                <a:solidFill>
                  <a:schemeClr val="bg1"/>
                </a:solidFill>
              </a:rPr>
              <a:t>m (C6H10O5)n = m × </a:t>
            </a:r>
            <a:r>
              <a:rPr lang="el-GR" sz="2400" dirty="0" smtClean="0">
                <a:solidFill>
                  <a:schemeClr val="bg1"/>
                </a:solidFill>
              </a:rPr>
              <a:t>ω</a:t>
            </a:r>
            <a:r>
              <a:rPr lang="en-US" sz="2400" dirty="0" smtClean="0">
                <a:solidFill>
                  <a:schemeClr val="bg1"/>
                </a:solidFill>
              </a:rPr>
              <a:t> = 405 × </a:t>
            </a:r>
            <a:r>
              <a:rPr lang="ru-RU" sz="2400" dirty="0" smtClean="0">
                <a:solidFill>
                  <a:schemeClr val="bg1"/>
                </a:solidFill>
              </a:rPr>
              <a:t>0,2 = 81,0 (кг)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2. </a:t>
            </a:r>
            <a:r>
              <a:rPr lang="ru-RU" sz="2400" u="sng" dirty="0" smtClean="0">
                <a:solidFill>
                  <a:schemeClr val="bg1"/>
                </a:solidFill>
              </a:rPr>
              <a:t>81  </a:t>
            </a:r>
            <a:r>
              <a:rPr lang="ru-RU" sz="2400" dirty="0" smtClean="0">
                <a:solidFill>
                  <a:schemeClr val="bg1"/>
                </a:solidFill>
              </a:rPr>
              <a:t> ÷ </a:t>
            </a:r>
            <a:r>
              <a:rPr lang="ru-RU" sz="2400" u="sng" dirty="0" err="1" smtClean="0">
                <a:solidFill>
                  <a:schemeClr val="bg1"/>
                </a:solidFill>
              </a:rPr>
              <a:t>х</a:t>
            </a:r>
            <a:r>
              <a:rPr lang="ru-RU" sz="2400" dirty="0" smtClean="0">
                <a:solidFill>
                  <a:schemeClr val="bg1"/>
                </a:solidFill>
              </a:rPr>
              <a:t>                   </a:t>
            </a:r>
            <a:r>
              <a:rPr lang="ru-RU" sz="2400" dirty="0" err="1" smtClean="0">
                <a:solidFill>
                  <a:schemeClr val="bg1"/>
                </a:solidFill>
              </a:rPr>
              <a:t>х</a:t>
            </a:r>
            <a:r>
              <a:rPr lang="ru-RU" sz="2400" dirty="0" smtClean="0">
                <a:solidFill>
                  <a:schemeClr val="bg1"/>
                </a:solidFill>
              </a:rPr>
              <a:t> = 90 (кг) </a:t>
            </a:r>
            <a:endParaRPr lang="ru-RU" sz="2400" u="sng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   162     180              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3. </a:t>
            </a:r>
            <a:r>
              <a:rPr lang="en-US" sz="2400" dirty="0" smtClean="0">
                <a:solidFill>
                  <a:schemeClr val="bg1"/>
                </a:solidFill>
              </a:rPr>
              <a:t>m (C6H12O6) = 90 × 0,7 = 63 (</a:t>
            </a:r>
            <a:r>
              <a:rPr lang="ru-RU" sz="2400" dirty="0" smtClean="0">
                <a:solidFill>
                  <a:schemeClr val="bg1"/>
                </a:solidFill>
              </a:rPr>
              <a:t>кг)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57224" y="1071546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1285852" y="785794"/>
            <a:ext cx="214314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1214414" y="714356"/>
            <a:ext cx="214314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1214414" y="1214422"/>
            <a:ext cx="214314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714480" y="1500174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357686" y="1071546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 flipH="1" flipV="1">
            <a:off x="4786314" y="714356"/>
            <a:ext cx="214314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6200000" flipH="1">
            <a:off x="4786314" y="1214422"/>
            <a:ext cx="214314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571736" y="342900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14290"/>
            <a:ext cx="7772400" cy="4286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Тест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500042"/>
            <a:ext cx="7772400" cy="6357958"/>
          </a:xfrm>
        </p:spPr>
        <p:txBody>
          <a:bodyPr>
            <a:normAutofit fontScale="47500" lnSpcReduction="20000"/>
          </a:bodyPr>
          <a:lstStyle/>
          <a:p>
            <a:pPr marL="457200" indent="-457200"/>
            <a:r>
              <a:rPr lang="ru-RU" sz="2900" dirty="0" smtClean="0">
                <a:solidFill>
                  <a:schemeClr val="bg1"/>
                </a:solidFill>
              </a:rPr>
              <a:t>1. Одной из характерных реакций глюкозы является реакция «Серебряного зеркала». Какие соединения дают эту реакцию?</a:t>
            </a:r>
          </a:p>
          <a:p>
            <a:pPr marL="457200" indent="-457200"/>
            <a:r>
              <a:rPr lang="ru-RU" sz="2900" dirty="0" smtClean="0">
                <a:solidFill>
                  <a:schemeClr val="bg1"/>
                </a:solidFill>
              </a:rPr>
              <a:t>      1. Углеводы   2. Спирты   3. Альдегиды  4. Кислоты</a:t>
            </a:r>
          </a:p>
          <a:p>
            <a:pPr marL="457200" indent="-457200"/>
            <a:r>
              <a:rPr lang="ru-RU" sz="2900" dirty="0" smtClean="0">
                <a:solidFill>
                  <a:schemeClr val="bg1"/>
                </a:solidFill>
              </a:rPr>
              <a:t>2. Какой из названных углеводов образует красный осадок оксида меди (</a:t>
            </a:r>
            <a:r>
              <a:rPr lang="en-US" sz="2900" dirty="0" smtClean="0">
                <a:solidFill>
                  <a:schemeClr val="bg1"/>
                </a:solidFill>
              </a:rPr>
              <a:t>I</a:t>
            </a:r>
            <a:r>
              <a:rPr lang="ru-RU" sz="2900" dirty="0" smtClean="0">
                <a:solidFill>
                  <a:schemeClr val="bg1"/>
                </a:solidFill>
              </a:rPr>
              <a:t>) при нагревании с </a:t>
            </a:r>
            <a:r>
              <a:rPr lang="ru-RU" sz="2900" dirty="0" err="1" smtClean="0">
                <a:solidFill>
                  <a:schemeClr val="bg1"/>
                </a:solidFill>
              </a:rPr>
              <a:t>гидроксидом</a:t>
            </a:r>
            <a:r>
              <a:rPr lang="ru-RU" sz="2900" dirty="0" smtClean="0">
                <a:solidFill>
                  <a:schemeClr val="bg1"/>
                </a:solidFill>
              </a:rPr>
              <a:t> меди (</a:t>
            </a:r>
            <a:r>
              <a:rPr lang="en-US" sz="2900" dirty="0" smtClean="0">
                <a:solidFill>
                  <a:schemeClr val="bg1"/>
                </a:solidFill>
              </a:rPr>
              <a:t>II</a:t>
            </a:r>
            <a:r>
              <a:rPr lang="ru-RU" sz="2900" dirty="0" smtClean="0">
                <a:solidFill>
                  <a:schemeClr val="bg1"/>
                </a:solidFill>
              </a:rPr>
              <a:t>)?</a:t>
            </a:r>
          </a:p>
          <a:p>
            <a:pPr marL="457200" indent="-457200"/>
            <a:r>
              <a:rPr lang="ru-RU" sz="2900" dirty="0" smtClean="0">
                <a:solidFill>
                  <a:schemeClr val="bg1"/>
                </a:solidFill>
              </a:rPr>
              <a:t>      1. Целлюлоза  2. Глюкоза  3. Сахароза  4. Крахмал</a:t>
            </a:r>
          </a:p>
          <a:p>
            <a:pPr marL="457200" indent="-457200"/>
            <a:r>
              <a:rPr lang="ru-RU" sz="2900" dirty="0" smtClean="0">
                <a:solidFill>
                  <a:schemeClr val="bg1"/>
                </a:solidFill>
              </a:rPr>
              <a:t>3. Глюкозу можно восстановить. Какая из функциональных групп при этом вступает в реакции?</a:t>
            </a:r>
          </a:p>
          <a:p>
            <a:pPr marL="457200" indent="-457200"/>
            <a:r>
              <a:rPr lang="ru-RU" sz="2900" dirty="0" smtClean="0">
                <a:solidFill>
                  <a:schemeClr val="bg1"/>
                </a:solidFill>
              </a:rPr>
              <a:t>       1. Спиртовая  2. Альдегидная</a:t>
            </a:r>
          </a:p>
          <a:p>
            <a:pPr marL="457200" indent="-457200"/>
            <a:r>
              <a:rPr lang="ru-RU" sz="2900" dirty="0" smtClean="0">
                <a:solidFill>
                  <a:schemeClr val="bg1"/>
                </a:solidFill>
              </a:rPr>
              <a:t>4. Какие из приведенных химических свойств характерны для сахарозы?</a:t>
            </a:r>
          </a:p>
          <a:p>
            <a:pPr marL="457200" indent="-457200"/>
            <a:r>
              <a:rPr lang="ru-RU" sz="2900" dirty="0" smtClean="0">
                <a:solidFill>
                  <a:schemeClr val="bg1"/>
                </a:solidFill>
              </a:rPr>
              <a:t>      1. Реакция «серебряного зеркала» 2. Реакция с раствором йода. 3. Реакция с </a:t>
            </a:r>
            <a:r>
              <a:rPr lang="ru-RU" sz="2900" dirty="0" err="1" smtClean="0">
                <a:solidFill>
                  <a:schemeClr val="bg1"/>
                </a:solidFill>
              </a:rPr>
              <a:t>гидроксидом</a:t>
            </a:r>
            <a:r>
              <a:rPr lang="ru-RU" sz="2900" dirty="0" smtClean="0">
                <a:solidFill>
                  <a:schemeClr val="bg1"/>
                </a:solidFill>
              </a:rPr>
              <a:t> натрия. 4. Гидролиз в присутствии кислот</a:t>
            </a:r>
          </a:p>
          <a:p>
            <a:pPr marL="457200" indent="-457200"/>
            <a:r>
              <a:rPr lang="ru-RU" sz="2900" dirty="0" smtClean="0">
                <a:solidFill>
                  <a:schemeClr val="bg1"/>
                </a:solidFill>
              </a:rPr>
              <a:t>5. Одной из характерных реакций глюкозы является образование красного остатка оксида меди (</a:t>
            </a:r>
            <a:r>
              <a:rPr lang="en-US" sz="2900" dirty="0" smtClean="0">
                <a:solidFill>
                  <a:schemeClr val="bg1"/>
                </a:solidFill>
              </a:rPr>
              <a:t>I</a:t>
            </a:r>
            <a:r>
              <a:rPr lang="ru-RU" sz="2900" dirty="0" smtClean="0">
                <a:solidFill>
                  <a:schemeClr val="bg1"/>
                </a:solidFill>
              </a:rPr>
              <a:t>) при нагревании с </a:t>
            </a:r>
            <a:r>
              <a:rPr lang="ru-RU" sz="2900" dirty="0" err="1" smtClean="0">
                <a:solidFill>
                  <a:schemeClr val="bg1"/>
                </a:solidFill>
              </a:rPr>
              <a:t>гидроксидом</a:t>
            </a:r>
            <a:r>
              <a:rPr lang="ru-RU" sz="2900" dirty="0" smtClean="0">
                <a:solidFill>
                  <a:schemeClr val="bg1"/>
                </a:solidFill>
              </a:rPr>
              <a:t> меди (</a:t>
            </a:r>
            <a:r>
              <a:rPr lang="en-US" sz="2900" dirty="0" smtClean="0">
                <a:solidFill>
                  <a:schemeClr val="bg1"/>
                </a:solidFill>
              </a:rPr>
              <a:t>II</a:t>
            </a:r>
            <a:r>
              <a:rPr lang="ru-RU" sz="2900" dirty="0" smtClean="0">
                <a:solidFill>
                  <a:schemeClr val="bg1"/>
                </a:solidFill>
              </a:rPr>
              <a:t>). При изучении каких соединений вы встречались с подобной реакцией? </a:t>
            </a:r>
          </a:p>
          <a:p>
            <a:pPr marL="457200" indent="-457200"/>
            <a:r>
              <a:rPr lang="ru-RU" sz="2900" dirty="0" smtClean="0">
                <a:solidFill>
                  <a:schemeClr val="bg1"/>
                </a:solidFill>
              </a:rPr>
              <a:t>      1. Углеводородов.  2. Альдегидов  3. Спиртов   4. Кислот</a:t>
            </a:r>
          </a:p>
          <a:p>
            <a:pPr marL="457200" indent="-457200"/>
            <a:r>
              <a:rPr lang="ru-RU" sz="2900" dirty="0" smtClean="0">
                <a:solidFill>
                  <a:schemeClr val="bg1"/>
                </a:solidFill>
              </a:rPr>
              <a:t>6. С каким из реактивов крахмал дает характерную реакцию? </a:t>
            </a:r>
          </a:p>
          <a:p>
            <a:pPr marL="457200" indent="-457200"/>
            <a:r>
              <a:rPr lang="ru-RU" sz="2900" dirty="0" smtClean="0">
                <a:solidFill>
                  <a:schemeClr val="bg1"/>
                </a:solidFill>
              </a:rPr>
              <a:t>       1. </a:t>
            </a:r>
            <a:r>
              <a:rPr lang="ru-RU" sz="2900" dirty="0" err="1" smtClean="0">
                <a:solidFill>
                  <a:schemeClr val="bg1"/>
                </a:solidFill>
              </a:rPr>
              <a:t>Гидроксид</a:t>
            </a:r>
            <a:r>
              <a:rPr lang="ru-RU" sz="2900" dirty="0" smtClean="0">
                <a:solidFill>
                  <a:schemeClr val="bg1"/>
                </a:solidFill>
              </a:rPr>
              <a:t> меди (</a:t>
            </a:r>
            <a:r>
              <a:rPr lang="en-US" sz="2900" dirty="0" smtClean="0">
                <a:solidFill>
                  <a:schemeClr val="bg1"/>
                </a:solidFill>
              </a:rPr>
              <a:t>I</a:t>
            </a:r>
            <a:r>
              <a:rPr lang="ru-RU" sz="2900" dirty="0" smtClean="0">
                <a:solidFill>
                  <a:schemeClr val="bg1"/>
                </a:solidFill>
              </a:rPr>
              <a:t>)  2. </a:t>
            </a:r>
            <a:r>
              <a:rPr lang="ru-RU" sz="2900" dirty="0" err="1" smtClean="0">
                <a:solidFill>
                  <a:schemeClr val="bg1"/>
                </a:solidFill>
              </a:rPr>
              <a:t>Гидроксид</a:t>
            </a:r>
            <a:r>
              <a:rPr lang="ru-RU" sz="2900" dirty="0" smtClean="0">
                <a:solidFill>
                  <a:schemeClr val="bg1"/>
                </a:solidFill>
              </a:rPr>
              <a:t> натрия  3. Раствор йода  4. Аммиачный раствор оксида серебра</a:t>
            </a:r>
          </a:p>
          <a:p>
            <a:pPr marL="457200" indent="-457200"/>
            <a:r>
              <a:rPr lang="ru-RU" sz="2900" b="1" dirty="0" smtClean="0">
                <a:solidFill>
                  <a:schemeClr val="bg1"/>
                </a:solidFill>
              </a:rPr>
              <a:t>7</a:t>
            </a:r>
            <a:r>
              <a:rPr lang="ru-RU" sz="2900" dirty="0" smtClean="0">
                <a:solidFill>
                  <a:schemeClr val="bg1"/>
                </a:solidFill>
              </a:rPr>
              <a:t>. Сохраняет ли продукт восстановления глюкозы способность давать  реакцию серебряного зеркала?</a:t>
            </a:r>
          </a:p>
          <a:p>
            <a:pPr marL="457200" indent="-457200"/>
            <a:r>
              <a:rPr lang="ru-RU" sz="2900" dirty="0" smtClean="0">
                <a:solidFill>
                  <a:schemeClr val="bg1"/>
                </a:solidFill>
              </a:rPr>
              <a:t>       1. Да   2. Нет</a:t>
            </a:r>
          </a:p>
          <a:p>
            <a:pPr marL="457200" indent="-457200"/>
            <a:r>
              <a:rPr lang="ru-RU" sz="2900" b="1" dirty="0" smtClean="0">
                <a:solidFill>
                  <a:schemeClr val="bg1"/>
                </a:solidFill>
              </a:rPr>
              <a:t>8</a:t>
            </a:r>
            <a:r>
              <a:rPr lang="ru-RU" sz="2900" dirty="0" smtClean="0">
                <a:solidFill>
                  <a:schemeClr val="bg1"/>
                </a:solidFill>
              </a:rPr>
              <a:t>. Сколько нитрогрупп можно максимально ввести в одно звено макромолекулы целлюлозы? </a:t>
            </a:r>
          </a:p>
          <a:p>
            <a:pPr marL="457200" indent="-457200"/>
            <a:r>
              <a:rPr lang="ru-RU" sz="2900" dirty="0" smtClean="0">
                <a:solidFill>
                  <a:schemeClr val="bg1"/>
                </a:solidFill>
              </a:rPr>
              <a:t>        1. Две  2.  Три  3. Одну  4. Четыре</a:t>
            </a:r>
          </a:p>
          <a:p>
            <a:pPr marL="457200" indent="-457200"/>
            <a:r>
              <a:rPr lang="ru-RU" sz="2900" b="1" dirty="0" smtClean="0">
                <a:solidFill>
                  <a:schemeClr val="bg1"/>
                </a:solidFill>
              </a:rPr>
              <a:t>9</a:t>
            </a:r>
            <a:r>
              <a:rPr lang="ru-RU" sz="2900" dirty="0" smtClean="0">
                <a:solidFill>
                  <a:schemeClr val="bg1"/>
                </a:solidFill>
              </a:rPr>
              <a:t>. Одной их характерных реакций глюкозы является образование ярко-синего раствора при добавлении свежеосажденного </a:t>
            </a:r>
            <a:r>
              <a:rPr lang="ru-RU" sz="2900" dirty="0" err="1" smtClean="0">
                <a:solidFill>
                  <a:schemeClr val="bg1"/>
                </a:solidFill>
              </a:rPr>
              <a:t>гидроксида</a:t>
            </a:r>
            <a:r>
              <a:rPr lang="ru-RU" sz="2900" dirty="0" smtClean="0">
                <a:solidFill>
                  <a:schemeClr val="bg1"/>
                </a:solidFill>
              </a:rPr>
              <a:t> меди (</a:t>
            </a:r>
            <a:r>
              <a:rPr lang="en-US" sz="2900" dirty="0" smtClean="0">
                <a:solidFill>
                  <a:schemeClr val="bg1"/>
                </a:solidFill>
              </a:rPr>
              <a:t>II</a:t>
            </a:r>
            <a:r>
              <a:rPr lang="ru-RU" sz="2900" dirty="0" smtClean="0">
                <a:solidFill>
                  <a:schemeClr val="bg1"/>
                </a:solidFill>
              </a:rPr>
              <a:t>). При изучении каких соединений вы встречались с этой реакцией?</a:t>
            </a:r>
          </a:p>
          <a:p>
            <a:pPr marL="457200" indent="-457200"/>
            <a:r>
              <a:rPr lang="ru-RU" sz="2900" dirty="0" smtClean="0">
                <a:solidFill>
                  <a:schemeClr val="bg1"/>
                </a:solidFill>
              </a:rPr>
              <a:t>       1. Спиртов  2. Карбоновых кислот  3. Углеводородов  4. Многоатомных спиртов</a:t>
            </a:r>
          </a:p>
          <a:p>
            <a:pPr marL="457200" indent="-457200"/>
            <a:r>
              <a:rPr lang="ru-RU" sz="2900" dirty="0" smtClean="0">
                <a:solidFill>
                  <a:schemeClr val="bg1"/>
                </a:solidFill>
              </a:rPr>
              <a:t>1</a:t>
            </a:r>
            <a:r>
              <a:rPr lang="ru-RU" sz="2900" b="1" dirty="0" smtClean="0">
                <a:solidFill>
                  <a:schemeClr val="bg1"/>
                </a:solidFill>
              </a:rPr>
              <a:t>0. </a:t>
            </a:r>
            <a:r>
              <a:rPr lang="ru-RU" sz="2900" dirty="0" smtClean="0">
                <a:solidFill>
                  <a:schemeClr val="bg1"/>
                </a:solidFill>
              </a:rPr>
              <a:t>Какой из углеводов дает реакцию «Серебряного зеркала»?</a:t>
            </a:r>
          </a:p>
          <a:p>
            <a:pPr marL="457200" indent="-457200"/>
            <a:r>
              <a:rPr lang="ru-RU" sz="2900" dirty="0" smtClean="0">
                <a:solidFill>
                  <a:schemeClr val="bg1"/>
                </a:solidFill>
              </a:rPr>
              <a:t>      1. Сахароза  2. Крахмал  3. Целлюлоза  4. Глюкоза</a:t>
            </a:r>
          </a:p>
          <a:p>
            <a:pPr marL="457200" indent="-457200"/>
            <a:endParaRPr lang="ru-RU" dirty="0" smtClean="0"/>
          </a:p>
          <a:p>
            <a:pPr marL="457200" indent="-457200"/>
            <a:endParaRPr lang="ru-RU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14290"/>
            <a:ext cx="7772400" cy="78581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Проверь свои знания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000108"/>
            <a:ext cx="7772400" cy="4357718"/>
          </a:xfrm>
        </p:spPr>
        <p:txBody>
          <a:bodyPr>
            <a:normAutofit/>
          </a:bodyPr>
          <a:lstStyle/>
          <a:p>
            <a:pPr marL="457200" indent="-457200"/>
            <a:r>
              <a:rPr lang="ru-RU" dirty="0" smtClean="0">
                <a:solidFill>
                  <a:schemeClr val="bg1"/>
                </a:solidFill>
              </a:rPr>
              <a:t>1) 3 </a:t>
            </a:r>
          </a:p>
          <a:p>
            <a:pPr marL="457200" indent="-457200"/>
            <a:r>
              <a:rPr lang="ru-RU" dirty="0" smtClean="0">
                <a:solidFill>
                  <a:schemeClr val="bg1"/>
                </a:solidFill>
              </a:rPr>
              <a:t>2) 2</a:t>
            </a:r>
          </a:p>
          <a:p>
            <a:pPr marL="457200" indent="-457200"/>
            <a:r>
              <a:rPr lang="ru-RU" dirty="0" smtClean="0">
                <a:solidFill>
                  <a:schemeClr val="bg1"/>
                </a:solidFill>
              </a:rPr>
              <a:t>3) 2</a:t>
            </a:r>
          </a:p>
          <a:p>
            <a:pPr marL="457200" indent="-457200"/>
            <a:r>
              <a:rPr lang="ru-RU" dirty="0" smtClean="0">
                <a:solidFill>
                  <a:schemeClr val="bg1"/>
                </a:solidFill>
              </a:rPr>
              <a:t>4) 4</a:t>
            </a:r>
          </a:p>
          <a:p>
            <a:pPr marL="457200" indent="-457200"/>
            <a:r>
              <a:rPr lang="ru-RU" dirty="0" smtClean="0">
                <a:solidFill>
                  <a:schemeClr val="bg1"/>
                </a:solidFill>
              </a:rPr>
              <a:t>5) 2</a:t>
            </a:r>
          </a:p>
          <a:p>
            <a:pPr marL="457200" indent="-457200"/>
            <a:r>
              <a:rPr lang="ru-RU" dirty="0" smtClean="0">
                <a:solidFill>
                  <a:schemeClr val="bg1"/>
                </a:solidFill>
              </a:rPr>
              <a:t>6) 3</a:t>
            </a:r>
          </a:p>
          <a:p>
            <a:pPr marL="457200" indent="-457200"/>
            <a:r>
              <a:rPr lang="ru-RU" dirty="0" smtClean="0">
                <a:solidFill>
                  <a:schemeClr val="bg1"/>
                </a:solidFill>
              </a:rPr>
              <a:t>7) 2</a:t>
            </a:r>
          </a:p>
          <a:p>
            <a:pPr marL="457200" indent="-457200"/>
            <a:r>
              <a:rPr lang="ru-RU" dirty="0" smtClean="0">
                <a:solidFill>
                  <a:schemeClr val="bg1"/>
                </a:solidFill>
              </a:rPr>
              <a:t>8) 2</a:t>
            </a:r>
          </a:p>
          <a:p>
            <a:pPr marL="457200" indent="-457200"/>
            <a:r>
              <a:rPr lang="ru-RU" dirty="0" smtClean="0">
                <a:solidFill>
                  <a:schemeClr val="bg1"/>
                </a:solidFill>
              </a:rPr>
              <a:t>9) 4</a:t>
            </a:r>
          </a:p>
          <a:p>
            <a:pPr marL="457200" indent="-457200"/>
            <a:r>
              <a:rPr lang="ru-RU" dirty="0" smtClean="0">
                <a:solidFill>
                  <a:schemeClr val="bg1"/>
                </a:solidFill>
              </a:rPr>
              <a:t>10) 4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851648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Лист учета знаний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142985"/>
          <a:ext cx="8786872" cy="2571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359"/>
                <a:gridCol w="1098359"/>
                <a:gridCol w="1098359"/>
                <a:gridCol w="1098359"/>
                <a:gridCol w="1098359"/>
                <a:gridCol w="1098359"/>
                <a:gridCol w="1098359"/>
                <a:gridCol w="1098359"/>
              </a:tblGrid>
              <a:tr h="106878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№</a:t>
                      </a:r>
                      <a:endParaRPr lang="ru-RU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ФИО</a:t>
                      </a:r>
                      <a:endParaRPr lang="ru-RU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Классификация</a:t>
                      </a:r>
                      <a:endParaRPr lang="ru-RU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Програмир</a:t>
                      </a:r>
                      <a:r>
                        <a:rPr lang="ru-RU" sz="1600" dirty="0" smtClean="0"/>
                        <a:t>.</a:t>
                      </a:r>
                      <a:r>
                        <a:rPr lang="ru-RU" sz="1600" baseline="0" dirty="0" smtClean="0"/>
                        <a:t> задание</a:t>
                      </a:r>
                      <a:endParaRPr lang="ru-RU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Фронтальный опрос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Индивид.</a:t>
                      </a:r>
                      <a:r>
                        <a:rPr lang="ru-RU" baseline="0" dirty="0" smtClean="0"/>
                        <a:t> работа</a:t>
                      </a:r>
                      <a:endParaRPr lang="ru-RU" dirty="0" smtClean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Тест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Итоговая оценка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500995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0995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995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Цели урока: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3438" y="2143116"/>
            <a:ext cx="4041775" cy="17145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Оборудование: </a:t>
            </a:r>
            <a:r>
              <a:rPr lang="ru-RU" sz="2000" dirty="0" smtClean="0">
                <a:solidFill>
                  <a:schemeClr val="tx1"/>
                </a:solidFill>
              </a:rPr>
              <a:t>компьютер, дидактический материал</a:t>
            </a:r>
            <a:endParaRPr lang="ru-RU" sz="2000" dirty="0" smtClean="0">
              <a:solidFill>
                <a:srgbClr val="FFFF00"/>
              </a:solidFill>
            </a:endParaRPr>
          </a:p>
          <a:p>
            <a:endParaRPr lang="ru-RU" sz="2000" dirty="0" smtClean="0">
              <a:solidFill>
                <a:srgbClr val="FFFF00"/>
              </a:solidFill>
            </a:endParaRPr>
          </a:p>
          <a:p>
            <a:r>
              <a:rPr lang="ru-RU" sz="2000" dirty="0" smtClean="0"/>
              <a:t>. 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285992"/>
            <a:ext cx="4257676" cy="457200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dirty="0" smtClean="0">
                <a:solidFill>
                  <a:srgbClr val="FFFF00"/>
                </a:solidFill>
              </a:rPr>
              <a:t>Образовательные: </a:t>
            </a:r>
            <a:r>
              <a:rPr lang="ru-RU" b="1" dirty="0" smtClean="0"/>
              <a:t>отработать умение выделять общие существенные свойства, на основе которых вещества объединяются в класс углеводов; обобщить сведения о зависимости свойств углеводов от их строения; уметь проводить расчеты по химическим уравнениям с участием органических веществ	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Развивающие: </a:t>
            </a:r>
            <a:r>
              <a:rPr lang="ru-RU" b="1" dirty="0" smtClean="0"/>
              <a:t>формирование умений сравнивать, обобщать свойства изученных веществ; выполнять опыты по распознаванию углеводов; развитие логического мышления, зрительной памяти; совершенствование химической речи, навыков по исследованию химических веществ </a:t>
            </a:r>
          </a:p>
          <a:p>
            <a:endParaRPr lang="ru-RU" dirty="0"/>
          </a:p>
        </p:txBody>
      </p:sp>
      <p:pic>
        <p:nvPicPr>
          <p:cNvPr id="1028" name="Picture 4" descr="C:\Users\user\Desktop\0_6494e_27266529_XL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857628"/>
            <a:ext cx="4041775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 урока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Классификации углеводов</a:t>
            </a:r>
          </a:p>
          <a:p>
            <a:r>
              <a:rPr lang="ru-RU" sz="2800" dirty="0" smtClean="0"/>
              <a:t>Программированное задание</a:t>
            </a:r>
          </a:p>
          <a:p>
            <a:r>
              <a:rPr lang="ru-RU" sz="2800" dirty="0" smtClean="0"/>
              <a:t>Фронтальный опрос</a:t>
            </a:r>
          </a:p>
          <a:p>
            <a:r>
              <a:rPr lang="ru-RU" sz="2800" dirty="0" smtClean="0"/>
              <a:t>Индивидуальная работа</a:t>
            </a:r>
          </a:p>
          <a:p>
            <a:r>
              <a:rPr lang="ru-RU" sz="2800" dirty="0" smtClean="0"/>
              <a:t>Тест</a:t>
            </a:r>
            <a:endParaRPr lang="ru-RU" sz="28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duotone>
              <a:schemeClr val="bg2">
                <a:shade val="90000"/>
                <a:satMod val="150000"/>
              </a:schemeClr>
              <a:schemeClr val="bg2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6786610" cy="10715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Классификация углеводов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             Углеводы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38957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Моносахариды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               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Дисахарид  Полисахариды</a:t>
            </a:r>
          </a:p>
          <a:p>
            <a:pPr>
              <a:buNone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Глюкоза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                 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Фруктоза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             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Рибоза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      Сахароза       Целлюлоза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  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Крахмал</a:t>
            </a:r>
          </a:p>
          <a:p>
            <a:pPr>
              <a:buNone/>
            </a:pPr>
            <a:r>
              <a:rPr lang="ru-RU" sz="1400" dirty="0" err="1" smtClean="0">
                <a:solidFill>
                  <a:schemeClr val="bg2">
                    <a:lumMod val="50000"/>
                  </a:schemeClr>
                </a:solidFill>
              </a:rPr>
              <a:t>Альдегидоспирт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         </a:t>
            </a:r>
            <a:r>
              <a:rPr lang="ru-RU" sz="1400" dirty="0" err="1" smtClean="0">
                <a:solidFill>
                  <a:schemeClr val="bg2">
                    <a:lumMod val="50000"/>
                  </a:schemeClr>
                </a:solidFill>
              </a:rPr>
              <a:t>Кетоноспирт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С12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H22O11         (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С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</a:rPr>
              <a:t>6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H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</a:rPr>
              <a:t>10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O5)n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      (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С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</a:rPr>
              <a:t>6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H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</a:rPr>
              <a:t>10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O5)n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С</a:t>
            </a:r>
            <a:r>
              <a:rPr lang="ru-RU" sz="900" dirty="0" smtClean="0">
                <a:solidFill>
                  <a:schemeClr val="bg2">
                    <a:lumMod val="50000"/>
                  </a:schemeClr>
                </a:solidFill>
              </a:rPr>
              <a:t>6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H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</a:rPr>
              <a:t>12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O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</a:rPr>
              <a:t>6</a:t>
            </a:r>
            <a:r>
              <a:rPr lang="ru-RU" sz="900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С</a:t>
            </a:r>
            <a:r>
              <a:rPr lang="ru-RU" sz="900" dirty="0" smtClean="0">
                <a:solidFill>
                  <a:schemeClr val="bg2">
                    <a:lumMod val="50000"/>
                  </a:schemeClr>
                </a:solidFill>
              </a:rPr>
              <a:t>6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H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</a:rPr>
              <a:t>12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O </a:t>
            </a:r>
            <a:endParaRPr lang="en-US" sz="9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</a:rPr>
              <a:t>H               O     </a:t>
            </a:r>
            <a:r>
              <a:rPr lang="ru-RU" sz="900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С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</a:rPr>
              <a:t>H2OH                                           H </a:t>
            </a:r>
            <a:r>
              <a:rPr lang="ru-RU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</a:rPr>
              <a:t>            O</a:t>
            </a:r>
            <a:r>
              <a:rPr lang="ru-RU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</a:rPr>
              <a:t>    </a:t>
            </a:r>
            <a:r>
              <a:rPr lang="ru-RU" sz="900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</a:rPr>
              <a:t>       </a:t>
            </a:r>
          </a:p>
          <a:p>
            <a:pPr>
              <a:buNone/>
            </a:pPr>
            <a:endParaRPr lang="en-US" sz="10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</a:rPr>
              <a:t>           C1                                                   C=O                                                      C </a:t>
            </a:r>
          </a:p>
          <a:p>
            <a:pPr>
              <a:buNone/>
            </a:pPr>
            <a:endParaRPr lang="en-US" sz="9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</a:rPr>
              <a:t>H        C2      OH                               HO     C      H                                     </a:t>
            </a:r>
            <a:r>
              <a:rPr lang="en-US" sz="900" dirty="0" err="1" smtClean="0">
                <a:solidFill>
                  <a:schemeClr val="bg2">
                    <a:lumMod val="50000"/>
                  </a:schemeClr>
                </a:solidFill>
              </a:rPr>
              <a:t>H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</a:rPr>
              <a:t>       C       OH</a:t>
            </a:r>
          </a:p>
          <a:p>
            <a:pPr>
              <a:buNone/>
            </a:pP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</a:rPr>
              <a:t>H        C3       OH                              H        C       OH                                 H       C       OH</a:t>
            </a:r>
          </a:p>
          <a:p>
            <a:pPr>
              <a:buNone/>
            </a:pPr>
            <a:endParaRPr lang="en-US" sz="9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</a:rPr>
              <a:t>HO     C4       H                                 </a:t>
            </a:r>
            <a:r>
              <a:rPr lang="en-US" sz="900" dirty="0" err="1" smtClean="0">
                <a:solidFill>
                  <a:schemeClr val="bg2">
                    <a:lumMod val="50000"/>
                  </a:schemeClr>
                </a:solidFill>
              </a:rPr>
              <a:t>H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</a:rPr>
              <a:t>        C        OH                                H      C      OH</a:t>
            </a:r>
          </a:p>
          <a:p>
            <a:pPr>
              <a:buNone/>
            </a:pPr>
            <a:endParaRPr lang="en-US" sz="9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</a:rPr>
              <a:t>H        C5       OH                                    </a:t>
            </a:r>
            <a:r>
              <a:rPr lang="ru-RU" sz="900" dirty="0" smtClean="0">
                <a:solidFill>
                  <a:schemeClr val="bg2">
                    <a:lumMod val="50000"/>
                  </a:schemeClr>
                </a:solidFill>
              </a:rPr>
              <a:t>С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</a:rPr>
              <a:t>H2OH</a:t>
            </a:r>
            <a:r>
              <a:rPr lang="ru-RU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</a:t>
            </a:r>
            <a:r>
              <a:rPr lang="ru-RU" sz="900" dirty="0" smtClean="0">
                <a:solidFill>
                  <a:schemeClr val="bg2">
                    <a:lumMod val="50000"/>
                  </a:schemeClr>
                </a:solidFill>
              </a:rPr>
              <a:t>С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</a:rPr>
              <a:t>H2OH</a:t>
            </a:r>
            <a:r>
              <a:rPr lang="ru-RU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9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en-US" sz="900" dirty="0" smtClean="0"/>
          </a:p>
          <a:p>
            <a:pPr>
              <a:buNone/>
            </a:pPr>
            <a:r>
              <a:rPr lang="en-US" sz="900" dirty="0" smtClean="0"/>
              <a:t>      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</a:rPr>
              <a:t> C</a:t>
            </a:r>
            <a:r>
              <a:rPr lang="en-US" sz="800" dirty="0" smtClean="0">
                <a:solidFill>
                  <a:schemeClr val="bg2">
                    <a:lumMod val="50000"/>
                  </a:schemeClr>
                </a:solidFill>
              </a:rPr>
              <a:t>6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</a:rPr>
              <a:t>H2OH</a:t>
            </a:r>
          </a:p>
          <a:p>
            <a:pPr>
              <a:buNone/>
            </a:pPr>
            <a:endParaRPr lang="en-US" sz="900" dirty="0" smtClean="0"/>
          </a:p>
          <a:p>
            <a:pPr>
              <a:buNone/>
            </a:pPr>
            <a:endParaRPr lang="en-US" sz="900" dirty="0" smtClean="0"/>
          </a:p>
          <a:p>
            <a:pPr>
              <a:buNone/>
            </a:pPr>
            <a:endParaRPr lang="en-US" sz="900" dirty="0" smtClean="0"/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1785918" y="1500174"/>
            <a:ext cx="192882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678629" y="2607463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42910" y="3929066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0800000" flipV="1">
            <a:off x="928662" y="3929066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 flipV="1">
            <a:off x="928662" y="4000504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785786" y="4286256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42910" y="4500570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928662" y="4500570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642910" y="4643446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1000100" y="4643446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785786" y="4786322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714348" y="5000636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000100" y="5000636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5400000">
            <a:off x="785786" y="5143512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642910" y="5286388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928662" y="5286388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5400000">
            <a:off x="785786" y="5500702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1928794" y="2500306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>
            <a:off x="2428860" y="3929066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2428860" y="4357694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2428860" y="4500570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2571736" y="4500570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2357422" y="4643446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2571736" y="4643446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5400000">
            <a:off x="2500298" y="4857760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2357422" y="5000636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2643174" y="5000636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5400000">
            <a:off x="2500298" y="5143512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>
            <a:off x="2714612" y="2500306"/>
            <a:ext cx="150019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rot="16200000" flipH="1">
            <a:off x="4000496" y="3929066"/>
            <a:ext cx="7143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rot="5400000">
            <a:off x="4214810" y="3929066"/>
            <a:ext cx="7143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rot="5400000">
            <a:off x="4214810" y="3929066"/>
            <a:ext cx="142876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rot="5400000">
            <a:off x="4143372" y="4357694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rot="10800000" flipV="1">
            <a:off x="4071140" y="4500570"/>
            <a:ext cx="72232" cy="2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4286248" y="4500570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>
            <a:off x="4071934" y="4643446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>
            <a:off x="4286248" y="4643446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 rot="5400000">
            <a:off x="4144166" y="5142718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 rot="5400000">
            <a:off x="4143372" y="4857760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/>
          <p:nvPr/>
        </p:nvCxnSpPr>
        <p:spPr>
          <a:xfrm>
            <a:off x="4071934" y="5000636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>
            <a:off x="4286248" y="5000636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/>
          <p:nvPr/>
        </p:nvCxnSpPr>
        <p:spPr>
          <a:xfrm rot="16200000" flipH="1">
            <a:off x="4643438" y="1500174"/>
            <a:ext cx="50006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 стрелкой 160"/>
          <p:cNvCxnSpPr/>
          <p:nvPr/>
        </p:nvCxnSpPr>
        <p:spPr>
          <a:xfrm rot="5400000">
            <a:off x="5179223" y="275033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 стрелкой 162"/>
          <p:cNvCxnSpPr/>
          <p:nvPr/>
        </p:nvCxnSpPr>
        <p:spPr>
          <a:xfrm>
            <a:off x="5572132" y="1500174"/>
            <a:ext cx="135732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 стрелкой 164"/>
          <p:cNvCxnSpPr/>
          <p:nvPr/>
        </p:nvCxnSpPr>
        <p:spPr>
          <a:xfrm rot="10800000" flipV="1">
            <a:off x="6357950" y="2500306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 стрелкой 166"/>
          <p:cNvCxnSpPr/>
          <p:nvPr/>
        </p:nvCxnSpPr>
        <p:spPr>
          <a:xfrm>
            <a:off x="7500958" y="2571744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643182"/>
            <a:ext cx="8043890" cy="71438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 rot="10800000" flipV="1">
            <a:off x="4214810" y="0"/>
            <a:ext cx="4929190" cy="392906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Глюкоза</a:t>
            </a:r>
            <a:r>
              <a:rPr lang="ru-RU" i="1" dirty="0" smtClean="0">
                <a:solidFill>
                  <a:schemeClr val="bg1"/>
                </a:solidFill>
              </a:rPr>
              <a:t> – </a:t>
            </a:r>
            <a:r>
              <a:rPr lang="ru-RU" b="0" dirty="0" smtClean="0">
                <a:solidFill>
                  <a:schemeClr val="bg1"/>
                </a:solidFill>
              </a:rPr>
              <a:t>моносахарид. Самый важный простой углевод. Содержится почти во всех органах зеленых растений. В организме человека содержится в крови 80-100 мг в 100 мл, в мышцах. Транспорт и расщепление глюкозы в клетках регулируется гормоном поджелудочной железы – инсулином. При этом выделяется энергия, глюкоза превращается в другие вещества. Глюкоза легко усваивается организмом. В медицине ее раствор используется как укрепляющее лечебное средство при сердечной слабости, шоке.  Она входит в состав кровозаменяющих и противошоковых жидкостей. Широко применяют глюкозу в кондитерском деле, в текстильной промышленности, в качестве исходного продукта при производстве аскорбиновых кислот. Большое значение имеют процессы брожения глюкозы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28596" y="4000504"/>
            <a:ext cx="8429684" cy="26432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Фруктоза</a:t>
            </a:r>
            <a:r>
              <a:rPr lang="ru-RU" sz="1800" dirty="0" smtClean="0">
                <a:solidFill>
                  <a:schemeClr val="bg1"/>
                </a:solidFill>
              </a:rPr>
              <a:t> – моносахарид, </a:t>
            </a:r>
            <a:r>
              <a:rPr lang="ru-RU" sz="1800" dirty="0" err="1" smtClean="0">
                <a:solidFill>
                  <a:schemeClr val="bg1"/>
                </a:solidFill>
              </a:rPr>
              <a:t>кетоноспирт</a:t>
            </a:r>
            <a:r>
              <a:rPr lang="ru-RU" sz="1800" dirty="0" smtClean="0">
                <a:solidFill>
                  <a:schemeClr val="bg1"/>
                </a:solidFill>
              </a:rPr>
              <a:t>, один из самых распространенных углеводов фруктов. Фруктоза в отличии от глюкозы может проникать в клетки без участия инсулина. Слаще глюкоза в 2.5 раза и сахарозы в 1,5 раза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                                    </a:t>
            </a:r>
            <a:r>
              <a:rPr lang="en-US" sz="1800" dirty="0" smtClean="0">
                <a:solidFill>
                  <a:schemeClr val="bg1"/>
                </a:solidFill>
              </a:rPr>
              <a:t>    HOCH2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      O      CH2OH</a:t>
            </a: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                                                            </a:t>
            </a: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                                                          H       OH                                              </a:t>
            </a: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                                               H                             OH</a:t>
            </a:r>
          </a:p>
          <a:p>
            <a:pPr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                                                       OH        H</a:t>
            </a:r>
            <a:endParaRPr lang="ru-RU" sz="18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C:\Users\user\Desktop\ar12354322252384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41775" cy="3031331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3286116" y="5000636"/>
            <a:ext cx="714380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286248" y="5000636"/>
            <a:ext cx="857256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2963851" y="5250669"/>
            <a:ext cx="64373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4821239" y="5250669"/>
            <a:ext cx="64373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857620" y="6215082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4464843" y="5536421"/>
            <a:ext cx="785818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6200000" flipH="1">
            <a:off x="3214678" y="5500702"/>
            <a:ext cx="785818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3500430" y="6072206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4214810" y="6000768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500174"/>
            <a:ext cx="9144000" cy="3500462"/>
          </a:xfrm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</a:rPr>
              <a:t>Сахароза – </a:t>
            </a:r>
            <a:r>
              <a:rPr lang="ru-RU" sz="2000" b="0" dirty="0" smtClean="0">
                <a:solidFill>
                  <a:schemeClr val="bg1"/>
                </a:solidFill>
              </a:rPr>
              <a:t>дисахарид, образованный молекулами глюкозы и фруктозы. Содержание сахарозы в сахаре 95%. Сахар расщепляется в желудочно-кишечном тракте, глюкоза и фруктоза всасываются в кровь и служат источником энергии</a:t>
            </a:r>
            <a:r>
              <a:rPr lang="en-US" sz="2000" b="0" dirty="0" smtClean="0">
                <a:solidFill>
                  <a:schemeClr val="bg1"/>
                </a:solidFill>
              </a:rPr>
              <a:t>. </a:t>
            </a:r>
            <a:endParaRPr lang="ru-RU" sz="2000" b="0" dirty="0" smtClean="0">
              <a:solidFill>
                <a:schemeClr val="bg1"/>
              </a:solidFill>
            </a:endParaRPr>
          </a:p>
          <a:p>
            <a:endParaRPr lang="ru-RU" sz="2000" b="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Крахмал – </a:t>
            </a:r>
            <a:r>
              <a:rPr lang="ru-RU" sz="2000" b="0" dirty="0" smtClean="0">
                <a:solidFill>
                  <a:schemeClr val="bg1"/>
                </a:solidFill>
              </a:rPr>
              <a:t>полисахарид. Источниками крахмала служат растительные продукты, в основном зерновые:  крупы, мука, хлеб,  картофель.  На долю крахмала приходится 80%</a:t>
            </a:r>
          </a:p>
          <a:p>
            <a:r>
              <a:rPr lang="ru-RU" sz="2000" b="0" dirty="0" smtClean="0">
                <a:solidFill>
                  <a:schemeClr val="bg1"/>
                </a:solidFill>
              </a:rPr>
              <a:t>потребляемых пищей углеводов. Крахмал в ЖКТ расщепляется до моносахаридов. Главным является глюкоза. Чтобы облегчить усвоение крахмала продукты подвергают действию высокой температуры. При этом образуются декстрины, растворимые в воде, которые гидролизируются до  глюкозы. Избыток глюкозы превращается в гликоген. Это резервное вещество, которое превращается в глюкозу по мере расходования в клетках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Целлюлоза – </a:t>
            </a:r>
            <a:r>
              <a:rPr lang="ru-RU" sz="2000" b="0" dirty="0" smtClean="0">
                <a:solidFill>
                  <a:schemeClr val="bg1"/>
                </a:solidFill>
              </a:rPr>
              <a:t>волокнистое вещество. Подвергается гидролизу с образованием глюкозы. Большое значение имеет продукт этерификации целлюлозы – ацетатный шелк, производство взрывчатых веществ, пластмасс, коллодия, который используется в медицине</a:t>
            </a:r>
            <a:endParaRPr lang="en-US" sz="2000" b="0" dirty="0" smtClean="0">
              <a:solidFill>
                <a:schemeClr val="bg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786314" y="1928802"/>
            <a:ext cx="4041775" cy="738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92869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Программированное задание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1 уровень – 3 балла. Распределите данные вещества (см. ниже) по буквам согласно схеме классификации углеводов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- Моносахариды, дисахариды, полисахариды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2 уровень – 4 балла. Дайте название веществам по их структурным формулам</a:t>
            </a:r>
          </a:p>
          <a:p>
            <a:pPr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А) </a:t>
            </a:r>
            <a:r>
              <a:rPr lang="en-US" sz="2000" dirty="0" smtClean="0">
                <a:solidFill>
                  <a:schemeClr val="bg1"/>
                </a:solidFill>
              </a:rPr>
              <a:t>CH2OH</a:t>
            </a:r>
            <a:r>
              <a:rPr lang="ru-RU" sz="2000" dirty="0" smtClean="0">
                <a:solidFill>
                  <a:schemeClr val="bg1"/>
                </a:solidFill>
              </a:rPr>
              <a:t>                 б) С</a:t>
            </a:r>
            <a:r>
              <a:rPr lang="en-US" sz="2000" dirty="0" smtClean="0">
                <a:solidFill>
                  <a:schemeClr val="bg1"/>
                </a:solidFill>
              </a:rPr>
              <a:t>H2OH               </a:t>
            </a:r>
            <a:r>
              <a:rPr lang="ru-RU" sz="2000" dirty="0" smtClean="0">
                <a:solidFill>
                  <a:schemeClr val="bg1"/>
                </a:solidFill>
              </a:rPr>
              <a:t>в) </a:t>
            </a:r>
            <a:r>
              <a:rPr lang="en-US" sz="2000" dirty="0" smtClean="0">
                <a:solidFill>
                  <a:schemeClr val="bg1"/>
                </a:solidFill>
              </a:rPr>
              <a:t>H  </a:t>
            </a:r>
            <a:r>
              <a:rPr lang="en-US" sz="2000" dirty="0" err="1" smtClean="0">
                <a:solidFill>
                  <a:schemeClr val="bg1"/>
                </a:solidFill>
              </a:rPr>
              <a:t>H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H</a:t>
            </a:r>
            <a:r>
              <a:rPr lang="en-US" sz="2000" dirty="0" smtClean="0">
                <a:solidFill>
                  <a:schemeClr val="bg1"/>
                </a:solidFill>
              </a:rPr>
              <a:t>      OH  H 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                                         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H     C      O      H        </a:t>
            </a:r>
            <a:r>
              <a:rPr lang="en-US" sz="2000" dirty="0" err="1" smtClean="0">
                <a:solidFill>
                  <a:schemeClr val="bg1"/>
                </a:solidFill>
              </a:rPr>
              <a:t>H</a:t>
            </a:r>
            <a:r>
              <a:rPr lang="en-US" sz="2000" dirty="0" smtClean="0">
                <a:solidFill>
                  <a:schemeClr val="bg1"/>
                </a:solidFill>
              </a:rPr>
              <a:t>    C    O     H        </a:t>
            </a:r>
            <a:r>
              <a:rPr lang="en-US" sz="2000" dirty="0" err="1" smtClean="0">
                <a:solidFill>
                  <a:schemeClr val="bg1"/>
                </a:solidFill>
              </a:rPr>
              <a:t>H</a:t>
            </a:r>
            <a:r>
              <a:rPr lang="en-US" sz="2000" dirty="0" smtClean="0">
                <a:solidFill>
                  <a:schemeClr val="bg1"/>
                </a:solidFill>
              </a:rPr>
              <a:t>  C   </a:t>
            </a:r>
            <a:r>
              <a:rPr lang="en-US" sz="2000" dirty="0" err="1" smtClean="0">
                <a:solidFill>
                  <a:schemeClr val="bg1"/>
                </a:solidFill>
              </a:rPr>
              <a:t>C</a:t>
            </a:r>
            <a:r>
              <a:rPr lang="en-US" sz="2000" dirty="0" smtClean="0">
                <a:solidFill>
                  <a:schemeClr val="bg1"/>
                </a:solidFill>
              </a:rPr>
              <a:t>   </a:t>
            </a:r>
            <a:r>
              <a:rPr lang="en-US" sz="2000" dirty="0" err="1" smtClean="0">
                <a:solidFill>
                  <a:schemeClr val="bg1"/>
                </a:solidFill>
              </a:rPr>
              <a:t>C</a:t>
            </a:r>
            <a:r>
              <a:rPr lang="en-US" sz="2000" dirty="0" smtClean="0">
                <a:solidFill>
                  <a:schemeClr val="bg1"/>
                </a:solidFill>
              </a:rPr>
              <a:t>       </a:t>
            </a:r>
            <a:r>
              <a:rPr lang="en-US" sz="2000" dirty="0" err="1" smtClean="0">
                <a:solidFill>
                  <a:schemeClr val="bg1"/>
                </a:solidFill>
              </a:rPr>
              <a:t>C</a:t>
            </a:r>
            <a:r>
              <a:rPr lang="en-US" sz="2000" dirty="0" smtClean="0">
                <a:solidFill>
                  <a:schemeClr val="bg1"/>
                </a:solidFill>
              </a:rPr>
              <a:t>   </a:t>
            </a:r>
            <a:r>
              <a:rPr lang="en-US" sz="2000" dirty="0" err="1" smtClean="0">
                <a:solidFill>
                  <a:schemeClr val="bg1"/>
                </a:solidFill>
              </a:rPr>
              <a:t>C</a:t>
            </a:r>
            <a:r>
              <a:rPr lang="en-US" sz="2000" dirty="0" smtClean="0">
                <a:solidFill>
                  <a:schemeClr val="bg1"/>
                </a:solidFill>
              </a:rPr>
              <a:t>   </a:t>
            </a:r>
            <a:r>
              <a:rPr lang="en-US" sz="2000" dirty="0" err="1" smtClean="0">
                <a:solidFill>
                  <a:schemeClr val="bg1"/>
                </a:solidFill>
              </a:rPr>
              <a:t>C</a:t>
            </a:r>
            <a:r>
              <a:rPr lang="en-US" sz="2000" dirty="0" smtClean="0">
                <a:solidFill>
                  <a:schemeClr val="bg1"/>
                </a:solidFill>
              </a:rPr>
              <a:t> = O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     H                                 </a:t>
            </a:r>
            <a:r>
              <a:rPr lang="en-US" sz="2000" dirty="0" err="1" smtClean="0">
                <a:solidFill>
                  <a:schemeClr val="bg1"/>
                </a:solidFill>
              </a:rPr>
              <a:t>H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C     OH    H     C         </a:t>
            </a:r>
            <a:r>
              <a:rPr lang="en-US" sz="2000" dirty="0" err="1" smtClean="0">
                <a:solidFill>
                  <a:schemeClr val="bg1"/>
                </a:solidFill>
              </a:rPr>
              <a:t>C</a:t>
            </a:r>
            <a:r>
              <a:rPr lang="en-US" sz="2000" dirty="0" smtClean="0">
                <a:solidFill>
                  <a:schemeClr val="bg1"/>
                </a:solidFill>
              </a:rPr>
              <a:t>    OH   H   C            </a:t>
            </a:r>
            <a:r>
              <a:rPr lang="en-US" sz="1400" dirty="0" smtClean="0">
                <a:solidFill>
                  <a:schemeClr val="bg1"/>
                </a:solidFill>
              </a:rPr>
              <a:t>OH  </a:t>
            </a:r>
            <a:r>
              <a:rPr lang="en-US" sz="1400" dirty="0" err="1" smtClean="0">
                <a:solidFill>
                  <a:schemeClr val="bg1"/>
                </a:solidFill>
              </a:rPr>
              <a:t>OH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OH</a:t>
            </a:r>
            <a:r>
              <a:rPr lang="en-US" sz="1400" dirty="0" smtClean="0">
                <a:solidFill>
                  <a:schemeClr val="bg1"/>
                </a:solidFill>
              </a:rPr>
              <a:t>          H</a:t>
            </a:r>
            <a:r>
              <a:rPr lang="en-US" sz="1800" dirty="0" smtClean="0">
                <a:solidFill>
                  <a:schemeClr val="bg1"/>
                </a:solidFill>
              </a:rPr>
              <a:t>  </a:t>
            </a:r>
            <a:r>
              <a:rPr lang="en-US" sz="1600" dirty="0" smtClean="0">
                <a:solidFill>
                  <a:schemeClr val="bg1"/>
                </a:solidFill>
              </a:rPr>
              <a:t>OH   H </a:t>
            </a: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OH  C        </a:t>
            </a:r>
            <a:r>
              <a:rPr lang="en-US" sz="2000" dirty="0" err="1" smtClean="0">
                <a:solidFill>
                  <a:schemeClr val="bg1"/>
                </a:solidFill>
              </a:rPr>
              <a:t>C</a:t>
            </a:r>
            <a:r>
              <a:rPr lang="en-US" sz="2000" dirty="0" smtClean="0">
                <a:solidFill>
                  <a:schemeClr val="bg1"/>
                </a:solidFill>
              </a:rPr>
              <a:t>    OH     </a:t>
            </a:r>
            <a:r>
              <a:rPr lang="en-US" sz="2000" dirty="0" err="1" smtClean="0">
                <a:solidFill>
                  <a:schemeClr val="bg1"/>
                </a:solidFill>
              </a:rPr>
              <a:t>OH</a:t>
            </a:r>
            <a:r>
              <a:rPr lang="en-US" sz="2000" dirty="0" smtClean="0">
                <a:solidFill>
                  <a:schemeClr val="bg1"/>
                </a:solidFill>
              </a:rPr>
              <a:t>   C     </a:t>
            </a:r>
            <a:r>
              <a:rPr lang="en-US" sz="2000" dirty="0" err="1" smtClean="0">
                <a:solidFill>
                  <a:schemeClr val="bg1"/>
                </a:solidFill>
              </a:rPr>
              <a:t>C</a:t>
            </a:r>
            <a:r>
              <a:rPr lang="en-US" sz="2000" dirty="0" smtClean="0">
                <a:solidFill>
                  <a:schemeClr val="bg1"/>
                </a:solidFill>
              </a:rPr>
              <a:t>    H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       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     H       OH                      H   OH</a:t>
            </a:r>
            <a:endParaRPr lang="ru-RU" sz="2000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964381" y="3393281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28596" y="4143380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392877" y="4822041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2107389" y="4107661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2107389" y="4893479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285852" y="5214950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1821637" y="4679165"/>
            <a:ext cx="500066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642910" y="3857628"/>
            <a:ext cx="500066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1714480" y="3857628"/>
            <a:ext cx="500066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285852" y="3714752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678629" y="4607727"/>
            <a:ext cx="428628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1071538" y="3929066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928662" y="5572140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1678761" y="5536421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3251191" y="3321049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571868" y="3714752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3893339" y="3964785"/>
            <a:ext cx="500066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4250529" y="4107661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3357554" y="3929066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16200000" flipH="1">
            <a:off x="3143240" y="4643446"/>
            <a:ext cx="357190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>
            <a:off x="2857488" y="4857760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5400000">
            <a:off x="4036215" y="4679165"/>
            <a:ext cx="357190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>
            <a:off x="4250529" y="4822041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3714744" y="5143512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3357554" y="5572140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rot="5400000">
            <a:off x="3893339" y="5607859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rot="5400000">
            <a:off x="2964645" y="3893347"/>
            <a:ext cx="500066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5214942" y="3714752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5500694" y="3714752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5857884" y="3714752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6215074" y="3714752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6786578" y="3714752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7143768" y="3714752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rot="5400000">
            <a:off x="5214942" y="3357562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5400000">
            <a:off x="5572132" y="3357562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5400000">
            <a:off x="5857884" y="3357562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rot="5400000">
            <a:off x="6465107" y="3393281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rot="5400000">
            <a:off x="6858016" y="3357562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rot="5400000">
            <a:off x="5214942" y="4143380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rot="5400000">
            <a:off x="5572132" y="4143380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rot="5400000">
            <a:off x="5929322" y="4143380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rot="5400000">
            <a:off x="6572264" y="4143380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rot="5400000">
            <a:off x="6822297" y="4107661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 rot="5400000">
            <a:off x="7250925" y="4107661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58" y="500042"/>
            <a:ext cx="8613807" cy="903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Г) </a:t>
            </a:r>
            <a:r>
              <a:rPr lang="en-US" sz="24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  </a:t>
            </a:r>
            <a:r>
              <a:rPr lang="en-US" sz="2400" baseline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aseline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aseline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400" baseline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24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400" baseline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 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</a:t>
            </a:r>
          </a:p>
          <a:p>
            <a:endParaRPr lang="en-US" sz="240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  C  </a:t>
            </a:r>
            <a:r>
              <a:rPr lang="en-US" sz="2400" baseline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aseline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aseline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aseline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aseline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H  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 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= O</a:t>
            </a:r>
            <a:endParaRPr lang="en-US" sz="240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kumimoji="0" lang="en-US" sz="24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kumimoji="0" lang="en-US" sz="24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en-US" sz="16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OH </a:t>
            </a:r>
            <a:r>
              <a:rPr kumimoji="0" lang="en-US" sz="1600" b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OH</a:t>
            </a:r>
            <a:r>
              <a:rPr kumimoji="0" lang="en-US" sz="16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1600" b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OH</a:t>
            </a:r>
            <a:r>
              <a:rPr kumimoji="0" lang="en-US" sz="16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1600" b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OH</a:t>
            </a:r>
            <a:r>
              <a:rPr kumimoji="0" lang="en-US" sz="16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  O      H                     OH </a:t>
            </a:r>
            <a:r>
              <a:rPr kumimoji="0" lang="en-US" sz="1600" b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OH</a:t>
            </a:r>
            <a:r>
              <a:rPr kumimoji="0" lang="en-US" sz="16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1600" b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OH</a:t>
            </a:r>
            <a:r>
              <a:rPr kumimoji="0" lang="en-US" sz="16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16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О</a:t>
            </a:r>
            <a:r>
              <a:rPr kumimoji="0" lang="en-US" sz="16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H  </a:t>
            </a:r>
            <a:r>
              <a:rPr kumimoji="0" lang="en-US" sz="1600" b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endParaRPr kumimoji="0" lang="en-US" sz="1600" b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US" sz="160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kumimoji="0" lang="en-US" sz="16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e)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 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ж)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</a:t>
            </a:r>
          </a:p>
          <a:p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  C    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= O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OH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    С6</a:t>
            </a:r>
            <a:r>
              <a:rPr kumimoji="0" lang="en-US" sz="16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H7O2</a:t>
            </a:r>
            <a:r>
              <a:rPr kumimoji="0" lang="en-US" sz="16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        OH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OH 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OH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OH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H   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  OH    12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642910" y="1214422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1107257" y="1250141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1464447" y="1250141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1785918" y="1214422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2714612" y="1285860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14348" y="1643050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071538" y="1643050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428728" y="1643050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785918" y="164305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143108" y="164305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643174" y="1643050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071802" y="164305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714348" y="2143116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1107257" y="2107397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1464447" y="2178835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1928794" y="2143116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2250265" y="2178835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2786050" y="2143116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2285984" y="2214554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4143372" y="1214422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4536281" y="1250141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4964909" y="1250141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5357818" y="1285860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000496" y="164305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500562" y="1643050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857752" y="1643050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5286380" y="1643050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5643570" y="1643050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rot="5400000">
            <a:off x="4179091" y="2107397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rot="5400000">
            <a:off x="4572000" y="2143116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5400000">
            <a:off x="4857752" y="2143116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5322099" y="2178835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>
            <a:off x="5679289" y="2107397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5400000">
            <a:off x="642910" y="364331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rot="5400000">
            <a:off x="1107257" y="3607595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5400000">
            <a:off x="1428728" y="364331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rot="5400000">
            <a:off x="1785918" y="364331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rot="5400000">
            <a:off x="607191" y="4250537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rot="5400000">
            <a:off x="1071538" y="4286256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rot="5400000">
            <a:off x="1428728" y="4286256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rot="5400000">
            <a:off x="1821637" y="4250537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rot="5400000">
            <a:off x="2143108" y="421481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642910" y="3929066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857224" y="3929066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1285852" y="3929066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1643042" y="3929066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2071670" y="3929066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 flipV="1">
            <a:off x="4643438" y="3929066"/>
            <a:ext cx="357190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4643438" y="421481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4643438" y="4286256"/>
            <a:ext cx="428628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Двойные круглые скобки 117"/>
          <p:cNvSpPr/>
          <p:nvPr/>
        </p:nvSpPr>
        <p:spPr>
          <a:xfrm>
            <a:off x="3786182" y="3571876"/>
            <a:ext cx="1785950" cy="1143008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30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286908" cy="650083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3 уровень – 5 баллов. Из перечисленных свойств веществ цифрами укажите утверждения. </a:t>
            </a:r>
          </a:p>
          <a:p>
            <a:pPr marL="457200" indent="-457200"/>
            <a:r>
              <a:rPr lang="ru-RU" dirty="0" smtClean="0">
                <a:solidFill>
                  <a:schemeClr val="bg1"/>
                </a:solidFill>
              </a:rPr>
              <a:t>1) Глюкоза – это кристаллическое вещество, сладкое на вкус, хорошо растворимое в воде.</a:t>
            </a:r>
          </a:p>
          <a:p>
            <a:pPr marL="457200" indent="-457200"/>
            <a:r>
              <a:rPr lang="ru-RU" dirty="0" smtClean="0">
                <a:solidFill>
                  <a:schemeClr val="bg1"/>
                </a:solidFill>
              </a:rPr>
              <a:t>2) В молекуле глюкозы содержится 4 </a:t>
            </a:r>
            <a:r>
              <a:rPr lang="ru-RU" dirty="0" err="1" smtClean="0">
                <a:solidFill>
                  <a:schemeClr val="bg1"/>
                </a:solidFill>
              </a:rPr>
              <a:t>гидроксогруппы</a:t>
            </a:r>
            <a:endParaRPr lang="ru-RU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ru-RU" dirty="0" smtClean="0">
                <a:solidFill>
                  <a:schemeClr val="bg1"/>
                </a:solidFill>
              </a:rPr>
              <a:t>3) Глюкоза – это </a:t>
            </a:r>
            <a:r>
              <a:rPr lang="ru-RU" dirty="0" err="1" smtClean="0">
                <a:solidFill>
                  <a:schemeClr val="bg1"/>
                </a:solidFill>
              </a:rPr>
              <a:t>альдегидоспирт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/>
            <a:r>
              <a:rPr lang="ru-RU" dirty="0" smtClean="0">
                <a:solidFill>
                  <a:schemeClr val="bg1"/>
                </a:solidFill>
              </a:rPr>
              <a:t>4) Глюкоза слаще фруктозы и сахарозы.</a:t>
            </a:r>
          </a:p>
          <a:p>
            <a:pPr marL="457200" indent="-457200"/>
            <a:r>
              <a:rPr lang="ru-RU" dirty="0" smtClean="0">
                <a:solidFill>
                  <a:schemeClr val="bg1"/>
                </a:solidFill>
              </a:rPr>
              <a:t>5) Глюкоза – это изомер фруктозы</a:t>
            </a:r>
          </a:p>
          <a:p>
            <a:pPr marL="457200" indent="-457200"/>
            <a:r>
              <a:rPr lang="ru-RU" dirty="0" smtClean="0">
                <a:solidFill>
                  <a:schemeClr val="bg1"/>
                </a:solidFill>
              </a:rPr>
              <a:t>6) Качественная реакция на глюкозу – реакция «Серебряного зеркала»</a:t>
            </a:r>
          </a:p>
          <a:p>
            <a:pPr marL="457200" indent="-457200"/>
            <a:r>
              <a:rPr lang="ru-RU" dirty="0" smtClean="0">
                <a:solidFill>
                  <a:schemeClr val="bg1"/>
                </a:solidFill>
              </a:rPr>
              <a:t>7) При молочнокислом брожении образуется молочная кислота</a:t>
            </a:r>
          </a:p>
          <a:p>
            <a:pPr marL="457200" indent="-457200"/>
            <a:r>
              <a:rPr lang="ru-RU" dirty="0" smtClean="0">
                <a:solidFill>
                  <a:schemeClr val="bg1"/>
                </a:solidFill>
              </a:rPr>
              <a:t>8) При восстановлении глюкозы образуется четырехатомный спирт</a:t>
            </a:r>
          </a:p>
          <a:p>
            <a:pPr marL="457200" indent="-457200"/>
            <a:r>
              <a:rPr lang="ru-RU" dirty="0" smtClean="0">
                <a:solidFill>
                  <a:schemeClr val="bg1"/>
                </a:solidFill>
              </a:rPr>
              <a:t>9) При гидролизе крахмала получается глюкоза</a:t>
            </a:r>
          </a:p>
          <a:p>
            <a:pPr marL="457200" indent="-457200"/>
            <a:r>
              <a:rPr lang="ru-RU" dirty="0" smtClean="0">
                <a:solidFill>
                  <a:schemeClr val="bg1"/>
                </a:solidFill>
              </a:rPr>
              <a:t>10) Сахароза не дает </a:t>
            </a:r>
            <a:r>
              <a:rPr lang="ru-RU" dirty="0" err="1" smtClean="0">
                <a:solidFill>
                  <a:schemeClr val="bg1"/>
                </a:solidFill>
              </a:rPr>
              <a:t>рекцию</a:t>
            </a:r>
            <a:r>
              <a:rPr lang="ru-RU" dirty="0" smtClean="0">
                <a:solidFill>
                  <a:schemeClr val="bg1"/>
                </a:solidFill>
              </a:rPr>
              <a:t> «Серебряного зеркала»</a:t>
            </a:r>
          </a:p>
          <a:p>
            <a:pPr marL="457200" indent="-457200"/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1194</TotalTime>
  <Words>1650</Words>
  <Application>Microsoft Office PowerPoint</Application>
  <PresentationFormat>Экран (4:3)</PresentationFormat>
  <Paragraphs>218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Урок обобщения и систематизации знаний по теме: «Углеводы»  Белки, жиры и углеводы Пройдут века, эпохи, годы К вам мы прикованы на век Без вас не мыслим человек.                                                   </vt:lpstr>
      <vt:lpstr>Цели урока:</vt:lpstr>
      <vt:lpstr>План урока</vt:lpstr>
      <vt:lpstr>Классификация углеводов                   Углеводы</vt:lpstr>
      <vt:lpstr>Слайд 5</vt:lpstr>
      <vt:lpstr>Слайд 6</vt:lpstr>
      <vt:lpstr>Программированное задание</vt:lpstr>
      <vt:lpstr>Слайд 8</vt:lpstr>
      <vt:lpstr>Слайд 9</vt:lpstr>
      <vt:lpstr>Проверь  свои знания</vt:lpstr>
      <vt:lpstr>   Фронтальный опрос</vt:lpstr>
      <vt:lpstr>Проверь свои знания</vt:lpstr>
      <vt:lpstr>Индивидуальная работа</vt:lpstr>
      <vt:lpstr>Проверь свои знания</vt:lpstr>
      <vt:lpstr>Слайд 15</vt:lpstr>
      <vt:lpstr>Тест</vt:lpstr>
      <vt:lpstr>Проверь свои знания</vt:lpstr>
      <vt:lpstr>Лист учета знаний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обобщения и систематизации знаний   «Мощь и сила науки в множестве фактов, цель – в обобщении этого множества»</dc:title>
  <dc:creator>user</dc:creator>
  <cp:lastModifiedBy>user</cp:lastModifiedBy>
  <cp:revision>119</cp:revision>
  <dcterms:created xsi:type="dcterms:W3CDTF">2013-02-17T10:24:45Z</dcterms:created>
  <dcterms:modified xsi:type="dcterms:W3CDTF">2013-05-14T16:32:37Z</dcterms:modified>
</cp:coreProperties>
</file>