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93" r:id="rId4"/>
    <p:sldId id="295" r:id="rId5"/>
    <p:sldId id="257" r:id="rId6"/>
    <p:sldId id="258" r:id="rId7"/>
    <p:sldId id="259" r:id="rId8"/>
    <p:sldId id="260" r:id="rId9"/>
    <p:sldId id="296" r:id="rId10"/>
    <p:sldId id="297" r:id="rId11"/>
    <p:sldId id="298" r:id="rId12"/>
    <p:sldId id="300" r:id="rId13"/>
    <p:sldId id="301" r:id="rId14"/>
    <p:sldId id="302" r:id="rId15"/>
    <p:sldId id="303" r:id="rId16"/>
    <p:sldId id="305" r:id="rId17"/>
    <p:sldId id="307" r:id="rId18"/>
    <p:sldId id="308" r:id="rId19"/>
    <p:sldId id="309" r:id="rId20"/>
    <p:sldId id="310" r:id="rId21"/>
    <p:sldId id="317" r:id="rId22"/>
    <p:sldId id="312" r:id="rId23"/>
    <p:sldId id="313" r:id="rId24"/>
    <p:sldId id="314" r:id="rId25"/>
    <p:sldId id="315" r:id="rId26"/>
    <p:sldId id="316" r:id="rId27"/>
    <p:sldId id="311" r:id="rId28"/>
    <p:sldId id="318" r:id="rId29"/>
    <p:sldId id="319" r:id="rId30"/>
    <p:sldId id="320" r:id="rId31"/>
    <p:sldId id="276" r:id="rId32"/>
    <p:sldId id="277" r:id="rId33"/>
    <p:sldId id="278" r:id="rId34"/>
    <p:sldId id="279" r:id="rId35"/>
    <p:sldId id="280" r:id="rId36"/>
    <p:sldId id="281" r:id="rId37"/>
    <p:sldId id="282" r:id="rId38"/>
    <p:sldId id="283" r:id="rId39"/>
    <p:sldId id="284" r:id="rId40"/>
    <p:sldId id="285" r:id="rId41"/>
    <p:sldId id="286" r:id="rId42"/>
    <p:sldId id="287" r:id="rId43"/>
    <p:sldId id="288" r:id="rId44"/>
    <p:sldId id="289" r:id="rId45"/>
    <p:sldId id="291" r:id="rId46"/>
    <p:sldId id="290" r:id="rId4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4142F03-F7C0-4312-97C2-966A47B71213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D3C1B0B-7CB1-46EE-8303-519409178A3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42F03-F7C0-4312-97C2-966A47B71213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1B0B-7CB1-46EE-8303-519409178A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42F03-F7C0-4312-97C2-966A47B71213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1B0B-7CB1-46EE-8303-519409178A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4142F03-F7C0-4312-97C2-966A47B71213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D3C1B0B-7CB1-46EE-8303-519409178A3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4142F03-F7C0-4312-97C2-966A47B71213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D3C1B0B-7CB1-46EE-8303-519409178A3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42F03-F7C0-4312-97C2-966A47B71213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1B0B-7CB1-46EE-8303-519409178A3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42F03-F7C0-4312-97C2-966A47B71213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1B0B-7CB1-46EE-8303-519409178A3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142F03-F7C0-4312-97C2-966A47B71213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D3C1B0B-7CB1-46EE-8303-519409178A3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42F03-F7C0-4312-97C2-966A47B71213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1B0B-7CB1-46EE-8303-519409178A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4142F03-F7C0-4312-97C2-966A47B71213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D3C1B0B-7CB1-46EE-8303-519409178A31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142F03-F7C0-4312-97C2-966A47B71213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D3C1B0B-7CB1-46EE-8303-519409178A31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87500">
              <a:srgbClr val="FFDFD3"/>
            </a:gs>
            <a:gs pos="0">
              <a:schemeClr val="accent3">
                <a:lumMod val="20000"/>
                <a:lumOff val="80000"/>
              </a:schemeClr>
            </a:gs>
            <a:gs pos="50000">
              <a:schemeClr val="accent4">
                <a:lumMod val="20000"/>
                <a:lumOff val="8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4142F03-F7C0-4312-97C2-966A47B71213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D3C1B0B-7CB1-46EE-8303-519409178A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55576" y="1412776"/>
            <a:ext cx="7467600" cy="30963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</a:rPr>
              <a:t>Игра- приветствие  «Пожелание»</a:t>
            </a:r>
            <a:endParaRPr kumimoji="0" lang="ru-RU" sz="60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4578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35280" cy="49006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575F6D"/>
                </a:solidFill>
              </a:rPr>
              <a:t>Требования к календарно-тематическому планировани</a:t>
            </a:r>
            <a:r>
              <a:rPr lang="ru-RU" sz="2000" b="1" dirty="0">
                <a:solidFill>
                  <a:srgbClr val="575F6D"/>
                </a:solidFill>
              </a:rPr>
              <a:t>ю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764704"/>
            <a:ext cx="8496944" cy="5832648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Aft>
                <a:spcPts val="1000"/>
              </a:spcAft>
              <a:buNone/>
            </a:pPr>
            <a:r>
              <a:rPr lang="ru-RU" sz="2000" b="1" dirty="0">
                <a:latin typeface="Times New Roman" pitchFamily="18" charset="0"/>
                <a:ea typeface="Calibri"/>
                <a:cs typeface="Times New Roman" pitchFamily="18" charset="0"/>
              </a:rPr>
              <a:t>УТРО</a:t>
            </a:r>
            <a:endParaRPr lang="ru-RU" sz="2000" i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ru-RU" sz="2800" i="1" u="sng" dirty="0" smtClean="0">
                <a:latin typeface="Times New Roman" pitchFamily="18" charset="0"/>
                <a:ea typeface="Calibri"/>
                <a:cs typeface="Times New Roman" pitchFamily="18" charset="0"/>
              </a:rPr>
              <a:t>Дежурство </a:t>
            </a:r>
            <a:r>
              <a:rPr lang="ru-RU" sz="2800" i="1" u="sng" dirty="0">
                <a:latin typeface="Times New Roman" pitchFamily="18" charset="0"/>
                <a:ea typeface="Calibri"/>
                <a:cs typeface="Times New Roman" pitchFamily="18" charset="0"/>
              </a:rPr>
              <a:t>по столовой:</a:t>
            </a:r>
            <a:endParaRPr lang="ru-RU" sz="2800" i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отрабатывать навыки  красивой сервировки столов;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добиваться качественной уборки, добросовестного  отношения к выполнению обязанностей дежурных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120000"/>
              </a:lnSpc>
              <a:spcAft>
                <a:spcPts val="1000"/>
              </a:spcAft>
              <a:buClr>
                <a:srgbClr val="FE8637"/>
              </a:buClr>
              <a:buNone/>
            </a:pPr>
            <a:r>
              <a:rPr lang="ru-RU" sz="2800" i="1" u="sng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Подготовка к школе:</a:t>
            </a:r>
            <a:endParaRPr lang="ru-RU" sz="2800" i="1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buClr>
                <a:srgbClr val="FE8637"/>
              </a:buClr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добиваться осознанного отношения к своему внешнему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виду;</a:t>
            </a:r>
          </a:p>
          <a:p>
            <a:pPr lvl="0">
              <a:buClr>
                <a:srgbClr val="FE8637"/>
              </a:buClr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коррекция сознания детей по отношению к своей внешности.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endParaRPr lang="ru-RU" sz="2800" i="1" u="sng" dirty="0" smtClean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7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35280" cy="490066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575F6D"/>
                </a:solidFill>
              </a:rPr>
              <a:t>Требования к календарно-тематическому планированию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9036496" cy="6309320"/>
          </a:xfrm>
        </p:spPr>
        <p:txBody>
          <a:bodyPr>
            <a:noAutofit/>
          </a:bodyPr>
          <a:lstStyle/>
          <a:p>
            <a:pPr marL="0" lvl="0" indent="0" algn="ctr">
              <a:buClr>
                <a:srgbClr val="FE8637"/>
              </a:buClr>
              <a:buNone/>
            </a:pPr>
            <a:r>
              <a:rPr lang="ru-RU" sz="3000" dirty="0">
                <a:solidFill>
                  <a:prstClr val="black"/>
                </a:solidFill>
              </a:rPr>
              <a:t>Ежедневные трудовые дела</a:t>
            </a:r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ru-RU" i="1" u="sng" dirty="0" smtClean="0">
                <a:latin typeface="Times New Roman" pitchFamily="18" charset="0"/>
                <a:ea typeface="Calibri"/>
                <a:cs typeface="Times New Roman" pitchFamily="18" charset="0"/>
              </a:rPr>
              <a:t>Дежурство по корпусу</a:t>
            </a:r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ru-RU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Продолжить работу по: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навыков качественной уборки жилых помещений;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контролю за выполнением обязанностей дежурных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туалету, гардеробу;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обучению умений оказывать посильную помощь товарищам, младшим по возрасту;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отработке навыков пользования бытовыми приборами (пылесос, стиральная машина, утюг);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формированию навыков самостоятельного планирования рабочей деятельности во время генеральной уборки корпуса.</a:t>
            </a:r>
          </a:p>
          <a:p>
            <a:pPr marL="0" indent="0">
              <a:buNone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66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346050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575F6D"/>
                </a:solidFill>
              </a:rPr>
              <a:t>Требования к календарно-тематическому планированию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435280" cy="58532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000" dirty="0" smtClean="0"/>
              <a:t>Ежедневные трудовые дела</a:t>
            </a:r>
            <a:endParaRPr lang="ru-RU" sz="3000" dirty="0"/>
          </a:p>
          <a:p>
            <a:pPr marL="0" indent="0">
              <a:buNone/>
            </a:pPr>
            <a:r>
              <a:rPr lang="ru-RU" u="sng" dirty="0"/>
              <a:t>Подъем </a:t>
            </a:r>
          </a:p>
          <a:p>
            <a:pPr marL="0" indent="0">
              <a:buNone/>
            </a:pPr>
            <a:r>
              <a:rPr lang="ru-RU" dirty="0"/>
              <a:t>1.	Уборка: </a:t>
            </a:r>
          </a:p>
          <a:p>
            <a:pPr marL="0" indent="0">
              <a:buNone/>
            </a:pPr>
            <a:r>
              <a:rPr lang="ru-RU" dirty="0" smtClean="0"/>
              <a:t>a.	спальных </a:t>
            </a:r>
            <a:r>
              <a:rPr lang="ru-RU" dirty="0"/>
              <a:t>комнат</a:t>
            </a:r>
            <a:r>
              <a:rPr lang="ru-RU" dirty="0" smtClean="0"/>
              <a:t>; </a:t>
            </a:r>
          </a:p>
          <a:p>
            <a:pPr marL="0" indent="0">
              <a:buNone/>
            </a:pPr>
            <a:r>
              <a:rPr lang="ru-RU" dirty="0" smtClean="0"/>
              <a:t>b</a:t>
            </a:r>
            <a:r>
              <a:rPr lang="ru-RU" dirty="0"/>
              <a:t>.	вестибюля;</a:t>
            </a:r>
          </a:p>
          <a:p>
            <a:pPr marL="0" indent="0">
              <a:buNone/>
            </a:pPr>
            <a:r>
              <a:rPr lang="ru-RU" dirty="0"/>
              <a:t>c.	гардероба;</a:t>
            </a:r>
          </a:p>
          <a:p>
            <a:pPr marL="0" indent="0">
              <a:buNone/>
            </a:pPr>
            <a:r>
              <a:rPr lang="ru-RU" dirty="0"/>
              <a:t>d.	туалета.</a:t>
            </a:r>
          </a:p>
          <a:p>
            <a:pPr marL="0" indent="0">
              <a:buNone/>
            </a:pPr>
            <a:r>
              <a:rPr lang="ru-RU" dirty="0"/>
              <a:t>2.	Наведение порядка:</a:t>
            </a:r>
          </a:p>
          <a:p>
            <a:pPr marL="0" indent="0">
              <a:buNone/>
            </a:pPr>
            <a:r>
              <a:rPr lang="ru-RU" dirty="0"/>
              <a:t>а.  на кроватях;</a:t>
            </a:r>
          </a:p>
          <a:p>
            <a:pPr marL="0" indent="0">
              <a:buNone/>
            </a:pPr>
            <a:r>
              <a:rPr lang="ru-RU" dirty="0"/>
              <a:t>б.  в индивидуальных тумбочках;</a:t>
            </a:r>
          </a:p>
          <a:p>
            <a:pPr marL="0" indent="0">
              <a:buNone/>
            </a:pPr>
            <a:r>
              <a:rPr lang="ru-RU" dirty="0"/>
              <a:t>с.  в личных ячейках гардероба;</a:t>
            </a:r>
          </a:p>
          <a:p>
            <a:pPr marL="0" indent="0">
              <a:buNone/>
            </a:pPr>
            <a:r>
              <a:rPr lang="ru-RU" dirty="0"/>
              <a:t>d.  на санитарно-гигиенических полочках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161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346050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575F6D"/>
                </a:solidFill>
              </a:rPr>
              <a:t>Требования к календарно-тематическому планированию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435280" cy="58532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000" dirty="0"/>
              <a:t>Ежедневные трудовые дела</a:t>
            </a:r>
          </a:p>
          <a:p>
            <a:pPr marL="0" indent="0">
              <a:buNone/>
            </a:pPr>
            <a:endParaRPr lang="ru-RU" u="sng" dirty="0" smtClean="0"/>
          </a:p>
          <a:p>
            <a:pPr marL="0" indent="0">
              <a:buNone/>
            </a:pPr>
            <a:r>
              <a:rPr lang="ru-RU" u="sng" dirty="0" smtClean="0"/>
              <a:t>День</a:t>
            </a: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1.	Подготовка школьной одежды: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чистка; стирка; утюжка.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2.	Уборка помещений </a:t>
            </a:r>
            <a:r>
              <a:rPr lang="ru-RU" dirty="0" smtClean="0"/>
              <a:t>корпуса.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</a:t>
            </a:r>
          </a:p>
          <a:p>
            <a:pPr marL="0" indent="0">
              <a:buNone/>
            </a:pPr>
            <a:r>
              <a:rPr lang="ru-RU" u="sng" dirty="0" smtClean="0"/>
              <a:t>Вечер</a:t>
            </a: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1.	Уборка помещений корпуса;</a:t>
            </a:r>
          </a:p>
          <a:p>
            <a:pPr marL="0" indent="0">
              <a:buNone/>
            </a:pPr>
            <a:r>
              <a:rPr lang="ru-RU" dirty="0"/>
              <a:t>2.	</a:t>
            </a:r>
            <a:r>
              <a:rPr lang="ru-RU" dirty="0" smtClean="0"/>
              <a:t>уборка </a:t>
            </a:r>
            <a:r>
              <a:rPr lang="ru-RU" dirty="0"/>
              <a:t>спортзала и коридора или столовой;</a:t>
            </a:r>
          </a:p>
          <a:p>
            <a:pPr marL="0" indent="0">
              <a:buNone/>
            </a:pPr>
            <a:r>
              <a:rPr lang="ru-RU" dirty="0" smtClean="0"/>
              <a:t>3.	стирка носков и т.д.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559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332656"/>
            <a:ext cx="9144000" cy="630932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Aft>
                <a:spcPts val="1000"/>
              </a:spcAft>
              <a:buNone/>
            </a:pPr>
            <a:r>
              <a:rPr lang="ru-RU" sz="5600" b="1" dirty="0">
                <a:latin typeface="Times New Roman" pitchFamily="18" charset="0"/>
                <a:ea typeface="Calibri"/>
                <a:cs typeface="Times New Roman" pitchFamily="18" charset="0"/>
              </a:rPr>
              <a:t>ПРОГУЛКА  </a:t>
            </a:r>
            <a:endParaRPr lang="ru-RU" sz="5600" b="1" i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marR="71755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9600" i="1" u="sng" dirty="0">
                <a:latin typeface="Times New Roman" pitchFamily="18" charset="0"/>
                <a:ea typeface="Calibri"/>
                <a:cs typeface="Times New Roman" pitchFamily="18" charset="0"/>
              </a:rPr>
              <a:t>Цель:</a:t>
            </a:r>
            <a:endParaRPr lang="ru-RU" sz="9600" i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R="71755">
              <a:lnSpc>
                <a:spcPct val="115000"/>
              </a:lnSpc>
              <a:spcAft>
                <a:spcPts val="1000"/>
              </a:spcAft>
            </a:pPr>
            <a:r>
              <a:rPr lang="ru-RU" sz="9600" dirty="0">
                <a:latin typeface="Times New Roman" pitchFamily="18" charset="0"/>
                <a:ea typeface="Calibri"/>
                <a:cs typeface="Times New Roman" pitchFamily="18" charset="0"/>
              </a:rPr>
              <a:t>Показать красоту родного поселка в зимнее время.</a:t>
            </a:r>
            <a:endParaRPr lang="ru-RU" sz="9600" i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R="3175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9600" i="1" u="sng" spc="-2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Задачи:  </a:t>
            </a:r>
            <a:endParaRPr lang="ru-RU" sz="9600" i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9600" spc="15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r>
              <a:rPr lang="ru-RU" sz="9600" dirty="0" smtClean="0">
                <a:latin typeface="Times New Roman" pitchFamily="18" charset="0"/>
                <a:ea typeface="Calibri"/>
                <a:cs typeface="Times New Roman" pitchFamily="18" charset="0"/>
              </a:rPr>
              <a:t>Уточнение </a:t>
            </a:r>
            <a:r>
              <a:rPr lang="ru-RU" sz="9600" dirty="0">
                <a:latin typeface="Times New Roman" pitchFamily="18" charset="0"/>
                <a:ea typeface="Calibri"/>
                <a:cs typeface="Times New Roman" pitchFamily="18" charset="0"/>
              </a:rPr>
              <a:t>представлений о сезонных изменениях в природе; формирование </a:t>
            </a:r>
            <a:r>
              <a:rPr lang="ru-RU" sz="96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представлений о жизни поселка в зимнее время года; о труде по благоустройству поселка.</a:t>
            </a:r>
            <a:endParaRPr lang="ru-RU" sz="9600" i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R="127000">
              <a:lnSpc>
                <a:spcPct val="115000"/>
              </a:lnSpc>
            </a:pPr>
            <a:r>
              <a:rPr lang="ru-RU" sz="96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Развитие наблюдательности, умений определять сезонные особенности и сравнивать зимнюю картинку леса с городским пейзажем; находить необходимую информацию в окружающей действительности; различать деревья по цвету и характеру коры; расположению веток; определять птиц.</a:t>
            </a:r>
            <a:endParaRPr lang="ru-RU" sz="9600" i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96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Воспитание уважительного отношения к уголкам природы родного поселка и его обитателям в зимнее время года; желание помочь им.</a:t>
            </a:r>
            <a:endParaRPr lang="ru-RU" sz="9600" i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marR="3175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3800" spc="-15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ru-RU" sz="3800" i="1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404664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575F6D"/>
                </a:solidFill>
              </a:rPr>
              <a:t>Требования к календарно-тематическому планированию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52459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692696"/>
            <a:ext cx="8424936" cy="6165304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Aft>
                <a:spcPts val="1000"/>
              </a:spcAft>
              <a:buNone/>
            </a:pPr>
            <a:r>
              <a:rPr lang="ru-RU" sz="6400" dirty="0">
                <a:latin typeface="Times New Roman" pitchFamily="18" charset="0"/>
                <a:ea typeface="Calibri"/>
                <a:cs typeface="Times New Roman" pitchFamily="18" charset="0"/>
              </a:rPr>
              <a:t>ПРОГУЛКА  </a:t>
            </a:r>
            <a:endParaRPr lang="ru-RU" sz="6400" i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R="3175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11200" i="1" u="sng" spc="-15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Наблюдения</a:t>
            </a:r>
            <a:r>
              <a:rPr lang="ru-RU" sz="11200" i="1" u="sng" spc="-15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  <a:endParaRPr lang="ru-RU" sz="11200" i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R="3175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11200" spc="-15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ru-RU" sz="11200" i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marR="25400" indent="0">
              <a:lnSpc>
                <a:spcPct val="115000"/>
              </a:lnSpc>
              <a:buNone/>
            </a:pPr>
            <a:r>
              <a:rPr lang="ru-RU" sz="11200" dirty="0">
                <a:latin typeface="Times New Roman" pitchFamily="18" charset="0"/>
                <a:ea typeface="Calibri"/>
                <a:cs typeface="Times New Roman" pitchFamily="18" charset="0"/>
              </a:rPr>
              <a:t>Наблюдения за сезонными изменениями в поселке; трудом в </a:t>
            </a:r>
            <a:r>
              <a:rPr lang="ru-RU" sz="11200" dirty="0" smtClean="0">
                <a:latin typeface="Times New Roman" pitchFamily="18" charset="0"/>
                <a:ea typeface="Calibri"/>
                <a:cs typeface="Times New Roman" pitchFamily="18" charset="0"/>
              </a:rPr>
              <a:t>парке, </a:t>
            </a:r>
            <a:r>
              <a:rPr lang="ru-RU" sz="11200" dirty="0">
                <a:latin typeface="Times New Roman" pitchFamily="18" charset="0"/>
                <a:ea typeface="Calibri"/>
                <a:cs typeface="Times New Roman" pitchFamily="18" charset="0"/>
              </a:rPr>
              <a:t>сквере; за уборкой снега на улицах; красотой зимнего пейзажа (причудливые шапки снега на деревьях, пеньках, цвет снега в зависимости от осве­щения и толщины покрова (белый, серый, голубой).</a:t>
            </a:r>
            <a:endParaRPr lang="ru-RU" sz="11200" i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marR="25400" indent="0">
              <a:lnSpc>
                <a:spcPct val="115000"/>
              </a:lnSpc>
              <a:spcAft>
                <a:spcPts val="1000"/>
              </a:spcAft>
              <a:buNone/>
              <a:tabLst>
                <a:tab pos="168275" algn="l"/>
              </a:tabLst>
            </a:pPr>
            <a:r>
              <a:rPr lang="ru-RU" sz="112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Рассмотреть и определить следы на снегу - людей, транспорта, санок, лыж, птиц, зверей.</a:t>
            </a:r>
            <a:endParaRPr lang="ru-RU" sz="11200" i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marR="3175" indent="0">
              <a:lnSpc>
                <a:spcPct val="115000"/>
              </a:lnSpc>
              <a:buNone/>
            </a:pPr>
            <a:r>
              <a:rPr lang="ru-RU" sz="112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Измерить глубину снежного покрова палочкой в разных местах (возле забора, на открытой площадке).</a:t>
            </a:r>
            <a:endParaRPr lang="ru-RU" sz="11200" i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marR="3175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112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1200" dirty="0"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11200" i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35280" cy="490066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575F6D"/>
                </a:solidFill>
              </a:rPr>
              <a:t>Требования к календарно-тематическому планированию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54020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548680"/>
            <a:ext cx="8568952" cy="523379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Aft>
                <a:spcPts val="1000"/>
              </a:spcAft>
              <a:buNone/>
            </a:pPr>
            <a:r>
              <a:rPr lang="ru-RU" sz="11200" dirty="0">
                <a:latin typeface="Times New Roman" pitchFamily="18" charset="0"/>
                <a:ea typeface="Calibri"/>
                <a:cs typeface="Times New Roman" pitchFamily="18" charset="0"/>
              </a:rPr>
              <a:t>ПРОГУЛКА  </a:t>
            </a:r>
            <a:endParaRPr lang="ru-RU" sz="11200" i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marR="3175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11200" i="1" u="sng" dirty="0" smtClean="0">
                <a:latin typeface="Times New Roman" pitchFamily="18" charset="0"/>
                <a:ea typeface="Calibri"/>
                <a:cs typeface="Times New Roman" pitchFamily="18" charset="0"/>
              </a:rPr>
              <a:t>Игры</a:t>
            </a:r>
            <a:r>
              <a:rPr lang="ru-RU" sz="11200" i="1" u="sng" dirty="0">
                <a:latin typeface="Times New Roman" pitchFamily="18" charset="0"/>
                <a:ea typeface="Calibri"/>
                <a:cs typeface="Times New Roman" pitchFamily="18" charset="0"/>
              </a:rPr>
              <a:t>:</a:t>
            </a:r>
            <a:endParaRPr lang="ru-RU" sz="11200" i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marR="3175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11200" dirty="0"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r>
              <a:rPr lang="en-US" sz="11200" u="sng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</a:t>
            </a:r>
            <a:r>
              <a:rPr lang="en-US" sz="11200" u="sng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Чем</a:t>
            </a:r>
            <a:r>
              <a:rPr lang="en-US" sz="11200" u="sng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1200" u="sng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играем</a:t>
            </a:r>
            <a:r>
              <a:rPr lang="en-US" sz="11200" u="sng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?»</a:t>
            </a:r>
            <a:endParaRPr lang="ru-RU" sz="1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R="21590" algn="just">
              <a:lnSpc>
                <a:spcPct val="120000"/>
              </a:lnSpc>
              <a:spcAft>
                <a:spcPts val="1000"/>
              </a:spcAft>
            </a:pPr>
            <a:r>
              <a:rPr lang="ru-RU" sz="11200" spc="3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Развитие слухового восприятия, умения различать </a:t>
            </a:r>
            <a:r>
              <a:rPr lang="ru-RU" sz="11200" spc="25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звуки.</a:t>
            </a: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ru-RU" sz="11200" b="1" spc="15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r>
              <a:rPr lang="en-US" sz="11200" u="sng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</a:t>
            </a:r>
            <a:r>
              <a:rPr lang="en-US" sz="11200" u="sng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Горячий</a:t>
            </a:r>
            <a:r>
              <a:rPr lang="en-US" sz="11200" u="sng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1200" u="sng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мяч</a:t>
            </a:r>
            <a:r>
              <a:rPr lang="en-US" sz="11200" u="sng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»</a:t>
            </a:r>
            <a:endParaRPr lang="ru-RU" sz="1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200" spc="3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Развитие внимания, быстроты, двигательной реак­</a:t>
            </a:r>
            <a:r>
              <a:rPr lang="ru-RU" sz="11200" spc="65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ции и ловкости рук.</a:t>
            </a: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1200" u="sng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</a:t>
            </a:r>
            <a:r>
              <a:rPr lang="ru-RU" sz="11200" u="sng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Паук»</a:t>
            </a:r>
            <a:endParaRPr lang="ru-RU" sz="1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11200" dirty="0" smtClean="0">
                <a:latin typeface="Times New Roman" pitchFamily="18" charset="0"/>
                <a:ea typeface="Calibri"/>
                <a:cs typeface="Times New Roman" pitchFamily="18" charset="0"/>
              </a:rPr>
              <a:t>Развитие ловкости, способности к коллективным действиям, чувства сплоченности команды.</a:t>
            </a:r>
            <a:br>
              <a:rPr lang="ru-RU" sz="11200" dirty="0" smtClean="0"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11200" i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35280" cy="490066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575F6D"/>
                </a:solidFill>
              </a:rPr>
              <a:t>Требования к календарно-тематическому планированию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98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712968" cy="548680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575F6D"/>
                </a:solidFill>
              </a:rPr>
              <a:t>Требования к календарно-тематическому планированию</a:t>
            </a:r>
            <a:r>
              <a:rPr lang="ru-RU" sz="2700" dirty="0" smtClean="0">
                <a:solidFill>
                  <a:srgbClr val="575F6D"/>
                </a:solidFill>
              </a:rPr>
              <a:t>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08681628"/>
              </p:ext>
            </p:extLst>
          </p:nvPr>
        </p:nvGraphicFramePr>
        <p:xfrm>
          <a:off x="107504" y="620687"/>
          <a:ext cx="9036496" cy="6280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3888432"/>
                <a:gridCol w="1728192"/>
                <a:gridCol w="2339752"/>
              </a:tblGrid>
              <a:tr h="609589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Февраль  2013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8801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8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3" marR="513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Час развития /самоподготовка</a:t>
                      </a:r>
                      <a:endParaRPr lang="ru-RU" sz="18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3" marR="513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Дела трудовые</a:t>
                      </a:r>
                      <a:endParaRPr lang="ru-RU" sz="18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3" marR="513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Наблюдение (</a:t>
                      </a:r>
                      <a:r>
                        <a:rPr lang="ru-RU" sz="18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инд. </a:t>
                      </a: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работа)</a:t>
                      </a:r>
                      <a:endParaRPr lang="ru-RU" sz="18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3" marR="51353" marT="0" marB="0"/>
                </a:tc>
              </a:tr>
              <a:tr h="465107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04.02.13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Поне</a:t>
                      </a:r>
                      <a:endParaRPr lang="ru-RU" sz="2000" b="0" i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дельник</a:t>
                      </a:r>
                      <a:r>
                        <a:rPr lang="ru-RU" sz="2000" b="1" i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2000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353" marR="51353" marT="0" marB="0"/>
                </a:tc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ru-RU" sz="2000" b="1" i="0" u="sng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Тема</a:t>
                      </a:r>
                      <a:r>
                        <a:rPr lang="ru-RU" sz="2000" b="1" i="0" u="sng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r>
                        <a:rPr lang="ru-RU" sz="2000" b="1" i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2000" i="0" dirty="0"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Беседа на тему: </a:t>
                      </a:r>
                      <a:r>
                        <a:rPr lang="ru-RU" sz="2000" i="0" dirty="0" smtClean="0">
                          <a:effectLst/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«Правила поведения и формы общения» </a:t>
                      </a:r>
                    </a:p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ru-RU" sz="2000" b="1" i="0" u="sng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Задачи</a:t>
                      </a:r>
                      <a:r>
                        <a:rPr lang="ru-RU" sz="2000" b="1" i="0" u="sng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r>
                        <a:rPr lang="ru-RU" sz="2000" i="0" u="sng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2000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11125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д/з – </a:t>
                      </a:r>
                      <a:r>
                        <a:rPr lang="ru-RU" sz="2000" i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знакомство с правилами поведения и формами общения в разных ситуациях;</a:t>
                      </a:r>
                      <a:endParaRPr lang="ru-RU" sz="2000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11125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к/з – </a:t>
                      </a:r>
                      <a:r>
                        <a:rPr lang="ru-RU" sz="2000" i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коррекция мышления на основе упражнений в установлении причинно-следственных связей и отношений</a:t>
                      </a:r>
                      <a:r>
                        <a:rPr lang="ru-RU" sz="2000" i="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111125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</a:t>
                      </a:r>
                      <a:r>
                        <a:rPr lang="ru-RU" sz="2000" i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в/з </a:t>
                      </a:r>
                      <a:r>
                        <a:rPr lang="ru-RU" sz="2000" i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– в</a:t>
                      </a:r>
                      <a:r>
                        <a:rPr lang="ru-RU" sz="2000" spc="2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оспитывать культуру поведения</a:t>
                      </a:r>
                      <a:r>
                        <a:rPr lang="ru-RU" sz="2000" i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2000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353" marR="51353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стирка куртки </a:t>
                      </a:r>
                      <a:endParaRPr kumimoji="0" lang="ru-RU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kumimoji="0" lang="ru-RU" sz="7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kumimoji="0" lang="ru-RU" sz="7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Чтение сказки Н. Левитана «Три желания» </a:t>
                      </a:r>
                      <a:endParaRPr kumimoji="0" lang="ru-RU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kumimoji="0" lang="ru-RU" sz="7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kumimoji="0" lang="ru-RU" sz="7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kumimoji="0" lang="ru-RU" sz="7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kumimoji="0" lang="ru-RU" sz="7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kumimoji="0" lang="ru-RU" sz="7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Учить  Иванова В. пользоваться щеткой при стирке воротника, манжеток куртки.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Отрабатывать навыки чтения у Саши П., Коли С., Данилы И.; коррекция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амбициозности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16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00378079"/>
              </p:ext>
            </p:extLst>
          </p:nvPr>
        </p:nvGraphicFramePr>
        <p:xfrm>
          <a:off x="33660" y="481220"/>
          <a:ext cx="8964488" cy="6376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44"/>
                <a:gridCol w="4500354"/>
                <a:gridCol w="1285816"/>
                <a:gridCol w="2249674"/>
              </a:tblGrid>
              <a:tr h="581839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Февраль  2013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64973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8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3" marR="513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Час развития /самоподготовка</a:t>
                      </a:r>
                      <a:endParaRPr lang="ru-RU" sz="18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3" marR="513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Дела трудовые</a:t>
                      </a:r>
                      <a:endParaRPr lang="ru-R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3" marR="513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Наблюдение (</a:t>
                      </a:r>
                      <a:r>
                        <a:rPr lang="ru-RU" sz="18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инд. </a:t>
                      </a: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работа)</a:t>
                      </a:r>
                      <a:endParaRPr lang="ru-RU" sz="18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53" marR="51353" marT="0" marB="0"/>
                </a:tc>
              </a:tr>
              <a:tr h="2121807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05.02.13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Вторник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07.02.13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Четверг 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08.02.13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Пятница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09.02.13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Суббота  </a:t>
                      </a:r>
                    </a:p>
                  </a:txBody>
                  <a:tcPr marL="51353" marR="5135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39595" algn="l"/>
                        </a:tabLst>
                      </a:pPr>
                      <a:r>
                        <a:rPr lang="ru-RU" sz="1600" i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600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39595" algn="l"/>
                        </a:tabLst>
                      </a:pPr>
                      <a:endParaRPr lang="ru-RU" sz="1600" i="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39595" algn="l"/>
                        </a:tabLst>
                      </a:pPr>
                      <a:r>
                        <a:rPr lang="ru-RU" sz="1600" i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Утро</a:t>
                      </a:r>
                      <a:endParaRPr lang="ru-RU" sz="1600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600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353" marR="5135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Игра в шашки</a:t>
                      </a:r>
                    </a:p>
                    <a:p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Очистка  тротуара от наледи</a:t>
                      </a:r>
                      <a:endParaRPr lang="ru-RU" sz="18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Наблюдение за игрой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Зиборева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А. и Сухова Ю.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Формировать навык работы со штыковой лопатой у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Тюкалкина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Д., Ушакова Е.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081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06.02.13</a:t>
                      </a:r>
                      <a:endParaRPr kumimoji="0" lang="ru-RU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Среда </a:t>
                      </a:r>
                      <a:endParaRPr kumimoji="0" lang="ru-RU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600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353" marR="5135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159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Тема: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«Как правильно питаться?»</a:t>
                      </a:r>
                      <a:endParaRPr kumimoji="0" lang="ru-RU" sz="18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159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Задачи: </a:t>
                      </a:r>
                      <a:endParaRPr kumimoji="0" lang="ru-RU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159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02895" algn="l"/>
                        </a:tabLst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д/з – расширять представления о действии продуктов питания на организм человека;</a:t>
                      </a:r>
                      <a:endParaRPr kumimoji="0" lang="ru-RU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27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к/з – коррекция мышления путем упражнений в классификации; </a:t>
                      </a:r>
                      <a:endParaRPr kumimoji="0" lang="ru-RU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в/з - в</a:t>
                      </a:r>
                      <a:r>
                        <a:rPr kumimoji="0" lang="ru-RU" sz="1800" b="0" i="0" u="none" strike="noStrike" kern="1200" cap="none" spc="1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оспитывать чувство ответственности за свое здоровье.</a:t>
                      </a:r>
                      <a:r>
                        <a:rPr kumimoji="0" lang="ru-RU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200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353" marR="5135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9512" y="60593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cap="small" dirty="0">
                <a:solidFill>
                  <a:srgbClr val="575F6D"/>
                </a:solidFill>
                <a:ea typeface="+mj-ea"/>
                <a:cs typeface="+mj-cs"/>
              </a:rPr>
              <a:t>Требования к календарно-тематическому планированию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869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404"/>
            <a:ext cx="8435280" cy="4900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ТРИАДА ЗАДАЧ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620688"/>
            <a:ext cx="8640960" cy="612068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ДИДАКТИЧЕСКАЯ ЗАДАЧА </a:t>
            </a:r>
          </a:p>
          <a:p>
            <a:endParaRPr lang="ru-RU" u="sng" dirty="0"/>
          </a:p>
          <a:p>
            <a:pPr>
              <a:buFont typeface="Arial" pitchFamily="34" charset="0"/>
              <a:buChar char="•"/>
            </a:pPr>
            <a:r>
              <a:rPr lang="ru-RU" sz="3000" u="sng" dirty="0" smtClean="0">
                <a:latin typeface="Times New Roman" pitchFamily="18" charset="0"/>
                <a:cs typeface="Times New Roman" pitchFamily="18" charset="0"/>
              </a:rPr>
              <a:t>Знакомить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с (основными приемами поведения в транспорте);</a:t>
            </a:r>
          </a:p>
          <a:p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000" u="sng" dirty="0" smtClean="0">
                <a:latin typeface="Times New Roman" pitchFamily="18" charset="0"/>
                <a:cs typeface="Times New Roman" pitchFamily="18" charset="0"/>
              </a:rPr>
              <a:t>закреплять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(навыки поведения в транспорте);</a:t>
            </a:r>
          </a:p>
          <a:p>
            <a:pPr>
              <a:buFont typeface="Arial" pitchFamily="34" charset="0"/>
              <a:buChar char="•"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000" u="sng" dirty="0" smtClean="0">
                <a:latin typeface="Times New Roman" pitchFamily="18" charset="0"/>
                <a:cs typeface="Times New Roman" pitchFamily="18" charset="0"/>
              </a:rPr>
              <a:t>отрабатывать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(модели поведения в транспорте в экстремальных ситуациях);</a:t>
            </a:r>
          </a:p>
          <a:p>
            <a:pPr marL="0" indent="0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(раскрывать, расширять, формировать, дать представление, уточнять,  учить анализировать причины, учить находить «мирные» пути, …)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Кащенко П. Педагогическая коррекция. – М.; Просвещение, 1994. – с.34</a:t>
            </a:r>
          </a:p>
          <a:p>
            <a:pPr>
              <a:buFont typeface="Wingdings" pitchFamily="2" charset="2"/>
              <a:buChar char="v"/>
            </a:pPr>
            <a:r>
              <a:rPr lang="ru-RU" sz="2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Худенко Е.Д.  Организация и планирование воспитательной работы в специальной (коррекционной) школе-интернате, детском доме: пособие для воспитателей и учителей, - 2-е изд. </a:t>
            </a:r>
            <a:r>
              <a:rPr lang="ru-RU" sz="21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испр</a:t>
            </a:r>
            <a:r>
              <a:rPr lang="ru-RU" sz="2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и доп.- М.; АРКТИ, 2006,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с. 193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27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1196752"/>
            <a:ext cx="6172200" cy="396044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Формирование навыков здорового образа жизни и ОБЖ  у воспитанников СКШИ во внеурочной деятельности, как   средство формирования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здоровьесберегающей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среды школы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92696"/>
            <a:ext cx="4660032" cy="1371600"/>
          </a:xfrm>
        </p:spPr>
        <p:txBody>
          <a:bodyPr/>
          <a:lstStyle/>
          <a:p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Тема: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188640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КГКСКОУ СКШИ 8 вида 11 п. Ванино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78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404"/>
            <a:ext cx="8435280" cy="4900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ТРИАДА ЗАДАЧ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620688"/>
            <a:ext cx="8640960" cy="6120680"/>
          </a:xfrm>
        </p:spPr>
        <p:txBody>
          <a:bodyPr>
            <a:normAutofit lnSpcReduction="10000"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ОРРЕКЦИОННАЯ ЗАДАЧА – формируя ее воспитатель должен исходить из того, какие аспекты познавательной деятельности (мышление, память, внимание) будут наиболее активно работать в процессе занятия и какие черты личности (воля, работоспособность, целеустремленность, контактность…) необходимо задействовать. Например,</a:t>
            </a:r>
          </a:p>
          <a:p>
            <a:pPr marL="0" indent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коррекция зрительного внимания учащихся на основе упражнений в узнавании и различении;</a:t>
            </a:r>
          </a:p>
          <a:p>
            <a:pPr marL="0" indent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коррекция личностных черт воспитанников в процессе развития установок поведения;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893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404"/>
            <a:ext cx="8435280" cy="4900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ТРИАДА ЗАДАЧ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620688"/>
            <a:ext cx="8640960" cy="6120680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sz="3000" dirty="0" smtClean="0"/>
              <a:t>коррекция личностных черт воспитанников в процессе развития установок поведения;</a:t>
            </a:r>
          </a:p>
          <a:p>
            <a:pPr marL="0" indent="0">
              <a:buNone/>
            </a:pPr>
            <a:endParaRPr lang="ru-RU" sz="3000" dirty="0" smtClean="0"/>
          </a:p>
          <a:p>
            <a:pPr>
              <a:buFont typeface="Arial" pitchFamily="34" charset="0"/>
              <a:buChar char="•"/>
            </a:pPr>
            <a:r>
              <a:rPr lang="ru-RU" sz="3000" dirty="0" smtClean="0"/>
              <a:t>коррекция речи через систему упражнений в словообразовании имен-отчеств и др.</a:t>
            </a:r>
          </a:p>
          <a:p>
            <a:pPr marL="0" lvl="0" indent="0">
              <a:buClr>
                <a:srgbClr val="FE8637"/>
              </a:buClr>
              <a:buNone/>
            </a:pPr>
            <a:endParaRPr lang="ru-RU" sz="3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Clr>
                <a:srgbClr val="FE8637"/>
              </a:buClr>
              <a:buNone/>
            </a:pPr>
            <a:r>
              <a:rPr lang="ru-RU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Литература:</a:t>
            </a:r>
          </a:p>
          <a:p>
            <a:pPr marL="0" lvl="0" indent="0">
              <a:buClr>
                <a:srgbClr val="FE8637"/>
              </a:buClr>
              <a:buNone/>
            </a:pPr>
            <a:endParaRPr lang="ru-RU" sz="2800" dirty="0" smtClean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  <a:buFont typeface="Wingdings" pitchFamily="2" charset="2"/>
              <a:buChar char="v"/>
            </a:pPr>
            <a:r>
              <a:rPr lang="ru-RU" sz="2800" dirty="0" smtClean="0">
                <a:solidFill>
                  <a:prstClr val="black"/>
                </a:solidFill>
              </a:rPr>
              <a:t>Кащенко </a:t>
            </a:r>
            <a:r>
              <a:rPr lang="ru-RU" sz="2800" dirty="0">
                <a:solidFill>
                  <a:prstClr val="black"/>
                </a:solidFill>
              </a:rPr>
              <a:t>П. Педагогическая коррекция. – М.; </a:t>
            </a:r>
            <a:r>
              <a:rPr lang="ru-RU" sz="2800" dirty="0" smtClean="0">
                <a:solidFill>
                  <a:prstClr val="black"/>
                </a:solidFill>
              </a:rPr>
              <a:t>Просвещение</a:t>
            </a:r>
            <a:r>
              <a:rPr lang="ru-RU" sz="2800" dirty="0">
                <a:solidFill>
                  <a:prstClr val="black"/>
                </a:solidFill>
              </a:rPr>
              <a:t>, 1994. – </a:t>
            </a:r>
            <a:r>
              <a:rPr lang="ru-RU" sz="2800" dirty="0" smtClean="0">
                <a:solidFill>
                  <a:prstClr val="black"/>
                </a:solidFill>
              </a:rPr>
              <a:t>с.54</a:t>
            </a:r>
          </a:p>
          <a:p>
            <a:pPr marL="0" lvl="0" indent="0">
              <a:buClr>
                <a:srgbClr val="FE8637"/>
              </a:buClr>
              <a:buNone/>
            </a:pPr>
            <a:endParaRPr lang="ru-RU" sz="2800" dirty="0" smtClean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  <a:buFont typeface="Wingdings" pitchFamily="2" charset="2"/>
              <a:buChar char="v"/>
            </a:pPr>
            <a:r>
              <a:rPr lang="ru-RU" sz="2800" dirty="0">
                <a:solidFill>
                  <a:prstClr val="black"/>
                </a:solidFill>
              </a:rPr>
              <a:t>Худенко Е.Д.  Организация и планирование воспитательной работы в специальной (коррекционной) школе-интернате, детском доме: пособие для воспитателей и учителей, - 2-е изд. </a:t>
            </a:r>
            <a:r>
              <a:rPr lang="ru-RU" sz="2800" dirty="0" err="1">
                <a:solidFill>
                  <a:prstClr val="black"/>
                </a:solidFill>
              </a:rPr>
              <a:t>испр</a:t>
            </a:r>
            <a:r>
              <a:rPr lang="ru-RU" sz="2800" dirty="0">
                <a:solidFill>
                  <a:prstClr val="black"/>
                </a:solidFill>
              </a:rPr>
              <a:t>. и доп.- М.; АРКТИ, 2006, с. 193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135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36004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КОРРЕКЦИЯ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764704"/>
            <a:ext cx="8964488" cy="534920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выхода из конфликтных ситуаций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с помощью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решения ситуативных задач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умения слушать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путем увеличения объема информации;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способов разрядки гнева и агрессии</a:t>
            </a:r>
          </a:p>
          <a:p>
            <a:pPr marL="0" lvl="0" indent="0">
              <a:lnSpc>
                <a:spcPct val="150000"/>
              </a:lnSpc>
              <a:buNone/>
              <a:tabLst>
                <a:tab pos="67818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/>
              </a:rPr>
              <a:t>посредством  внедрения метода 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</a:rPr>
              <a:t>изотерапии</a:t>
            </a:r>
            <a:r>
              <a:rPr lang="ru-RU" sz="2800" dirty="0">
                <a:solidFill>
                  <a:srgbClr val="000000"/>
                </a:solidFill>
                <a:latin typeface="Times New Roman"/>
              </a:rPr>
              <a:t>: зарисовка своего гнева с последующим сожжением или разрывом на мелкие кусочки и т.д.;</a:t>
            </a:r>
            <a:endParaRPr lang="ru-RU" sz="2800" dirty="0">
              <a:latin typeface="Times New Roman"/>
              <a:ea typeface="Times New Roman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71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36004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КОРРЕКЦИЯ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692696"/>
            <a:ext cx="8892480" cy="542121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формирования позитивной моральной позиции</a:t>
            </a:r>
          </a:p>
          <a:p>
            <a:pPr marL="0" lvl="0" indent="0">
              <a:lnSpc>
                <a:spcPct val="150000"/>
              </a:lnSpc>
              <a:buNone/>
              <a:tabLst>
                <a:tab pos="67818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/>
              </a:rPr>
              <a:t>с помощью развития </a:t>
            </a:r>
            <a:r>
              <a:rPr lang="ru-RU" sz="2800" dirty="0">
                <a:latin typeface="Times New Roman"/>
                <a:ea typeface="Times New Roman"/>
              </a:rPr>
              <a:t> чувства юмора</a:t>
            </a:r>
            <a:r>
              <a:rPr lang="ru-RU" sz="2800" dirty="0">
                <a:solidFill>
                  <a:srgbClr val="000000"/>
                </a:solidFill>
                <a:latin typeface="Times New Roman"/>
              </a:rPr>
              <a:t>;</a:t>
            </a:r>
            <a:endParaRPr lang="ru-RU" sz="2800" dirty="0">
              <a:latin typeface="Times New Roman"/>
              <a:ea typeface="Times New Roman"/>
            </a:endParaRPr>
          </a:p>
          <a:p>
            <a:pPr marL="342900" lvl="0" indent="-342900">
              <a:lnSpc>
                <a:spcPct val="150000"/>
              </a:lnSpc>
              <a:tabLst>
                <a:tab pos="678180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эмоционально-волевой сферы и внимания </a:t>
            </a:r>
          </a:p>
          <a:p>
            <a:pPr marL="0" lvl="0" indent="0">
              <a:lnSpc>
                <a:spcPct val="150000"/>
              </a:lnSpc>
              <a:buNone/>
              <a:tabLst>
                <a:tab pos="678180" algn="l"/>
              </a:tabLst>
            </a:pPr>
            <a:r>
              <a:rPr lang="ru-RU" sz="2800" dirty="0" smtClean="0">
                <a:latin typeface="Times New Roman"/>
                <a:ea typeface="Times New Roman"/>
              </a:rPr>
              <a:t>через систему игровых упражнений и тренингов;</a:t>
            </a:r>
          </a:p>
          <a:p>
            <a:pPr>
              <a:lnSpc>
                <a:spcPct val="150000"/>
              </a:lnSpc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поведения и контроля за соблюдением норм общения в соответствии с требованиями морали</a:t>
            </a:r>
          </a:p>
          <a:p>
            <a:pPr marL="0" lvl="0" indent="0">
              <a:lnSpc>
                <a:spcPct val="150000"/>
              </a:lnSpc>
              <a:buNone/>
              <a:tabLst>
                <a:tab pos="67818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посредством упражнений </a:t>
            </a:r>
            <a:r>
              <a:rPr lang="ru-RU" sz="2800" dirty="0">
                <a:solidFill>
                  <a:srgbClr val="000000"/>
                </a:solidFill>
                <a:latin typeface="Times New Roman"/>
              </a:rPr>
              <a:t>в выполнении различных поручений;</a:t>
            </a:r>
            <a:endParaRPr lang="ru-RU" sz="28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04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36004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КОРРЕКЦИЯ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028" y="404664"/>
            <a:ext cx="9118972" cy="5709248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buClr>
                <a:srgbClr val="FE8637"/>
              </a:buClr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внутреннего самоконтроля и сдерживания негативных импульсов</a:t>
            </a:r>
          </a:p>
          <a:p>
            <a:pPr marL="0" lvl="0" indent="0">
              <a:buClr>
                <a:srgbClr val="FE8637"/>
              </a:buClr>
              <a:buNone/>
              <a:tabLst>
                <a:tab pos="678180" algn="l"/>
              </a:tabLst>
            </a:pPr>
            <a:r>
              <a:rPr lang="ru-RU" sz="2800" dirty="0">
                <a:latin typeface="Times New Roman"/>
              </a:rPr>
              <a:t>путем</a:t>
            </a:r>
            <a:r>
              <a:rPr lang="ru-RU" sz="2800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/>
              </a:rPr>
              <a:t>использования  методов  ошеломления,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игнорирования; </a:t>
            </a:r>
          </a:p>
          <a:p>
            <a:pPr marL="0" lvl="0" indent="0">
              <a:buClr>
                <a:srgbClr val="FE8637"/>
              </a:buClr>
              <a:buNone/>
              <a:tabLst>
                <a:tab pos="67818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в процессе решения ситуативных задач </a:t>
            </a:r>
            <a:r>
              <a:rPr lang="ru-RU" sz="2800" dirty="0">
                <a:solidFill>
                  <a:srgbClr val="000000"/>
                </a:solidFill>
                <a:latin typeface="Times New Roman"/>
              </a:rPr>
              <a:t>и др.</a:t>
            </a:r>
            <a:endParaRPr lang="ru-RU" sz="2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тревожности и неуверенности в себе, неустойчивости самооценки,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амбициозности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150000"/>
              </a:lnSpc>
              <a:buNone/>
              <a:tabLst>
                <a:tab pos="67818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/>
              </a:rPr>
              <a:t>посредством методов педагогической поддержки, </a:t>
            </a:r>
            <a:r>
              <a:rPr lang="ru-RU" sz="2800" dirty="0">
                <a:latin typeface="Times New Roman"/>
                <a:ea typeface="Times New Roman"/>
              </a:rPr>
              <a:t>предоставляя возможность ребятам «выговариваться» о неприятных вещах, не боясь быть смешными.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80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36004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КОРРЕКЦИЯ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692696"/>
            <a:ext cx="8640960" cy="5133184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контактности и умения извлекать опыт из неудачного общения</a:t>
            </a:r>
          </a:p>
          <a:p>
            <a:pPr marL="0" lvl="0" indent="0">
              <a:buNone/>
              <a:tabLst>
                <a:tab pos="67818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через систему </a:t>
            </a:r>
            <a:r>
              <a:rPr lang="ru-RU" sz="2800" dirty="0">
                <a:solidFill>
                  <a:srgbClr val="000000"/>
                </a:solidFill>
                <a:latin typeface="Times New Roman"/>
              </a:rPr>
              <a:t>упражнений в выполнении различных поручений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; </a:t>
            </a:r>
          </a:p>
          <a:p>
            <a:pPr marL="0" lvl="0" indent="0">
              <a:buNone/>
              <a:tabLst>
                <a:tab pos="67818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на основе анализа неудачного общения и совместной с педагогом разработки дальнейшего плана действий (индивидуально);</a:t>
            </a:r>
          </a:p>
          <a:p>
            <a:pPr marL="0" lvl="0" indent="0">
              <a:buNone/>
              <a:tabLst>
                <a:tab pos="678180" algn="l"/>
              </a:tabLst>
            </a:pPr>
            <a:endParaRPr lang="ru-RU" sz="2800" dirty="0">
              <a:latin typeface="Times New Roman"/>
              <a:ea typeface="Times New Roman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обеспечения максимально – возможного комфортного контакта с окружающим миром 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/>
                <a:ea typeface="Times New Roman"/>
              </a:rPr>
              <a:t>посредством формирования умения </a:t>
            </a:r>
            <a:r>
              <a:rPr lang="ru-RU" sz="2800" dirty="0">
                <a:latin typeface="Times New Roman"/>
                <a:ea typeface="Times New Roman"/>
              </a:rPr>
              <a:t>видеть и воспринимать жизнь такой, какая она есть</a:t>
            </a:r>
            <a:r>
              <a:rPr lang="ru-RU" sz="2800" dirty="0">
                <a:solidFill>
                  <a:srgbClr val="000000"/>
                </a:solidFill>
                <a:latin typeface="Times New Roman"/>
              </a:rPr>
              <a:t>.</a:t>
            </a:r>
            <a:endParaRPr lang="ru-RU" sz="2800" dirty="0">
              <a:latin typeface="Times New Roman"/>
              <a:ea typeface="Times New Roman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77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404"/>
            <a:ext cx="8435280" cy="4900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ТРИАДА ЗАДАЧ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620688"/>
            <a:ext cx="8352928" cy="612068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ВОСПИТАТЕЛЬНАЯ ЗАДАЧА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spc="-5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воспитывать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навыки поведения в современном социуме;</a:t>
            </a:r>
          </a:p>
          <a:p>
            <a:pPr>
              <a:buFont typeface="Arial" pitchFamily="34" charset="0"/>
              <a:buChar char="•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spc="-5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воспитывать </a:t>
            </a:r>
            <a:r>
              <a:rPr lang="ru-RU" sz="2800" spc="-5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уважение к национальным </a:t>
            </a:r>
            <a:r>
              <a:rPr lang="ru-RU" sz="2800" spc="-5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традициям;</a:t>
            </a:r>
          </a:p>
          <a:p>
            <a:pPr lvl="0">
              <a:lnSpc>
                <a:spcPts val="1370"/>
              </a:lnSpc>
              <a:spcAft>
                <a:spcPts val="0"/>
              </a:spcAft>
              <a:buFont typeface="Arial" pitchFamily="34" charset="0"/>
              <a:buChar char="•"/>
              <a:tabLst>
                <a:tab pos="493395" algn="l"/>
              </a:tabLst>
            </a:pPr>
            <a:endParaRPr lang="ru-RU" sz="2800" spc="-5" dirty="0" smtClean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>
              <a:lnSpc>
                <a:spcPts val="1370"/>
              </a:lnSpc>
              <a:spcAft>
                <a:spcPts val="0"/>
              </a:spcAft>
              <a:buFont typeface="Arial" pitchFamily="34" charset="0"/>
              <a:buChar char="•"/>
              <a:tabLst>
                <a:tab pos="493395" algn="l"/>
              </a:tabLst>
            </a:pPr>
            <a:endParaRPr lang="ru-RU" sz="2800" spc="-5" dirty="0" smtClean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>
              <a:spcAft>
                <a:spcPts val="0"/>
              </a:spcAft>
              <a:buFont typeface="Arial" pitchFamily="34" charset="0"/>
              <a:buChar char="•"/>
              <a:tabLst>
                <a:tab pos="493395" algn="l"/>
              </a:tabLst>
            </a:pPr>
            <a:r>
              <a:rPr lang="ru-RU" sz="2800" spc="-5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воспитывать</a:t>
            </a:r>
            <a:r>
              <a:rPr lang="ru-RU" sz="2800" spc="-5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необходимые качества «хозяина</a:t>
            </a:r>
            <a:r>
              <a:rPr lang="ru-RU" sz="2800" spc="-5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»: приветливость</a:t>
            </a:r>
            <a:r>
              <a:rPr lang="ru-RU" sz="2800" spc="-5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ru-RU" sz="2800" spc="-1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предупредительность</a:t>
            </a:r>
            <a:r>
              <a:rPr lang="ru-RU" sz="2800" spc="-1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щедрость, бескорыстность, </a:t>
            </a:r>
            <a:r>
              <a:rPr lang="ru-RU" sz="2800" spc="-1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тактичность;</a:t>
            </a:r>
          </a:p>
          <a:p>
            <a:pPr lvl="0">
              <a:spcAft>
                <a:spcPts val="0"/>
              </a:spcAft>
              <a:buFont typeface="Arial" pitchFamily="34" charset="0"/>
              <a:buChar char="•"/>
              <a:tabLst>
                <a:tab pos="493395" algn="l"/>
              </a:tabLst>
            </a:pPr>
            <a:endParaRPr lang="ru-RU" sz="2800" spc="-10" dirty="0" smtClean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spc="2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воспитывать желание </a:t>
            </a:r>
            <a:r>
              <a:rPr lang="ru-RU" sz="2800" spc="2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быть культурным </a:t>
            </a:r>
            <a:r>
              <a:rPr lang="ru-RU" sz="2800" spc="2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человеком;</a:t>
            </a:r>
          </a:p>
          <a:p>
            <a:pPr>
              <a:buFont typeface="Arial" pitchFamily="34" charset="0"/>
              <a:buChar char="•"/>
            </a:pPr>
            <a:endParaRPr lang="ru-RU" spc="-10" dirty="0" smtClean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ru-RU" spc="-10" dirty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ru-RU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684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404"/>
            <a:ext cx="8435280" cy="4900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ТРИАДА ЗАДАЧ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620688"/>
            <a:ext cx="8640960" cy="612068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ВОСПИТАТЕЛЬНАЯ ЗАДАЧА</a:t>
            </a:r>
          </a:p>
          <a:p>
            <a:pPr>
              <a:buFont typeface="Arial" pitchFamily="34" charset="0"/>
              <a:buChar char="•"/>
            </a:pPr>
            <a:endParaRPr lang="ru-RU" spc="-5" dirty="0" smtClean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spc="-5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воспитывать</a:t>
            </a:r>
            <a:r>
              <a:rPr lang="ru-RU" sz="2800" spc="2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межличностные отношения; </a:t>
            </a:r>
            <a:r>
              <a:rPr lang="ru-RU" sz="2800" spc="-5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доброжелательные </a:t>
            </a:r>
            <a:r>
              <a:rPr lang="ru-RU" sz="2800" spc="-5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отношения между </a:t>
            </a:r>
            <a:r>
              <a:rPr lang="ru-RU" sz="2800" spc="-5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сверстниками и др.</a:t>
            </a:r>
            <a:r>
              <a:rPr lang="ru-RU" sz="2800" spc="2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endParaRPr lang="ru-RU" sz="2800" spc="20" dirty="0" smtClean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spc="-5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воспитывать</a:t>
            </a:r>
            <a:r>
              <a:rPr lang="ru-RU" sz="2800" spc="1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бережное отношение </a:t>
            </a:r>
            <a:r>
              <a:rPr lang="ru-RU" sz="2800" spc="1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 </a:t>
            </a:r>
            <a:r>
              <a:rPr lang="ru-RU" sz="2800" spc="1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вещам;</a:t>
            </a:r>
          </a:p>
          <a:p>
            <a:pPr>
              <a:buFont typeface="Arial" pitchFamily="34" charset="0"/>
              <a:buChar char="•"/>
            </a:pPr>
            <a:endParaRPr lang="ru-RU" sz="2800" spc="10" dirty="0" smtClean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spc="2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воспитывать </a:t>
            </a:r>
            <a:r>
              <a:rPr lang="ru-RU" sz="2800" spc="2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уважительное </a:t>
            </a:r>
            <a:r>
              <a:rPr lang="ru-RU" sz="2800" spc="2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отношение </a:t>
            </a:r>
            <a:r>
              <a:rPr lang="ru-RU" sz="2800" spc="2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 выдающимся людям нашей Родины </a:t>
            </a:r>
            <a:r>
              <a:rPr lang="ru-RU" sz="2800" spc="15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понимание их значения в истории нашего </a:t>
            </a:r>
            <a:r>
              <a:rPr lang="ru-RU" sz="2800" spc="15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народа;</a:t>
            </a:r>
          </a:p>
          <a:p>
            <a:pPr>
              <a:buFont typeface="Arial" pitchFamily="34" charset="0"/>
              <a:buChar char="•"/>
            </a:pPr>
            <a:endParaRPr lang="ru-RU" sz="2800" spc="15" dirty="0" smtClean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spc="1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воспитывать </a:t>
            </a:r>
            <a:r>
              <a:rPr lang="ru-RU" sz="2800" spc="1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привычку достойно вести себя в конфликтной </a:t>
            </a:r>
            <a:r>
              <a:rPr lang="ru-RU" sz="2800" spc="1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ситуации и т.д.</a:t>
            </a:r>
            <a:endParaRPr lang="ru-RU" sz="2800" spc="20" dirty="0" smtClean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pc="-10" dirty="0" smtClean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ru-RU" spc="-10" dirty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ru-RU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284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117294"/>
              </p:ext>
            </p:extLst>
          </p:nvPr>
        </p:nvGraphicFramePr>
        <p:xfrm>
          <a:off x="107500" y="116642"/>
          <a:ext cx="8856987" cy="6633469"/>
        </p:xfrm>
        <a:graphic>
          <a:graphicData uri="http://schemas.openxmlformats.org/drawingml/2006/table">
            <a:tbl>
              <a:tblPr firstRow="1" firstCol="1" bandRow="1"/>
              <a:tblGrid>
                <a:gridCol w="986252"/>
                <a:gridCol w="212305"/>
                <a:gridCol w="231075"/>
                <a:gridCol w="231075"/>
                <a:gridCol w="212305"/>
                <a:gridCol w="227726"/>
                <a:gridCol w="308100"/>
                <a:gridCol w="308100"/>
                <a:gridCol w="306424"/>
                <a:gridCol w="231075"/>
                <a:gridCol w="231075"/>
                <a:gridCol w="231075"/>
                <a:gridCol w="231075"/>
                <a:gridCol w="231075"/>
                <a:gridCol w="236097"/>
                <a:gridCol w="236097"/>
                <a:gridCol w="231075"/>
                <a:gridCol w="304751"/>
                <a:gridCol w="388474"/>
                <a:gridCol w="388474"/>
                <a:gridCol w="308100"/>
                <a:gridCol w="308100"/>
                <a:gridCol w="231075"/>
                <a:gridCol w="231075"/>
                <a:gridCol w="231075"/>
                <a:gridCol w="236097"/>
                <a:gridCol w="314798"/>
                <a:gridCol w="314798"/>
                <a:gridCol w="293554"/>
                <a:gridCol w="212305"/>
                <a:gridCol w="212305"/>
              </a:tblGrid>
              <a:tr h="1406406">
                <a:tc gridSpan="3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Исследование санитарно-гигиенических навыков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___________________________________ звено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26000" algn="ctr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</a:t>
                      </a:r>
                      <a:b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Корпус _________________	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Учебный год____________</a:t>
                      </a:r>
                    </a:p>
                    <a:p>
                      <a:pPr marL="49453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4080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Фамилия,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имя </a:t>
                      </a:r>
                      <a:r>
                        <a:rPr lang="en-US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</a:t>
                      </a:r>
                      <a:endParaRPr lang="ru-RU" sz="1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</a:t>
                      </a:r>
                      <a:endParaRPr lang="ru-RU" sz="1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Критерии 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Самостоятельно принимать душ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Стирать мелкие личные вещи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Пользоваться щеткой для одежды, кремом и щеткой для обуви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Самостоятельно менять постельное белье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Осуществлять мелкий ремонт одежды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Применять доступные приемы закаливания организма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Пользоваться косметическими средствами (крем, дезодорант, лосьон и др.)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Стирать и гладить свою одежду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Пользоваться приемами депиляции (девочки)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Владеть навыками интимной гигиены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32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endParaRPr lang="ru-RU" sz="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73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  <a:endParaRPr lang="ru-RU" sz="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  <a:endParaRPr lang="ru-RU" sz="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endParaRPr lang="ru-RU" sz="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73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  <a:endParaRPr lang="ru-RU" sz="7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  <a:endParaRPr lang="ru-RU" sz="7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endParaRPr lang="ru-RU" sz="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73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  <a:endParaRPr lang="ru-RU" sz="7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  <a:endParaRPr lang="ru-RU" sz="7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endParaRPr lang="ru-RU" sz="7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73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  <a:endParaRPr lang="ru-RU" sz="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  <a:endParaRPr lang="ru-RU" sz="7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endParaRPr lang="ru-RU" sz="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73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  <a:endParaRPr lang="ru-RU" sz="7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  <a:endParaRPr lang="ru-RU" sz="7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endParaRPr lang="ru-RU" sz="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73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  <a:endParaRPr lang="ru-RU" sz="7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  <a:endParaRPr lang="ru-RU" sz="7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endParaRPr lang="ru-RU" sz="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73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  <a:endParaRPr lang="ru-RU" sz="7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  <a:endParaRPr lang="ru-RU" sz="7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endParaRPr lang="ru-RU" sz="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73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  <a:endParaRPr lang="ru-RU" sz="7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  <a:endParaRPr lang="ru-RU" sz="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endParaRPr lang="ru-RU" sz="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73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  <a:endParaRPr lang="ru-RU" sz="7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  <a:endParaRPr lang="ru-RU" sz="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endParaRPr lang="ru-RU" sz="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73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  <a:endParaRPr lang="ru-RU" sz="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  <a:endParaRPr lang="ru-RU" sz="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330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330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330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330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330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Численность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042">
                <a:tc gridSpan="3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---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детей имеют полностью сформированные 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санитарно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- гигиенические навыки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6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042">
                <a:tc gridSpan="3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---% детей имеют полностью сформированные 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санитарно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- гигиенические навыки</a:t>
                      </a:r>
                    </a:p>
                  </a:txBody>
                  <a:tcPr marL="39319" marR="39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оле 8"/>
          <p:cNvSpPr txBox="1"/>
          <p:nvPr/>
        </p:nvSpPr>
        <p:spPr>
          <a:xfrm>
            <a:off x="3843660" y="548680"/>
            <a:ext cx="4788396" cy="6381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ru-RU" sz="1100" u="sng" dirty="0">
                <a:effectLst/>
                <a:latin typeface="Times New Roman"/>
                <a:ea typeface="Calibri"/>
                <a:cs typeface="Times New Roman"/>
              </a:rPr>
              <a:t>Критерии для диагностики:</a:t>
            </a:r>
            <a:endParaRPr lang="ru-RU" sz="1600" dirty="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effectLst/>
                <a:latin typeface="Times New Roman"/>
                <a:ea typeface="Calibri"/>
                <a:cs typeface="Times New Roman"/>
              </a:rPr>
              <a:t>I - Навыки не сформированы </a:t>
            </a:r>
            <a:endParaRPr lang="ru-RU" sz="1600" dirty="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effectLst/>
                <a:latin typeface="Times New Roman"/>
                <a:ea typeface="Calibri"/>
                <a:cs typeface="Times New Roman"/>
              </a:rPr>
              <a:t>II - Навыки достаточно освоены. Их выполнение требует контроля</a:t>
            </a:r>
            <a:endParaRPr lang="ru-RU" sz="1600" dirty="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effectLst/>
                <a:latin typeface="Times New Roman"/>
                <a:ea typeface="Calibri"/>
                <a:cs typeface="Times New Roman"/>
              </a:rPr>
              <a:t>III - Навыки сформированы</a:t>
            </a:r>
            <a:r>
              <a:rPr lang="ru-RU" sz="10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1100" dirty="0">
                <a:effectLst/>
                <a:latin typeface="Times New Roman"/>
                <a:ea typeface="Calibri"/>
                <a:cs typeface="Times New Roman"/>
              </a:rPr>
              <a:t>полностью и применяются по необходимости</a:t>
            </a:r>
            <a:endParaRPr lang="ru-RU" sz="16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8620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581119"/>
              </p:ext>
            </p:extLst>
          </p:nvPr>
        </p:nvGraphicFramePr>
        <p:xfrm>
          <a:off x="107500" y="116631"/>
          <a:ext cx="8985700" cy="6324936"/>
        </p:xfrm>
        <a:graphic>
          <a:graphicData uri="http://schemas.openxmlformats.org/drawingml/2006/table">
            <a:tbl>
              <a:tblPr firstRow="1" firstCol="1" bandRow="1"/>
              <a:tblGrid>
                <a:gridCol w="359428"/>
                <a:gridCol w="359428"/>
                <a:gridCol w="359428"/>
                <a:gridCol w="359428"/>
                <a:gridCol w="359428"/>
                <a:gridCol w="359428"/>
                <a:gridCol w="359428"/>
                <a:gridCol w="359428"/>
                <a:gridCol w="359428"/>
                <a:gridCol w="359428"/>
                <a:gridCol w="359428"/>
                <a:gridCol w="359428"/>
                <a:gridCol w="359428"/>
                <a:gridCol w="359428"/>
                <a:gridCol w="359428"/>
                <a:gridCol w="359428"/>
                <a:gridCol w="359428"/>
                <a:gridCol w="359428"/>
                <a:gridCol w="359428"/>
                <a:gridCol w="359428"/>
                <a:gridCol w="359428"/>
                <a:gridCol w="359428"/>
                <a:gridCol w="359428"/>
                <a:gridCol w="359428"/>
                <a:gridCol w="359428"/>
              </a:tblGrid>
              <a:tr h="1008113">
                <a:tc gridSpan="2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Исследование качеств личности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___________________________________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звено </a:t>
                      </a:r>
                      <a:endParaRPr lang="ru-RU" sz="12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Корпус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________________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4842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Учебный год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___________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48425" algn="l"/>
                        </a:tabLst>
                      </a:pPr>
                      <a:endParaRPr lang="ru-RU" sz="1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48425" algn="l"/>
                        </a:tabLs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318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Фамилия, имя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критерии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Соблюдение правил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внутришкольного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распорядка, понимание  статуса ученика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Умение слушать, задавать вопросы, пользоваться фразеологическими стереотипами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Ориентирование в понятиях «добро», «зло», «хорошо», «плохо», «дружба», «настроение»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Умение анализировать свои и чужие поступки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Понимание необходимости самообразования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Умение ставить цель и находить пути ее реализации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Понимание   статуса гражданина, ориентирование в понятиях «долг», «ответственность», «свобода»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Умение правильно использовать способы самовыражения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1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Числен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104">
                <a:tc gridSpan="2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___ 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детей имеют осознанное адекватное социальное поведение</a:t>
                      </a:r>
                      <a:endParaRPr lang="ru-RU" sz="1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104">
                <a:tc gridSpan="2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___% детей имеют осознанное адекватное социальное поведение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оле 11"/>
          <p:cNvSpPr txBox="1"/>
          <p:nvPr/>
        </p:nvSpPr>
        <p:spPr>
          <a:xfrm>
            <a:off x="5076056" y="692696"/>
            <a:ext cx="3467100" cy="63817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u="sng" dirty="0">
                <a:effectLst/>
                <a:latin typeface="Times New Roman"/>
                <a:ea typeface="Calibri"/>
                <a:cs typeface="Times New Roman"/>
              </a:rPr>
              <a:t>Критерии для диагностики: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dirty="0">
                <a:effectLst/>
                <a:latin typeface="Times New Roman"/>
                <a:ea typeface="Calibri"/>
                <a:cs typeface="Times New Roman"/>
              </a:rPr>
              <a:t>I – не владеет навыками  адекватного социального поведения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dirty="0">
                <a:effectLst/>
                <a:latin typeface="Times New Roman"/>
                <a:ea typeface="Calibri"/>
                <a:cs typeface="Times New Roman"/>
              </a:rPr>
              <a:t>II – нарушает 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dirty="0">
                <a:effectLst/>
                <a:latin typeface="Times New Roman"/>
                <a:ea typeface="Calibri"/>
                <a:cs typeface="Times New Roman"/>
              </a:rPr>
              <a:t>III – осознанное адекватное социальное поведение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3205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512511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Форма проведения: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467544" y="1916832"/>
            <a:ext cx="7776864" cy="33843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5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Обмен опытом</a:t>
            </a:r>
          </a:p>
          <a:p>
            <a:pPr marL="45720" indent="0">
              <a:buNone/>
            </a:pP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2780928"/>
            <a:ext cx="6512511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Цель: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sz="quarter" idx="4294967295"/>
          </p:nvPr>
        </p:nvSpPr>
        <p:spPr>
          <a:xfrm>
            <a:off x="0" y="4581128"/>
            <a:ext cx="8820472" cy="31146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Совершенствование  педагогической деятельности воспитателя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302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673263"/>
              </p:ext>
            </p:extLst>
          </p:nvPr>
        </p:nvGraphicFramePr>
        <p:xfrm>
          <a:off x="179512" y="116624"/>
          <a:ext cx="8774967" cy="6223775"/>
        </p:xfrm>
        <a:graphic>
          <a:graphicData uri="http://schemas.openxmlformats.org/drawingml/2006/table">
            <a:tbl>
              <a:tblPr firstRow="1" firstCol="1" bandRow="1"/>
              <a:tblGrid>
                <a:gridCol w="350991"/>
                <a:gridCol w="350999"/>
                <a:gridCol w="350999"/>
                <a:gridCol w="350999"/>
                <a:gridCol w="350999"/>
                <a:gridCol w="350999"/>
                <a:gridCol w="350999"/>
                <a:gridCol w="350999"/>
                <a:gridCol w="350999"/>
                <a:gridCol w="350999"/>
                <a:gridCol w="350999"/>
                <a:gridCol w="350999"/>
                <a:gridCol w="350999"/>
                <a:gridCol w="350999"/>
                <a:gridCol w="350999"/>
                <a:gridCol w="350999"/>
                <a:gridCol w="350999"/>
                <a:gridCol w="350999"/>
                <a:gridCol w="350999"/>
                <a:gridCol w="99779"/>
                <a:gridCol w="251220"/>
                <a:gridCol w="350999"/>
                <a:gridCol w="350999"/>
                <a:gridCol w="126902"/>
                <a:gridCol w="224097"/>
                <a:gridCol w="350999"/>
                <a:gridCol w="350999"/>
              </a:tblGrid>
              <a:tr h="1094481">
                <a:tc gridSpan="2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Исследование межличностных отношений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___________________________________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звено </a:t>
                      </a:r>
                      <a:endParaRPr lang="ru-RU" sz="12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Корпус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________________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4842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Учебный год___________</a:t>
                      </a: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	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790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Фамилия, имя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критерии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Подчинение своих интересов интересам группы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Общепринятые нормы общения со старшими сверстниками, взрослыми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Представление о дружеских отношениях между людьми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Обозначение и анализ конфликтной ситуации, умение находить пути выхода из нее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Выбор стиля общения в зависимости от ситуации (официальный, дружеский, партнерский)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-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Умение находить контакт с окружающими, организовывать совместную деятельность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Определение настроения партнера по общению, прогнозирование дальнейшего развития ситуаций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Умение строить интимно-личностные отношения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51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Числен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155">
                <a:tc gridSpan="2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___  детей владеют навыками межличностных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отношений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8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155">
                <a:tc gridSpan="2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___% детей владеют навыками межличностных отношений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4" marR="33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оле 1"/>
          <p:cNvSpPr txBox="1"/>
          <p:nvPr/>
        </p:nvSpPr>
        <p:spPr>
          <a:xfrm>
            <a:off x="5004048" y="476672"/>
            <a:ext cx="3810000" cy="62865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u="sng">
                <a:effectLst/>
                <a:latin typeface="Times New Roman"/>
                <a:ea typeface="Calibri"/>
                <a:cs typeface="Times New Roman"/>
              </a:rPr>
              <a:t>Критерии для диагностики:</a:t>
            </a:r>
            <a:endParaRPr lang="ru-RU" sz="110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>
                <a:effectLst/>
                <a:latin typeface="Times New Roman"/>
                <a:ea typeface="Calibri"/>
                <a:cs typeface="Times New Roman"/>
              </a:rPr>
              <a:t>I – не владеет навыками  межличностных отношений</a:t>
            </a:r>
            <a:endParaRPr lang="ru-RU" sz="110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>
                <a:effectLst/>
                <a:latin typeface="Times New Roman"/>
                <a:ea typeface="Calibri"/>
                <a:cs typeface="Times New Roman"/>
              </a:rPr>
              <a:t>II – регулирует взаимоотношения с окружающими с помощью взрослого </a:t>
            </a:r>
            <a:endParaRPr lang="ru-RU" sz="110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>
                <a:effectLst/>
                <a:latin typeface="Times New Roman"/>
                <a:ea typeface="Calibri"/>
                <a:cs typeface="Times New Roman"/>
              </a:rPr>
              <a:t>III – владеет навыками межличностных отношений</a:t>
            </a:r>
            <a:endParaRPr lang="ru-RU" sz="110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652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0" y="4797152"/>
            <a:ext cx="382639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Шалва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Амонашвили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4294967295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33"/>
          <a:stretch/>
        </p:blipFill>
        <p:spPr bwMode="auto">
          <a:xfrm>
            <a:off x="6012160" y="188640"/>
            <a:ext cx="3034306" cy="4289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51520" y="1064272"/>
            <a:ext cx="5472608" cy="69269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ru-RU" sz="4400" dirty="0" smtClean="0">
                <a:solidFill>
                  <a:schemeClr val="accent1"/>
                </a:solidFill>
              </a:rPr>
              <a:t>Творческий диалог </a:t>
            </a:r>
          </a:p>
          <a:p>
            <a:pPr marL="0" indent="0" algn="l">
              <a:buFont typeface="Georgia" pitchFamily="18" charset="0"/>
              <a:buNone/>
            </a:pPr>
            <a:endParaRPr lang="ru-RU" sz="3600" dirty="0">
              <a:solidFill>
                <a:schemeClr val="accent1"/>
              </a:solidFill>
            </a:endParaRPr>
          </a:p>
          <a:p>
            <a:pPr marL="0" indent="0" algn="l">
              <a:buFont typeface="Georgia" pitchFamily="18" charset="0"/>
              <a:buNone/>
            </a:pPr>
            <a:r>
              <a:rPr lang="ru-RU" sz="4400" dirty="0" smtClean="0">
                <a:solidFill>
                  <a:schemeClr val="accent1"/>
                </a:solidFill>
              </a:rPr>
              <a:t>учителя и ученика</a:t>
            </a:r>
            <a:endParaRPr lang="ru-RU" sz="4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820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964"/>
            <a:ext cx="8640960" cy="648072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ru-RU" sz="4400" dirty="0" smtClean="0">
                <a:solidFill>
                  <a:schemeClr val="accent1"/>
                </a:solidFill>
              </a:rPr>
              <a:t>Педагогическая ситуация</a:t>
            </a:r>
            <a:endParaRPr lang="ru-RU" sz="4400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07504" y="908720"/>
            <a:ext cx="9036496" cy="594928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ru-RU" sz="24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Посорились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две девочки - </a:t>
            </a:r>
            <a:r>
              <a:rPr lang="ru-RU" sz="2400" dirty="0" err="1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Русико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 и Эллочка. Эллочка - такая пухленькая девочка, белокурая, её мальчики очень любят в классе. И вот она пришла с яблоком. А </a:t>
            </a:r>
            <a:r>
              <a:rPr lang="ru-RU" sz="2400" dirty="0" err="1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Русико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 - черненькая-черненькая девочка пришла не с яблоком, а с маминой брошкой. Видимо она взяла без разрешения эту золотую вещь, нацепила на себя и видит, что Эллочка ест яблоко.</a:t>
            </a:r>
            <a:br>
              <a:rPr lang="ru-RU" sz="24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- Дай мне яблоко.</a:t>
            </a:r>
            <a:br>
              <a:rPr lang="ru-RU" sz="24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- Не дам.</a:t>
            </a:r>
            <a:br>
              <a:rPr lang="ru-RU" sz="24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- А я тебе брошку дам.</a:t>
            </a:r>
            <a:br>
              <a:rPr lang="ru-RU" sz="24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endParaRPr lang="ru-RU" sz="9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44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964"/>
            <a:ext cx="8640960" cy="648072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ru-RU" sz="4400" b="1" dirty="0" smtClean="0">
                <a:solidFill>
                  <a:schemeClr val="accent1"/>
                </a:solidFill>
              </a:rPr>
              <a:t>Педагогическая ситуация</a:t>
            </a:r>
            <a:endParaRPr lang="ru-RU" sz="4400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07504" y="908720"/>
            <a:ext cx="9036496" cy="5949280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ru-RU" sz="64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Они </a:t>
            </a:r>
            <a:r>
              <a:rPr lang="ru-RU" sz="64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поменялись. </a:t>
            </a:r>
            <a:r>
              <a:rPr lang="ru-RU" sz="6400" dirty="0" err="1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Элочка</a:t>
            </a:r>
            <a:r>
              <a:rPr lang="ru-RU" sz="64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 берет брошку, закрепляет себе на платьице, а </a:t>
            </a:r>
            <a:r>
              <a:rPr lang="ru-RU" sz="6400" dirty="0" err="1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Русико</a:t>
            </a:r>
            <a:r>
              <a:rPr lang="ru-RU" sz="64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 ест яблоко. Она доела это яблоко и когда увидела, что яблоко съедено, его уже нет, пристала к </a:t>
            </a:r>
            <a:r>
              <a:rPr lang="ru-RU" sz="6400" dirty="0" err="1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Элочке</a:t>
            </a:r>
            <a:r>
              <a:rPr lang="ru-RU" sz="64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:</a:t>
            </a:r>
            <a:br>
              <a:rPr lang="ru-RU" sz="64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64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- Верни мне мою брошь.</a:t>
            </a:r>
            <a:br>
              <a:rPr lang="ru-RU" sz="64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64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- Я же тебе яблоко дала.</a:t>
            </a:r>
            <a:br>
              <a:rPr lang="ru-RU" sz="64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64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- А яблоко я уже съела. Верни мне мою брошь.</a:t>
            </a:r>
            <a:br>
              <a:rPr lang="ru-RU" sz="64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64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- А ты верни мне моё яблоко.</a:t>
            </a:r>
            <a:br>
              <a:rPr lang="ru-RU" sz="64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endParaRPr lang="ru-RU" sz="64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64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Вот </a:t>
            </a:r>
            <a:r>
              <a:rPr lang="ru-RU" sz="64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они сцепились. Одна говорит "дай", другая не отдает, и дети бегут ко мне - "Как быть?"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1693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259632" y="2780928"/>
            <a:ext cx="6400800" cy="243342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6600" b="1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</a:rPr>
              <a:t>Как быть</a:t>
            </a:r>
            <a:r>
              <a:rPr lang="ru-RU" sz="6600" b="1" dirty="0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</a:rPr>
              <a:t>?</a:t>
            </a:r>
            <a:endParaRPr lang="ru-RU" sz="6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607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28" y="0"/>
            <a:ext cx="9131672" cy="692696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ru-RU" sz="3600" b="1" dirty="0">
                <a:solidFill>
                  <a:schemeClr val="accent1"/>
                </a:solidFill>
              </a:rPr>
              <a:t>Творческий диалог учителя и ученика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07504" y="1052736"/>
            <a:ext cx="8784976" cy="561662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Я 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зову этих девочек: "Подойдите ко мне". Они идут, обе надутые друг на друга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. Что 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я могу сказать? 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Вот 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один вариант моего диалога: </a:t>
            </a:r>
            <a:endParaRPr lang="ru-RU" sz="28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"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Значит ты дала яблоко? </a:t>
            </a:r>
            <a:endParaRPr lang="ru-RU" sz="28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Неужели 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ты не могла поделиться яблоком? </a:t>
            </a:r>
            <a:endParaRPr lang="ru-RU" sz="28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Неужели 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тебе не стыдно? Это же твоя подружка - ты поделилась и все.</a:t>
            </a:r>
            <a:r>
              <a:rPr lang="ru-RU" sz="34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endParaRPr lang="ru-RU" sz="3400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97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28" y="0"/>
            <a:ext cx="9131672" cy="692696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ru-RU" sz="3600" b="1" dirty="0">
                <a:solidFill>
                  <a:schemeClr val="accent1"/>
                </a:solidFill>
              </a:rPr>
              <a:t>Творческий диалог учителя и ученика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07504" y="764704"/>
            <a:ext cx="8784976" cy="56166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А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ты откуда эту брошь взяла? 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Мамина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брошь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?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А мама знает? Нет?!! 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А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ну-ка давай брошь сюда. Вот придет мама пусть она без меня не уходит, а ты завтра не смей так приходить! Ясно тебе? Мои дети так не поступают. Садитесь дети у нас уже урок." 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Вот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один из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вариантов. </a:t>
            </a:r>
          </a:p>
          <a:p>
            <a:pPr marL="45720" indent="0" algn="ctr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Нравится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вам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этот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вариант? 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При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авторитарных условиях это совершенно нормальный вариант.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40284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28" y="0"/>
            <a:ext cx="9131672" cy="1143000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245356" y="1124744"/>
            <a:ext cx="8640960" cy="55516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" indent="0"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"/>
                <a:ea typeface="Times New Roman"/>
              </a:rPr>
              <a:t>Я 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Arial"/>
                <a:ea typeface="Times New Roman"/>
              </a:rPr>
              <a:t>мог быть более грубым, более запретительным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"/>
                <a:ea typeface="Times New Roman"/>
              </a:rPr>
              <a:t>. </a:t>
            </a:r>
          </a:p>
          <a:p>
            <a:pPr marL="45720" indent="0">
              <a:spcBef>
                <a:spcPts val="450"/>
              </a:spcBef>
              <a:spcAft>
                <a:spcPts val="450"/>
              </a:spcAft>
              <a:buNone/>
            </a:pPr>
            <a:endParaRPr lang="ru-RU" sz="28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Но 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я говорю детям: </a:t>
            </a:r>
            <a:endParaRPr lang="ru-RU" sz="28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spcBef>
                <a:spcPts val="450"/>
              </a:spcBef>
              <a:spcAft>
                <a:spcPts val="450"/>
              </a:spcAft>
              <a:buNone/>
            </a:pPr>
            <a:endParaRPr lang="ru-RU" sz="28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spcBef>
                <a:spcPts val="450"/>
              </a:spcBef>
              <a:spcAft>
                <a:spcPts val="450"/>
              </a:spcAft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"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Знаете, ребята, я сейчас закрою глаза и буду для себя размышлять. А вы слушайте". </a:t>
            </a:r>
            <a:endParaRPr lang="ru-RU" sz="28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spcBef>
                <a:spcPts val="450"/>
              </a:spcBef>
              <a:spcAft>
                <a:spcPts val="450"/>
              </a:spcAft>
              <a:buNone/>
            </a:pPr>
            <a:endParaRPr lang="ru-RU" sz="28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spcBef>
                <a:spcPts val="450"/>
              </a:spcBef>
              <a:spcAft>
                <a:spcPts val="450"/>
              </a:spcAft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И 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вокруг меня образовался круг детей. Они стоят: что сейчас произойдет? Я опускаю голову закрываю глаза, и говорю: </a:t>
            </a:r>
            <a:endParaRPr lang="ru-RU" sz="28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116632"/>
            <a:ext cx="9131672" cy="90872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ru-RU" sz="3200" dirty="0" smtClean="0">
                <a:solidFill>
                  <a:schemeClr val="accent1"/>
                </a:solidFill>
              </a:rPr>
              <a:t>Творческий диалог учителя и ученика</a:t>
            </a:r>
          </a:p>
          <a:p>
            <a:pPr marL="0" indent="0" algn="l">
              <a:buFont typeface="Georgia" pitchFamily="18" charset="0"/>
              <a:buNone/>
            </a:pPr>
            <a:endParaRPr lang="ru-RU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l">
              <a:buFont typeface="Georgia" pitchFamily="18" charset="0"/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5719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28" y="0"/>
            <a:ext cx="9131672" cy="1143000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23528" y="829680"/>
            <a:ext cx="8473776" cy="619268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450"/>
              </a:spcBef>
              <a:spcAft>
                <a:spcPts val="450"/>
              </a:spcAft>
              <a:buFont typeface="Arial" pitchFamily="34" charset="0"/>
              <a:buChar char="•"/>
            </a:pPr>
            <a:r>
              <a:rPr lang="ru-RU" sz="26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"Я сейчас </a:t>
            </a:r>
            <a:r>
              <a:rPr lang="ru-RU" sz="26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Элочка</a:t>
            </a:r>
            <a:r>
              <a:rPr lang="ru-RU" sz="26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, я </a:t>
            </a:r>
            <a:r>
              <a:rPr lang="ru-RU" sz="26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Элочка</a:t>
            </a:r>
            <a:r>
              <a:rPr lang="ru-RU" sz="26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", - и размышляю,</a:t>
            </a:r>
          </a:p>
          <a:p>
            <a:pPr marL="45720" indent="0"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6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 - "Ну почему я так сделала? </a:t>
            </a:r>
            <a:r>
              <a:rPr lang="ru-RU" sz="26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Русико</a:t>
            </a:r>
            <a:r>
              <a:rPr lang="ru-RU" sz="26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 хотела яблоко, а я взамен взяла брошь, золотую брошь.</a:t>
            </a:r>
          </a:p>
          <a:p>
            <a:pPr marL="45720" indent="0"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6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А сейчас мама </a:t>
            </a:r>
            <a:r>
              <a:rPr lang="ru-RU" sz="26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Русико</a:t>
            </a:r>
            <a:r>
              <a:rPr lang="ru-RU" sz="26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 наверное ищет в доме эту брошь и не найдет. </a:t>
            </a:r>
          </a:p>
          <a:p>
            <a:pPr marL="45720" indent="0"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6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Неужели я эту брошь возьму?  А кому я ее еще буду показывать? А что моя мама скажет мне? </a:t>
            </a:r>
          </a:p>
          <a:p>
            <a:pPr marL="45720" indent="0"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6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Ой как стыдно, ой как стыдно. </a:t>
            </a:r>
            <a:r>
              <a:rPr lang="ru-RU" sz="26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Русико</a:t>
            </a:r>
            <a:r>
              <a:rPr lang="ru-RU" sz="26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, бери обратно свою брошь - бери-бери. И прости, что я не поделилась с тобой яблоком" .</a:t>
            </a:r>
          </a:p>
          <a:p>
            <a:pPr marL="45720" indent="0"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6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Я для себя так шепчу.  </a:t>
            </a:r>
          </a:p>
          <a:p>
            <a:pPr marL="45720" indent="0">
              <a:spcBef>
                <a:spcPts val="450"/>
              </a:spcBef>
              <a:spcAft>
                <a:spcPts val="450"/>
              </a:spcAft>
              <a:buNone/>
            </a:pPr>
            <a:endParaRPr lang="ru-RU" sz="800" dirty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spcBef>
                <a:spcPts val="450"/>
              </a:spcBef>
              <a:spcAft>
                <a:spcPts val="450"/>
              </a:spcAft>
              <a:buFont typeface="Arial" pitchFamily="34" charset="0"/>
              <a:buChar char="•"/>
            </a:pPr>
            <a:r>
              <a:rPr lang="ru-RU" sz="26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А потом - пауза. </a:t>
            </a:r>
          </a:p>
          <a:p>
            <a:pPr algn="just">
              <a:spcBef>
                <a:spcPts val="450"/>
              </a:spcBef>
              <a:spcAft>
                <a:spcPts val="450"/>
              </a:spcAft>
              <a:buFontTx/>
              <a:buChar char="-"/>
            </a:pPr>
            <a:endParaRPr lang="ru-RU" sz="1800" b="1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2328" y="0"/>
            <a:ext cx="9131672" cy="90872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ru-RU" sz="3200" dirty="0" smtClean="0">
                <a:solidFill>
                  <a:schemeClr val="accent1"/>
                </a:solidFill>
              </a:rPr>
              <a:t>Творческий диалог учителя и ученика</a:t>
            </a:r>
          </a:p>
          <a:p>
            <a:pPr marL="0" indent="0" algn="l">
              <a:buFont typeface="Georgia" pitchFamily="18" charset="0"/>
              <a:buNone/>
            </a:pPr>
            <a:endParaRPr lang="ru-RU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l">
              <a:buFont typeface="Georgia" pitchFamily="18" charset="0"/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86191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28" y="0"/>
            <a:ext cx="9131672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02134" y="991940"/>
            <a:ext cx="8552060" cy="6018163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ru-RU" sz="26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Милые </a:t>
            </a:r>
            <a:r>
              <a:rPr lang="ru-RU" sz="26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мои, творческий диалог и пауза - это великое таинство педагогики. Это есть то таинство, которое на ухо передавали мастера-учителя. </a:t>
            </a:r>
            <a:endParaRPr lang="ru-RU" sz="26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spcBef>
                <a:spcPts val="450"/>
              </a:spcBef>
              <a:spcAft>
                <a:spcPts val="450"/>
              </a:spcAft>
              <a:buNone/>
            </a:pPr>
            <a:endParaRPr lang="ru-RU" sz="26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6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Это </a:t>
            </a:r>
            <a:r>
              <a:rPr lang="ru-RU" sz="26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есть истинная наука устраивать паузы именно тогда, когда мысль ученика работает, мысль становится созвучной с вашими мыслями. </a:t>
            </a:r>
            <a:endParaRPr lang="ru-RU" sz="26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6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Вот </a:t>
            </a:r>
            <a:r>
              <a:rPr lang="ru-RU" sz="26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и возникает творческий диалог. </a:t>
            </a:r>
            <a:endParaRPr lang="ru-RU" sz="26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6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Даже </a:t>
            </a:r>
            <a:r>
              <a:rPr lang="ru-RU" sz="26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молчание есть великий диалог</a:t>
            </a:r>
            <a:r>
              <a:rPr lang="ru-RU" sz="26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.</a:t>
            </a:r>
            <a:endParaRPr lang="ru-RU" sz="2600" dirty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2328" y="0"/>
            <a:ext cx="9131672" cy="90872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ru-RU" sz="3200" dirty="0" smtClean="0">
                <a:solidFill>
                  <a:schemeClr val="accent1"/>
                </a:solidFill>
              </a:rPr>
              <a:t>Творческий диалог учителя и ученика</a:t>
            </a:r>
          </a:p>
          <a:p>
            <a:pPr marL="0" indent="0" algn="l">
              <a:buFont typeface="Georgia" pitchFamily="18" charset="0"/>
              <a:buNone/>
            </a:pPr>
            <a:endParaRPr lang="ru-RU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l">
              <a:buFont typeface="Georgia" pitchFamily="18" charset="0"/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184368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6512511" cy="79208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Задачи: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539552" y="1268760"/>
            <a:ext cx="8352928" cy="504056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изучать и обобщать лучший и положительный педагогический опыт с целью внедрения в практику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воспитателей;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	формирование навыков, способствующих овладению воспитанниками основных моделей коммуникативного поведения соответствующей возрастной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группе;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	обмен опытом работы по данной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теме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3080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28" y="0"/>
            <a:ext cx="9131672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251520" y="620688"/>
            <a:ext cx="8784976" cy="612068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А 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потом, спустя несколько секунд, начинаю размышлять как </a:t>
            </a:r>
            <a:r>
              <a:rPr lang="ru-RU" sz="2400" dirty="0" err="1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Русико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: </a:t>
            </a:r>
            <a:endParaRPr lang="ru-RU" sz="24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"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Ой, мамина брошь. Неужели я не могла воздержаться? Подумаешь, яблоко. </a:t>
            </a:r>
            <a:endParaRPr lang="ru-RU" sz="24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А 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брошь? Мама же не знает, что я взяла её брошь. Ищет. Вернусь домой, что будет? </a:t>
            </a:r>
            <a:endParaRPr lang="ru-RU" sz="24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Вернёт 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мне </a:t>
            </a:r>
            <a:r>
              <a:rPr lang="ru-RU" sz="2400" dirty="0" err="1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Элочка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 или не вернёт? Вернёт или не вернёт? </a:t>
            </a:r>
            <a:endParaRPr lang="ru-RU" sz="24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Ой 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как стыдно, ой как стыдно." </a:t>
            </a:r>
            <a:endParaRPr lang="ru-RU" sz="24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endParaRPr lang="ru-RU" sz="8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Опять 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пауза. </a:t>
            </a:r>
            <a:endParaRPr lang="ru-RU" sz="24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endParaRPr lang="ru-RU" sz="18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endParaRPr lang="ru-RU" sz="1600" b="1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2328" y="0"/>
            <a:ext cx="9131672" cy="90872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ru-RU" sz="3200" dirty="0" smtClean="0">
                <a:solidFill>
                  <a:schemeClr val="accent1"/>
                </a:solidFill>
              </a:rPr>
              <a:t>Творческий диалог учителя и ученика</a:t>
            </a:r>
          </a:p>
          <a:p>
            <a:pPr marL="0" indent="0" algn="l">
              <a:buFont typeface="Georgia" pitchFamily="18" charset="0"/>
              <a:buNone/>
            </a:pPr>
            <a:endParaRPr lang="ru-RU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l">
              <a:buFont typeface="Georgia" pitchFamily="18" charset="0"/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307048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28" y="0"/>
            <a:ext cx="9131672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209352" y="903040"/>
            <a:ext cx="8712968" cy="57606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А 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потом говорю: </a:t>
            </a:r>
            <a:endParaRPr lang="ru-RU" sz="28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endParaRPr lang="ru-RU" sz="28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"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Ну-ка, ребята, я сейчас открою глаза и должен увидеть как </a:t>
            </a:r>
            <a:r>
              <a:rPr lang="ru-RU" sz="2800" dirty="0" err="1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Русико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 и </a:t>
            </a:r>
            <a:r>
              <a:rPr lang="ru-RU" sz="2800" dirty="0" err="1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Элочка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 помирились, пожали друг другу руки, обнялись и брошка возвращается снова своему владельцу. Ну как, открыть мне глаза или нет?" </a:t>
            </a:r>
            <a:endParaRPr lang="ru-RU" sz="28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endParaRPr lang="ru-RU" sz="1600" b="1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-5680"/>
            <a:ext cx="9131672" cy="90872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ru-RU" sz="3200" dirty="0" smtClean="0">
                <a:solidFill>
                  <a:schemeClr val="accent1"/>
                </a:solidFill>
              </a:rPr>
              <a:t>Творческий диалог учителя и ученика</a:t>
            </a:r>
          </a:p>
          <a:p>
            <a:pPr marL="0" indent="0" algn="l">
              <a:buFont typeface="Georgia" pitchFamily="18" charset="0"/>
              <a:buNone/>
            </a:pPr>
            <a:endParaRPr lang="ru-RU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l">
              <a:buFont typeface="Georgia" pitchFamily="18" charset="0"/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16253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28" y="0"/>
            <a:ext cx="9131672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23528" y="908720"/>
            <a:ext cx="8568952" cy="5688632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11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И </a:t>
            </a:r>
            <a:r>
              <a:rPr lang="ru-RU" sz="112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тут все дети своими руками нажимают мне на голову</a:t>
            </a:r>
            <a:r>
              <a:rPr lang="ru-RU" sz="11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.</a:t>
            </a:r>
          </a:p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endParaRPr lang="ru-RU" sz="3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11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"</a:t>
            </a:r>
            <a:r>
              <a:rPr lang="ru-RU" sz="112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Нет-нет-нет, еще нет. А вы помиритесь, быстро-быстро, обнимитесь". </a:t>
            </a:r>
            <a:endParaRPr lang="ru-RU" sz="1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11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И </a:t>
            </a:r>
            <a:r>
              <a:rPr lang="ru-RU" sz="112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давят меня, не отпускают. А в конце концов: </a:t>
            </a:r>
            <a:endParaRPr lang="ru-RU" sz="1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11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"</a:t>
            </a:r>
            <a:r>
              <a:rPr lang="ru-RU" sz="112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Да, можно-можно, открывайте". </a:t>
            </a:r>
            <a:endParaRPr lang="ru-RU" sz="11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endParaRPr lang="ru-RU" sz="3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11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Открываю </a:t>
            </a:r>
            <a:r>
              <a:rPr lang="ru-RU" sz="112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глаза: "Ну давайте сейчас начнём урок математики</a:t>
            </a:r>
            <a:r>
              <a:rPr lang="ru-RU" sz="11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".</a:t>
            </a: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2328" y="0"/>
            <a:ext cx="9131672" cy="90872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ru-RU" sz="3200" dirty="0" smtClean="0">
                <a:solidFill>
                  <a:schemeClr val="accent1"/>
                </a:solidFill>
              </a:rPr>
              <a:t>Творческий диалог учителя и ученика</a:t>
            </a:r>
          </a:p>
          <a:p>
            <a:pPr marL="0" indent="0" algn="l">
              <a:buFont typeface="Georgia" pitchFamily="18" charset="0"/>
              <a:buNone/>
            </a:pPr>
            <a:endParaRPr lang="ru-RU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l">
              <a:buFont typeface="Georgia" pitchFamily="18" charset="0"/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17508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28" y="0"/>
            <a:ext cx="9131672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95536" y="749028"/>
            <a:ext cx="8352928" cy="612068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Вот 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это вариант творческого диалога с детьми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.</a:t>
            </a:r>
          </a:p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</a:p>
          <a:p>
            <a:pPr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Зачем 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нам нужны вообще творческие диалоги? </a:t>
            </a:r>
            <a:endParaRPr lang="ru-RU" sz="28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Что 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они делают в нашей жизни? </a:t>
            </a:r>
            <a:endParaRPr lang="ru-RU" sz="28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endParaRPr lang="ru-RU" sz="28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Этот 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диалог должен породить в ребенке великолепные образы общения, образы красоты, образы доброты, образы сочувствия, образы науки. </a:t>
            </a:r>
            <a:endParaRPr lang="ru-RU" sz="28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2328" y="0"/>
            <a:ext cx="9131672" cy="69269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ru-RU" sz="3200" dirty="0" smtClean="0">
                <a:solidFill>
                  <a:schemeClr val="accent1"/>
                </a:solidFill>
              </a:rPr>
              <a:t>Творческий диалог учителя и ученика</a:t>
            </a:r>
          </a:p>
          <a:p>
            <a:pPr marL="0" indent="0" algn="l">
              <a:buFont typeface="Georgia" pitchFamily="18" charset="0"/>
              <a:buNone/>
            </a:pPr>
            <a:endParaRPr lang="ru-RU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l">
              <a:buFont typeface="Georgia" pitchFamily="18" charset="0"/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4691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28" y="0"/>
            <a:ext cx="9131672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899592" y="908720"/>
            <a:ext cx="7992888" cy="6120680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ru-RU" sz="7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Если </a:t>
            </a:r>
            <a:r>
              <a:rPr lang="ru-RU" sz="7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в </a:t>
            </a:r>
            <a:r>
              <a:rPr lang="ru-RU" sz="128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д</a:t>
            </a:r>
            <a:r>
              <a:rPr lang="ru-RU" sz="8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иалоге не зарождаются великолепные, подчеркиваю, великолепные образы, которые должны заполнять духовный мир ребенка, то этот </a:t>
            </a:r>
            <a:r>
              <a:rPr lang="ru-RU" sz="8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диалог </a:t>
            </a:r>
            <a:r>
              <a:rPr lang="ru-RU" sz="8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не состоятельный.</a:t>
            </a:r>
            <a:endParaRPr lang="ru-RU" sz="14400" dirty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2328" y="0"/>
            <a:ext cx="9131672" cy="69269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ru-RU" sz="3200" dirty="0" smtClean="0">
                <a:solidFill>
                  <a:schemeClr val="accent1"/>
                </a:solidFill>
              </a:rPr>
              <a:t>Творческий диалог учителя и ученика</a:t>
            </a:r>
          </a:p>
          <a:p>
            <a:pPr marL="0" indent="0" algn="l">
              <a:buFont typeface="Georgia" pitchFamily="18" charset="0"/>
              <a:buNone/>
            </a:pPr>
            <a:endParaRPr lang="ru-RU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l">
              <a:buFont typeface="Georgia" pitchFamily="18" charset="0"/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247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8" presetClass="emph" presetSubtype="0" fill="hold" grpId="1" nodeType="afterEffect">
                                  <p:stCondLst>
                                    <p:cond delay="3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420888"/>
            <a:ext cx="8496943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dirty="0" smtClean="0">
                <a:solidFill>
                  <a:schemeClr val="accent1"/>
                </a:solidFill>
              </a:rPr>
              <a:t>Игра «Бегущие огни»</a:t>
            </a:r>
            <a:endParaRPr lang="ru-RU" sz="5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21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512511" cy="648072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Заседание  МО №4 </a:t>
            </a:r>
            <a:endParaRPr lang="ru-RU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183346327"/>
              </p:ext>
            </p:extLst>
          </p:nvPr>
        </p:nvGraphicFramePr>
        <p:xfrm>
          <a:off x="265188" y="980728"/>
          <a:ext cx="8856984" cy="545062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2048"/>
                <a:gridCol w="1570508"/>
                <a:gridCol w="4176464"/>
                <a:gridCol w="2677964"/>
              </a:tblGrid>
              <a:tr h="936104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Апрель</a:t>
                      </a:r>
                      <a:r>
                        <a:rPr lang="ru-RU" sz="1400" b="1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86" marR="4418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/>
                          </a:solidFill>
                          <a:effectLst/>
                          <a:latin typeface="+mj-lt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1200" dirty="0">
                        <a:solidFill>
                          <a:schemeClr val="accent1"/>
                        </a:solidFill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/>
                          </a:solidFill>
                          <a:effectLst/>
                          <a:latin typeface="+mj-lt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1200" dirty="0">
                        <a:solidFill>
                          <a:schemeClr val="accent1"/>
                        </a:solidFill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1"/>
                          </a:solidFill>
                          <a:effectLst/>
                          <a:latin typeface="+mj-lt"/>
                          <a:ea typeface="Times New Roman"/>
                          <a:cs typeface="Arial" pitchFamily="34" charset="0"/>
                        </a:rPr>
                        <a:t>Тема МО </a:t>
                      </a:r>
                      <a:endParaRPr lang="ru-RU" sz="2000" b="1" dirty="0">
                        <a:solidFill>
                          <a:schemeClr val="accent1"/>
                        </a:solidFill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/>
                          </a:solidFill>
                          <a:effectLst/>
                          <a:latin typeface="+mj-lt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1200" dirty="0">
                        <a:solidFill>
                          <a:schemeClr val="accent1"/>
                        </a:solidFill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44186" marR="441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400" dirty="0">
                          <a:solidFill>
                            <a:schemeClr val="accent1"/>
                          </a:solidFill>
                          <a:effectLst/>
                          <a:latin typeface="+mj-lt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1100" dirty="0">
                        <a:solidFill>
                          <a:schemeClr val="accent1"/>
                        </a:solidFill>
                        <a:effectLst/>
                        <a:latin typeface="+mj-lt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800" b="1" dirty="0">
                          <a:solidFill>
                            <a:schemeClr val="accent1"/>
                          </a:solidFill>
                          <a:effectLst/>
                          <a:latin typeface="+mj-lt"/>
                          <a:ea typeface="Times New Roman"/>
                          <a:cs typeface="Arial" pitchFamily="34" charset="0"/>
                        </a:rPr>
                        <a:t>Тема докладов</a:t>
                      </a:r>
                      <a:endParaRPr lang="ru-RU" sz="2000" b="1" dirty="0">
                        <a:solidFill>
                          <a:schemeClr val="accent1"/>
                        </a:solidFill>
                        <a:effectLst/>
                        <a:latin typeface="+mj-lt"/>
                        <a:ea typeface="Times New Roman"/>
                        <a:cs typeface="Arial" pitchFamily="34" charset="0"/>
                      </a:endParaRPr>
                    </a:p>
                  </a:txBody>
                  <a:tcPr marL="44186" marR="441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/>
                          </a:solidFill>
                          <a:effectLst/>
                          <a:latin typeface="+mj-lt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1200" dirty="0">
                        <a:solidFill>
                          <a:schemeClr val="accent1"/>
                        </a:solidFill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1"/>
                          </a:solidFill>
                          <a:effectLst/>
                          <a:latin typeface="+mj-lt"/>
                          <a:ea typeface="Times New Roman"/>
                          <a:cs typeface="Arial" pitchFamily="34" charset="0"/>
                        </a:rPr>
                        <a:t>Ответственный </a:t>
                      </a:r>
                      <a:endParaRPr lang="ru-RU" sz="2000" b="1" dirty="0">
                        <a:solidFill>
                          <a:schemeClr val="accent1"/>
                        </a:solidFill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44186" marR="441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45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Анализ работы воспитателей за учебный год. Перспективы деятельности МО на 2012-2013 учебный год</a:t>
                      </a:r>
                      <a:endParaRPr lang="ru-RU" sz="16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186" marR="441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	Анализ работы с дневниками наблюдений;</a:t>
                      </a:r>
                    </a:p>
                    <a:p>
                      <a:pPr marL="342900" lvl="0" indent="-342900" algn="l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kumimoji="0" lang="ru-RU" sz="18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мониторинг санитарно-гигиенического состояния условий проживания и воспитания юношей; </a:t>
                      </a:r>
                    </a:p>
                    <a:p>
                      <a:pPr marL="342900" lvl="0" indent="-342900" algn="l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 startAt="3"/>
                      </a:pPr>
                      <a:r>
                        <a:rPr kumimoji="0" lang="ru-RU" sz="18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Самоанализ  воспитательной работы за год; </a:t>
                      </a:r>
                    </a:p>
                    <a:p>
                      <a:pPr marL="342900" lvl="0" indent="-342900" algn="l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 startAt="3"/>
                      </a:pPr>
                      <a:r>
                        <a:rPr kumimoji="0" lang="ru-RU" sz="18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Анализ работы методического объединения воспитателей за 2012/13 уч. год. Определение задач МО на 2013/14 уч. год, тем по самообразованию воспитателей.</a:t>
                      </a:r>
                    </a:p>
                    <a:p>
                      <a:pPr marL="228600" lvl="0" indent="-228600" algn="l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endParaRPr lang="ru-RU" sz="11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186" marR="441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ru-RU" sz="1400" b="1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пс</a:t>
                      </a:r>
                      <a:r>
                        <a:rPr kumimoji="0" lang="ru-RU" sz="18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/г   Васильева А.Ю</a:t>
                      </a:r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1200" b="1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kumimoji="0" lang="ru-RU" sz="18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Нужных Л.Ф.</a:t>
                      </a:r>
                      <a:endParaRPr lang="ru-RU" sz="12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Воспитатели</a:t>
                      </a:r>
                      <a:r>
                        <a:rPr lang="ru-RU" sz="12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Мозоль Л.Н.</a:t>
                      </a:r>
                      <a:endParaRPr lang="ru-RU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4186" marR="441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5560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Тема: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3500" b="1" dirty="0" smtClean="0">
                <a:solidFill>
                  <a:schemeClr val="accent1">
                    <a:lumMod val="50000"/>
                  </a:schemeClr>
                </a:solidFill>
              </a:rPr>
              <a:t>Значение соблюдения охранительного педагогического режима в </a:t>
            </a:r>
            <a:r>
              <a:rPr lang="ru-RU" sz="3500" b="1" dirty="0" err="1" smtClean="0">
                <a:solidFill>
                  <a:schemeClr val="accent1">
                    <a:lumMod val="50000"/>
                  </a:schemeClr>
                </a:solidFill>
              </a:rPr>
              <a:t>здоровьесберегающей</a:t>
            </a:r>
            <a:r>
              <a:rPr lang="ru-RU" sz="3500" b="1" dirty="0" smtClean="0">
                <a:solidFill>
                  <a:schemeClr val="accent1">
                    <a:lumMod val="50000"/>
                  </a:schemeClr>
                </a:solidFill>
              </a:rPr>
              <a:t> деятельности воспитателя</a:t>
            </a:r>
          </a:p>
          <a:p>
            <a:pPr marL="0" indent="0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r"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r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r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Бавыкина Л.П.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17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Формирование адекватного поведения воспитанников в различных ситуациях – основа психического здоровья подростков СКШИ VIII вида</a:t>
            </a:r>
          </a:p>
          <a:p>
            <a:pPr marL="0" indent="0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r">
              <a:buNone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Гаврилова О.Б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ru-R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9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Тема: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08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547664" y="1600200"/>
            <a:ext cx="6377136" cy="487375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ru-RU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3500" b="1" dirty="0" err="1" smtClean="0">
                <a:solidFill>
                  <a:schemeClr val="accent1">
                    <a:lumMod val="50000"/>
                  </a:schemeClr>
                </a:solidFill>
              </a:rPr>
              <a:t>Здоровьесбережение</a:t>
            </a:r>
            <a:r>
              <a:rPr lang="ru-RU" sz="3500" b="1" dirty="0" smtClean="0">
                <a:solidFill>
                  <a:schemeClr val="accent1">
                    <a:lumMod val="50000"/>
                  </a:schemeClr>
                </a:solidFill>
              </a:rPr>
              <a:t>  и развитие физических навыков   в организации </a:t>
            </a:r>
            <a:r>
              <a:rPr lang="ru-RU" sz="3500" b="1" dirty="0" err="1" smtClean="0">
                <a:solidFill>
                  <a:schemeClr val="accent1">
                    <a:lumMod val="50000"/>
                  </a:schemeClr>
                </a:solidFill>
              </a:rPr>
              <a:t>самообслуживающего</a:t>
            </a:r>
            <a:r>
              <a:rPr lang="ru-RU" sz="3500" b="1" dirty="0" smtClean="0">
                <a:solidFill>
                  <a:schemeClr val="accent1">
                    <a:lumMod val="50000"/>
                  </a:schemeClr>
                </a:solidFill>
              </a:rPr>
              <a:t> труда</a:t>
            </a:r>
          </a:p>
          <a:p>
            <a:pPr marL="0" indent="0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r">
              <a:buNone/>
            </a:pP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r">
              <a:buNone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Домнина Н.Н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9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Тема: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45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579296" cy="487375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Взаимоотношения  педагогов и воспитанников как одно из средств  формирования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</a:rPr>
              <a:t>здоровьесберегающей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среды школы</a:t>
            </a:r>
          </a:p>
          <a:p>
            <a:pPr marL="0" indent="0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r"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r"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r">
              <a:buNone/>
            </a:pP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r">
              <a:buNone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Константинова Т.А.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9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Тема: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20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3528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Единые требования к планированию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9036496" cy="6048672"/>
          </a:xfrm>
        </p:spPr>
        <p:txBody>
          <a:bodyPr>
            <a:noAutofit/>
          </a:bodyPr>
          <a:lstStyle/>
          <a:p>
            <a:pPr marL="0" indent="0" algn="ctr">
              <a:spcAft>
                <a:spcPts val="1000"/>
              </a:spcAft>
              <a:buNone/>
            </a:pPr>
            <a:r>
              <a:rPr lang="ru-RU" sz="2600" b="1" dirty="0">
                <a:latin typeface="Times New Roman" pitchFamily="18" charset="0"/>
                <a:ea typeface="Calibri"/>
                <a:cs typeface="Times New Roman" pitchFamily="18" charset="0"/>
              </a:rPr>
              <a:t>УТРО</a:t>
            </a:r>
            <a:endParaRPr lang="ru-RU" sz="2600" i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ru-RU" sz="2600" b="1" dirty="0"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r>
              <a:rPr lang="ru-RU" sz="2600" i="1" u="sng" dirty="0" smtClean="0">
                <a:latin typeface="Times New Roman" pitchFamily="18" charset="0"/>
                <a:ea typeface="Calibri"/>
                <a:cs typeface="Times New Roman" pitchFamily="18" charset="0"/>
              </a:rPr>
              <a:t>Подъем</a:t>
            </a:r>
            <a:endParaRPr lang="ru-RU" sz="2600" i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Контроль: </a:t>
            </a:r>
          </a:p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за соблюдением утренних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санитарно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- гигиенических процедур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за выполнением обязанностей дежурных по корпусу;</a:t>
            </a:r>
          </a:p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за внешним видом.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ru-RU" sz="2600" i="1" u="sng" dirty="0" smtClean="0">
                <a:latin typeface="Times New Roman" pitchFamily="18" charset="0"/>
                <a:ea typeface="Calibri"/>
                <a:cs typeface="Times New Roman" pitchFamily="18" charset="0"/>
              </a:rPr>
              <a:t>Гимнастика</a:t>
            </a:r>
            <a:endParaRPr lang="ru-RU" sz="2600" i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Контроль: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за качественным выполнением упражнений в комплексе №2;</a:t>
            </a:r>
          </a:p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продолжить работу по отработке умений держать спину прямо при ходьбе «утиным шагом» и приседаниях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06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583</TotalTime>
  <Words>2264</Words>
  <Application>Microsoft Office PowerPoint</Application>
  <PresentationFormat>Экран (4:3)</PresentationFormat>
  <Paragraphs>1088</Paragraphs>
  <Slides>46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Эркер</vt:lpstr>
      <vt:lpstr>Игра- приветствие  «Пожелание»</vt:lpstr>
      <vt:lpstr>Формирование навыков здорового образа жизни и ОБЖ  у воспитанников СКШИ во внеурочной деятельности, как   средство формирования здоровьесберегающей среды школы</vt:lpstr>
      <vt:lpstr>Форма проведения:</vt:lpstr>
      <vt:lpstr>Задачи:</vt:lpstr>
      <vt:lpstr>Тема:</vt:lpstr>
      <vt:lpstr>Тема:</vt:lpstr>
      <vt:lpstr>Тема:</vt:lpstr>
      <vt:lpstr>Тема:</vt:lpstr>
      <vt:lpstr>Единые требования к планированию</vt:lpstr>
      <vt:lpstr>Требования к календарно-тематическому планированию</vt:lpstr>
      <vt:lpstr>Требования к календарно-тематическому планированию</vt:lpstr>
      <vt:lpstr>Требования к календарно-тематическому планированию</vt:lpstr>
      <vt:lpstr>Требования к календарно-тематическому планированию</vt:lpstr>
      <vt:lpstr>Требования к календарно-тематическому планированию</vt:lpstr>
      <vt:lpstr>Требования к календарно-тематическому планированию</vt:lpstr>
      <vt:lpstr>Требования к календарно-тематическому планированию</vt:lpstr>
      <vt:lpstr>Требования к календарно-тематическому планированию </vt:lpstr>
      <vt:lpstr>Презентация PowerPoint</vt:lpstr>
      <vt:lpstr>ТРИАДА ЗАДАЧ</vt:lpstr>
      <vt:lpstr>ТРИАДА ЗАДАЧ</vt:lpstr>
      <vt:lpstr>ТРИАДА ЗАДАЧ</vt:lpstr>
      <vt:lpstr>КОРРЕКЦИЯ</vt:lpstr>
      <vt:lpstr>КОРРЕКЦИЯ</vt:lpstr>
      <vt:lpstr>КОРРЕКЦИЯ</vt:lpstr>
      <vt:lpstr>КОРРЕКЦИЯ</vt:lpstr>
      <vt:lpstr>ТРИАДА ЗАДАЧ</vt:lpstr>
      <vt:lpstr>ТРИАДА ЗАДАЧ</vt:lpstr>
      <vt:lpstr>Презентация PowerPoint</vt:lpstr>
      <vt:lpstr>Презентация PowerPoint</vt:lpstr>
      <vt:lpstr>Презентация PowerPoint</vt:lpstr>
      <vt:lpstr>Шалва Амонашвили</vt:lpstr>
      <vt:lpstr>Педагогическая ситуация</vt:lpstr>
      <vt:lpstr>Педагогическая ситуация</vt:lpstr>
      <vt:lpstr>Презентация PowerPoint</vt:lpstr>
      <vt:lpstr>Творческий диалог учителя и ученика</vt:lpstr>
      <vt:lpstr>Творческий диалог учителя и ученика</vt:lpstr>
      <vt:lpstr>   </vt:lpstr>
      <vt:lpstr>   </vt:lpstr>
      <vt:lpstr> </vt:lpstr>
      <vt:lpstr> </vt:lpstr>
      <vt:lpstr> </vt:lpstr>
      <vt:lpstr> </vt:lpstr>
      <vt:lpstr> </vt:lpstr>
      <vt:lpstr> </vt:lpstr>
      <vt:lpstr>Игра «Бегущие огни»</vt:lpstr>
      <vt:lpstr>Заседание  МО №4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навыков здорового образа жизни и ОБЖ  у вос-ков СКШИ во внеурочной деятельности, как   средство формирования здоровьесберегающей среды школы.</dc:title>
  <dc:creator>SAINT</dc:creator>
  <cp:lastModifiedBy>SAINT</cp:lastModifiedBy>
  <cp:revision>54</cp:revision>
  <dcterms:created xsi:type="dcterms:W3CDTF">2013-02-12T23:03:47Z</dcterms:created>
  <dcterms:modified xsi:type="dcterms:W3CDTF">2013-03-14T23:14:27Z</dcterms:modified>
</cp:coreProperties>
</file>