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5" r:id="rId2"/>
    <p:sldId id="257" r:id="rId3"/>
    <p:sldId id="265" r:id="rId4"/>
    <p:sldId id="258" r:id="rId5"/>
    <p:sldId id="260" r:id="rId6"/>
    <p:sldId id="261" r:id="rId7"/>
    <p:sldId id="266" r:id="rId8"/>
    <p:sldId id="262" r:id="rId9"/>
    <p:sldId id="267" r:id="rId10"/>
    <p:sldId id="263" r:id="rId11"/>
    <p:sldId id="268" r:id="rId12"/>
    <p:sldId id="264" r:id="rId13"/>
    <p:sldId id="269" r:id="rId14"/>
    <p:sldId id="276" r:id="rId15"/>
    <p:sldId id="287" r:id="rId16"/>
    <p:sldId id="270" r:id="rId17"/>
    <p:sldId id="288" r:id="rId18"/>
    <p:sldId id="293" r:id="rId19"/>
    <p:sldId id="275" r:id="rId20"/>
    <p:sldId id="289" r:id="rId21"/>
    <p:sldId id="282" r:id="rId22"/>
    <p:sldId id="290" r:id="rId23"/>
    <p:sldId id="284" r:id="rId24"/>
    <p:sldId id="283" r:id="rId25"/>
    <p:sldId id="291" r:id="rId26"/>
    <p:sldId id="285" r:id="rId27"/>
    <p:sldId id="286" r:id="rId28"/>
    <p:sldId id="292" r:id="rId29"/>
    <p:sldId id="297" r:id="rId30"/>
    <p:sldId id="29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chemeClr val="accent6">
                <a:lumMod val="40000"/>
                <a:lumOff val="60000"/>
              </a:schemeClr>
            </a:gs>
            <a:gs pos="36000">
              <a:srgbClr val="9966FF"/>
            </a:gs>
            <a:gs pos="61000">
              <a:srgbClr val="CC99FF"/>
            </a:gs>
            <a:gs pos="82001">
              <a:schemeClr val="accent6">
                <a:lumMod val="40000"/>
                <a:lumOff val="60000"/>
              </a:schemeClr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B61DFF-9F31-4761-9641-50916336F173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DBB0E7-39D3-41FF-83EC-2F1FA8984A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59263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Игра-</a:t>
            </a:r>
            <a:r>
              <a:rPr lang="ru-RU" sz="6000" dirty="0">
                <a:solidFill>
                  <a:srgbClr val="002060"/>
                </a:solidFill>
              </a:rPr>
              <a:t> </a:t>
            </a:r>
            <a:r>
              <a:rPr lang="ru-RU" sz="6000" dirty="0" smtClean="0">
                <a:solidFill>
                  <a:srgbClr val="002060"/>
                </a:solidFill>
              </a:rPr>
              <a:t>приветствие  «Привет»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850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828092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Влияние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уровня развития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здоровьесберегающих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навыков на социализацию воспитанников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944" y="5517232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Социальный педагог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Соломенникова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Ф.Я.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510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Вопросы: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12968" cy="55446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Во многих школах и школах-интернатах существует психологическая служба, в которой не малая роль отводится работе социального комитета. Как вы считаете, если бы у нас был создан социальный комитет работа была бы поставлена на более высокий уровень?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Что бы вы хотели изменить в работе, с целью оказания помощи подросткам, направленной на активизацию развития социального интеллекта, способствующего к их более успешной адаптации в обществе?</a:t>
            </a:r>
          </a:p>
        </p:txBody>
      </p:sp>
    </p:spTree>
    <p:extLst>
      <p:ext uri="{BB962C8B-B14F-4D97-AF65-F5344CB8AC3E}">
        <p14:creationId xmlns:p14="http://schemas.microsoft.com/office/powerpoint/2010/main" val="26316758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828092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Инновационные технологии в </a:t>
            </a: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физической культуре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517232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учитель физкультуры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Капустина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1911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7992888" cy="34747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Какие из представленных вами технологий могут использовать воспитатели в своей деятельности? </a:t>
            </a:r>
          </a:p>
          <a:p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Расскажите, как продвигается работа над вашей программой?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Как налажена связь между воспитателем и вами ?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117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2" y="0"/>
            <a:ext cx="8712967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Педагогическая ситуация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Педагог обращается к обучающемуся, который крутит в руках телефон: «Убери, пожалуйста, телефон или выключи его!» Обучающийся: «Я не могу. Я в «аське» сижу. Я вообще никогда с ним не расстаюсь и не выключаю, я и сплю с ним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…».</a:t>
            </a:r>
          </a:p>
          <a:p>
            <a:endParaRPr lang="ru-RU" sz="2800" dirty="0"/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Как Вы отреагируете (как поступите, что сделаете, что скажете и др.) в данной ситуации и почему?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Напишите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Ваш вариант объемом не более 1 страницы.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8423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97152"/>
            <a:ext cx="38263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Шалва </a:t>
            </a:r>
            <a:r>
              <a:rPr lang="ru-RU" dirty="0" err="1" smtClean="0">
                <a:solidFill>
                  <a:srgbClr val="002060"/>
                </a:solidFill>
              </a:rPr>
              <a:t>Амонашвили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3"/>
          <a:stretch/>
        </p:blipFill>
        <p:spPr bwMode="auto">
          <a:xfrm>
            <a:off x="6012160" y="188640"/>
            <a:ext cx="3034306" cy="428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064272"/>
            <a:ext cx="5472608" cy="6926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учителя и ученика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77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964"/>
            <a:ext cx="8640960" cy="648072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Педагогическая ситуация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9036496" cy="5949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Посорились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две девочки -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и Эллочка. Эллочка - такая пухленькая девочка, белокурая, её мальчики очень любят в классе. И вот она пришла с яблоком. А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- черненькая-черненькая девочка пришла не с яблоком, а с маминой брошкой. Видимо она взяла без разрешения эту золотую вещь, нацепила на себя и видит, что Эллочка ест яблоко.</a:t>
            </a:r>
            <a:b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Дай мне яблоко.</a:t>
            </a:r>
            <a:b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Не дам.</a:t>
            </a:r>
            <a:b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А я тебе брошку дам.</a:t>
            </a:r>
            <a:b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32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964"/>
            <a:ext cx="8640960" cy="648072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Педагогическая ситуация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9036496" cy="594928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Они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поменялись. </a:t>
            </a:r>
            <a:r>
              <a:rPr lang="ru-RU" sz="6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берет брошку, закрепляет себе на платьице, а </a:t>
            </a:r>
            <a:r>
              <a:rPr lang="ru-RU" sz="6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ест яблоко. Она доела это яблоко и когда увидела, что яблоко съедено, его уже нет, пристала к </a:t>
            </a:r>
            <a:r>
              <a:rPr lang="ru-RU" sz="6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Элочке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b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Верни мне мою брошь.</a:t>
            </a:r>
            <a:b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Я же тебе яблоко дала.</a:t>
            </a:r>
            <a:b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А яблоко я уже съела. Верни мне мою брошь.</a:t>
            </a:r>
            <a:b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А ты верни мне моё яблоко.</a:t>
            </a:r>
            <a:b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6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они сцепились. Одна говорит "дай", другая не отдает, и дети бегут ко мне - "Как быть?"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117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780928"/>
            <a:ext cx="6400800" cy="24334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6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Как быть</a:t>
            </a:r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?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12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692696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784976" cy="5616624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Я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зову этих девочек: "Подойдите ко мне". Они идут, обе надутые друг на друга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 Что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я могу сказать?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один вариант моего диалога: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Значит ты дала яблоко?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Неужели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ты не могла поделиться яблоком?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Неужели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тебе не стыдно? Это же твоя подружка - ты поделилась и все.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ru-RU" sz="3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757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820891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Проблема формирования  здорового образа жизни детей с ОВЗ в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СКШИ 8 вида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79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692696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784976" cy="56166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ты откуда эту брошь взяла?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Мамина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брошь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?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мама знает? Нет?!!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ну-ка давай брошь сюда. Вот придет мама пусть она без меня не уходит, а ты завтра не смей так приходить! Ясно тебе? Мои дети так не поступают. Садитесь дети у нас уже урок."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один из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вариантов. </a:t>
            </a:r>
          </a:p>
          <a:p>
            <a:pPr marL="45720" indent="0"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Нравится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вам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этот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вариант?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При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авторитарных условиях это совершенно нормальный вариант.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07202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5356" y="1124744"/>
            <a:ext cx="8640960" cy="5551648"/>
          </a:xfrm>
        </p:spPr>
        <p:txBody>
          <a:bodyPr>
            <a:noAutofit/>
          </a:bodyPr>
          <a:lstStyle/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/>
                <a:ea typeface="Times New Roman"/>
              </a:rPr>
              <a:t>Я </a:t>
            </a:r>
            <a:r>
              <a:rPr lang="ru-RU" sz="2800" dirty="0">
                <a:solidFill>
                  <a:srgbClr val="002060"/>
                </a:solidFill>
                <a:latin typeface="Arial"/>
                <a:ea typeface="Times New Roman"/>
              </a:rPr>
              <a:t>мог быть более грубым, более запретительным</a:t>
            </a:r>
            <a:r>
              <a:rPr lang="ru-RU" sz="2800" dirty="0" smtClean="0">
                <a:solidFill>
                  <a:srgbClr val="002060"/>
                </a:solidFill>
                <a:latin typeface="Arial"/>
                <a:ea typeface="Times New Roman"/>
              </a:rPr>
              <a:t>.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Но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я говорю детям: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Знаете, ребята, я сейчас закрою глаза и буду для себя размышлять. А вы слушайте".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вокруг меня образовался круг детей. Они стоят: что сейчас произойдет? Я опускаю голову закрываю глаза, и говорю: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16632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43449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29680"/>
            <a:ext cx="8473776" cy="6192688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"Я сейчас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я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", - и размышляю,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- "Ну почему я так сделала?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хотела яблоко, а я взамен взяла брошь, золотую брошь.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 сейчас мама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наверное ищет в доме эту брошь и не найдет.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Неужели я эту брошь возьму?  А кому я ее еще буду показывать? А что моя мама скажет мне?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Ой как стыдно, ой как стыдно.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бери обратно свою брошь - бери-бери. И прости, что я не поделилась с тобой яблоком" .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Я для себя так шепчу. 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8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 потом - пауза. 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  <a:buFontTx/>
              <a:buChar char="-"/>
            </a:pPr>
            <a:endParaRPr lang="ru-RU" sz="18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1430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2134" y="991940"/>
            <a:ext cx="8552060" cy="6018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Милые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мои, творческий диалог и пауза - это великое таинство педагогики. Это есть то таинство, которое на ухо передавали мастера-учителя.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6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Это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есть истинная наука устраивать паузы именно тогда, когда мысль ученика работает, мысль становится созвучной с вашими мыслями.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возникает творческий диалог.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Даже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молчание есть великий диалог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26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13742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784976" cy="61206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потом, спустя несколько секунд, начинаю размышлять как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Ой, мамина брошь. Неужели я не могла воздержаться? Подумаешь, яблоко.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брошь? Мама же не знает, что я взяла её брошь. Ищет. Вернусь домой, что будет?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Вернёт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мне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или не вернёт? Вернёт или не вернёт?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как стыдно, ой как стыдно."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Опять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пауза.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0274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9352" y="903040"/>
            <a:ext cx="8712968" cy="5760640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потом говорю: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Ну-ка, ребята, я сейчас открою глаза и должен увидеть как </a:t>
            </a:r>
            <a:r>
              <a:rPr lang="ru-RU" sz="28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ru-RU" sz="28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помирились, пожали друг другу руки, обнялись и брошка возвращается снова своему владельцу. Ну как, открыть мне глаза или нет?"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-568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65062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25000" lnSpcReduction="20000"/>
          </a:bodyPr>
          <a:lstStyle/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sz="1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тут все дети своими руками нажимают мне на голову</a:t>
            </a: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1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Нет-нет-нет, еще нет. А вы помиритесь, быстро-быстро, обнимитесь". </a:t>
            </a:r>
            <a:endParaRPr lang="ru-RU" sz="112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sz="1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давят меня, не отпускают. А в конце концов: </a:t>
            </a:r>
            <a:endParaRPr lang="ru-RU" sz="112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1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Да, можно-можно, открывайте". </a:t>
            </a:r>
            <a:endParaRPr lang="ru-RU" sz="112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Открываю </a:t>
            </a:r>
            <a:r>
              <a:rPr lang="ru-RU" sz="1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глаза: "Ну давайте сейчас начнём урок математики</a:t>
            </a:r>
            <a:r>
              <a:rPr lang="ru-RU" sz="1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".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32608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49028"/>
            <a:ext cx="8352928" cy="61206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это вариант творческого диалога с детьми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Зачем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нам нужны вообще творческие диалоги?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Что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они делают в нашей жизни?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Этот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 должен породить в ребенке великолепные образы общения, образы красоты, образы доброты, образы сочувствия, образы науки.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6926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386383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08720"/>
            <a:ext cx="7992888" cy="612068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7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Если </a:t>
            </a:r>
            <a:r>
              <a:rPr lang="ru-RU" sz="7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sz="12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иалоге не зарождаются великолепные, подчеркиваю, великолепные образы, которые должны заполнять духовный мир ребенка, то этот </a:t>
            </a: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 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не состоятельный.</a:t>
            </a:r>
            <a:endParaRPr lang="ru-RU" sz="14400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6926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24512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mph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Заседание  МО №3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5232083"/>
              </p:ext>
            </p:extLst>
          </p:nvPr>
        </p:nvGraphicFramePr>
        <p:xfrm>
          <a:off x="179512" y="1124744"/>
          <a:ext cx="8856984" cy="55446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048"/>
                <a:gridCol w="2016224"/>
                <a:gridCol w="4176464"/>
                <a:gridCol w="2232248"/>
              </a:tblGrid>
              <a:tr h="103009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МО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докладов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навыков здорового образа жизни и ОБЖ  у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-ков СКШИ во внеурочной деятельности, как   средство формирования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здоровьесберегающей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среды школы.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 соблюдения охранительного педагогического режима в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здоровьесберегающей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деятельности воспитателя;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адекватного поведения воспитанников в различных ситуациях – основа психического здоровья подростков СКШИ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VIII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вида;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здоровьесбережение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и развитие физических навыков   в организации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самообслуживающего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труда;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взаимоотношения  педагогов и воспитанников</a:t>
                      </a:r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как одно из средств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формирования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здоровьесберегающей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среды школы.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Бавыкина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Л.П.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Гаврилова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О.Б.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Домнина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Н.Н.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Константинова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31426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Форма проведения: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16832"/>
            <a:ext cx="7776864" cy="33843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Методический 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мост</a:t>
            </a:r>
          </a:p>
          <a:p>
            <a:pPr marL="45720" indent="0">
              <a:buNone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врач – учитель физкультуры – социальный педагог - воспитатель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2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49694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Игра «Бегущие огни»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205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Цель: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220" y="1844824"/>
            <a:ext cx="882047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ознакомление с различными </a:t>
            </a:r>
          </a:p>
          <a:p>
            <a:pPr marL="45720" indent="0" algn="ctr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формами, приёмами 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методами </a:t>
            </a: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воспитательной  работы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757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352928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способствовать повышению  качества воспитательной работы посредством внедрения современных технологий воспитания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45720" indent="0">
              <a:buNone/>
            </a:pP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	изучение и отработка наиболее эффективных моделей развивающего пространства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45720" indent="0">
              <a:buNone/>
            </a:pP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	обмен опытом работы по данной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теме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7859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132856"/>
            <a:ext cx="8352928" cy="15121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Теоретические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основы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здоровьесберегающих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технологий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30417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Воспитатель </a:t>
            </a:r>
          </a:p>
          <a:p>
            <a:pPr algn="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Таирова С.В.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63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7992888" cy="34747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Какие из предлагаемых вами технологий апробированы и адаптированы вами?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 какой технологии лучше начинать внедрение в деятельность?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53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828092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медицинской службы в создании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среды в образовательном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учреждении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517232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Врач  </a:t>
            </a:r>
          </a:p>
          <a:p>
            <a:pPr algn="r"/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Метелина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3529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Вопросы: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7992888" cy="41948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Как вы оцениваете уровень работы медицинской службы?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Если бы медицинская служба работала круглосуточно, помощь воспитанникам была бы более эффективной?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На ваш взгляд, работа медицинской службы во второй половине дня возможна? Нужна?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09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391</TotalTime>
  <Words>1149</Words>
  <Application>Microsoft Office PowerPoint</Application>
  <PresentationFormat>Экран (4:3)</PresentationFormat>
  <Paragraphs>176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Игра- приветствие  «Привет»</vt:lpstr>
      <vt:lpstr>Тема:</vt:lpstr>
      <vt:lpstr>Форма проведения:</vt:lpstr>
      <vt:lpstr>Цель:</vt:lpstr>
      <vt:lpstr>Задачи:</vt:lpstr>
      <vt:lpstr>Тема: </vt:lpstr>
      <vt:lpstr>Вопросы:</vt:lpstr>
      <vt:lpstr>Тема:</vt:lpstr>
      <vt:lpstr>Вопросы:</vt:lpstr>
      <vt:lpstr>Тема:</vt:lpstr>
      <vt:lpstr>Вопросы:</vt:lpstr>
      <vt:lpstr>Тема:</vt:lpstr>
      <vt:lpstr>Вопросы:</vt:lpstr>
      <vt:lpstr>Педагогическая ситуация</vt:lpstr>
      <vt:lpstr>Шалва Амонашвили</vt:lpstr>
      <vt:lpstr>Педагогическая ситуация</vt:lpstr>
      <vt:lpstr>Педагогическая ситуация</vt:lpstr>
      <vt:lpstr>Презентация PowerPoint</vt:lpstr>
      <vt:lpstr>Творческий диалог учителя и ученика</vt:lpstr>
      <vt:lpstr>Творческий диалог учителя и ученика</vt:lpstr>
      <vt:lpstr>   </vt:lpstr>
      <vt:lpstr>   </vt:lpstr>
      <vt:lpstr> </vt:lpstr>
      <vt:lpstr> </vt:lpstr>
      <vt:lpstr> </vt:lpstr>
      <vt:lpstr> </vt:lpstr>
      <vt:lpstr> </vt:lpstr>
      <vt:lpstr> </vt:lpstr>
      <vt:lpstr>Заседание  МО №3 </vt:lpstr>
      <vt:lpstr>Игра «Бегущие огни»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SAINT</dc:creator>
  <cp:lastModifiedBy>SAINT</cp:lastModifiedBy>
  <cp:revision>46</cp:revision>
  <dcterms:created xsi:type="dcterms:W3CDTF">2013-01-13T20:08:13Z</dcterms:created>
  <dcterms:modified xsi:type="dcterms:W3CDTF">2013-03-16T02:18:56Z</dcterms:modified>
</cp:coreProperties>
</file>