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18"/>
  </p:notesMasterIdLst>
  <p:sldIdLst>
    <p:sldId id="337" r:id="rId3"/>
    <p:sldId id="303" r:id="rId4"/>
    <p:sldId id="307" r:id="rId5"/>
    <p:sldId id="256" r:id="rId6"/>
    <p:sldId id="297" r:id="rId7"/>
    <p:sldId id="298" r:id="rId8"/>
    <p:sldId id="299" r:id="rId9"/>
    <p:sldId id="260" r:id="rId10"/>
    <p:sldId id="313" r:id="rId11"/>
    <p:sldId id="315" r:id="rId12"/>
    <p:sldId id="330" r:id="rId13"/>
    <p:sldId id="331" r:id="rId14"/>
    <p:sldId id="332" r:id="rId15"/>
    <p:sldId id="310" r:id="rId16"/>
    <p:sldId id="31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907"/>
    <a:srgbClr val="4A9C00"/>
    <a:srgbClr val="568616"/>
    <a:srgbClr val="D02300"/>
    <a:srgbClr val="FF3300"/>
    <a:srgbClr val="666633"/>
    <a:srgbClr val="950101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03" autoAdjust="0"/>
    <p:restoredTop sz="96024" autoAdjust="0"/>
  </p:normalViewPr>
  <p:slideViewPr>
    <p:cSldViewPr>
      <p:cViewPr>
        <p:scale>
          <a:sx n="95" d="100"/>
          <a:sy n="95" d="100"/>
        </p:scale>
        <p:origin x="-630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2DCBE51-CCAC-480B-829E-F9F77AB87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CBE51-CCAC-480B-829E-F9F77AB8711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03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52" y="425569"/>
            <a:ext cx="7772400" cy="1362075"/>
          </a:xfrm>
          <a:prstGeom prst="rect">
            <a:avLst/>
          </a:prstGeom>
        </p:spPr>
        <p:txBody>
          <a:bodyPr anchor="b"/>
          <a:lstStyle>
            <a:lvl1pPr algn="r">
              <a:defRPr sz="40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213"/>
            <a:ext cx="7772400" cy="15001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85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088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16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20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2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8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6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23398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338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716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3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2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0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58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8610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5" r:id="rId2"/>
    <p:sldLayoutId id="2147483676" r:id="rId3"/>
    <p:sldLayoutId id="2147483677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D504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D504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D504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D504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D504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obu4alki.ru/uploads/posts/2010-12/1293140203_0033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gif"/><Relationship Id="rId2" Type="http://schemas.openxmlformats.org/officeDocument/2006/relationships/hyperlink" Target="http://ivepl.ucoz.ua/_si/0/0487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chs.peachschools.org/sites/pchs.peachschools.org/files/beaker_boiling_hr.gif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&#1094;&#1087;&#1073;&#1080;&#1089;&#1080;&#1079;.kz/wp-content/uploads/2012/12/%D0%9C%D0%BE%D0%B4%D0%B5%D0%BB%D1%8C-%D0%B4%D0%B5%D0%BC%D0%BE%D0%BD%D1%81%D1%82%D1%80.-%D0%BA%D1%80%D0%B8%D1%81%D1%82%D0%B0%D0%BB%D0%BB%D0%B8%D1%87%D0%B5%D1%81%D0%BA%D0%BE%D0%B9-%D1%80%D0%B5%D1%88%D0%B5%D1%82%D0%BA%D0%B8-%D0%BC%D0%B5%D0%B4%D0%B8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7704856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«Химия</a:t>
            </a:r>
          </a:p>
          <a:p>
            <a:pPr algn="ctr"/>
            <a:r>
              <a:rPr lang="ru-RU" sz="4000" b="1" i="1" dirty="0" smtClean="0"/>
              <a:t> и интегрированная  связь со школьными науками»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Соломина Екатерина Геннадьевна</a:t>
            </a:r>
          </a:p>
          <a:p>
            <a:r>
              <a:rPr lang="ru-RU" dirty="0" smtClean="0"/>
              <a:t>                                                            учитель химии</a:t>
            </a:r>
          </a:p>
          <a:p>
            <a:r>
              <a:rPr lang="ru-RU" dirty="0" smtClean="0"/>
              <a:t>                                                            высшая категория</a:t>
            </a:r>
          </a:p>
          <a:p>
            <a:r>
              <a:rPr lang="ru-RU" dirty="0" smtClean="0"/>
              <a:t>                                                            ГБОУ СОШ № 401</a:t>
            </a:r>
          </a:p>
          <a:p>
            <a:r>
              <a:rPr lang="ru-RU" dirty="0" smtClean="0"/>
              <a:t>                                                            Санкт- Петербург</a:t>
            </a:r>
          </a:p>
          <a:p>
            <a:r>
              <a:rPr lang="ru-RU" dirty="0" smtClean="0"/>
              <a:t>                                                              </a:t>
            </a:r>
          </a:p>
          <a:p>
            <a:r>
              <a:rPr lang="ru-RU" dirty="0" smtClean="0"/>
              <a:t>                                                   2013г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196752"/>
            <a:ext cx="2915816" cy="252028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Ч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ем </a:t>
            </a:r>
            <a: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больше усложнялись химические исследования, тем больше аппаратура и методы расчетов физики проникали в химию. </a:t>
            </a:r>
            <a:endParaRPr lang="ru-RU" sz="2000" dirty="0"/>
          </a:p>
        </p:txBody>
      </p:sp>
      <p:pic>
        <p:nvPicPr>
          <p:cNvPr id="33794" name="Picture 2" descr="http://www.obu4alki.ru/uploads/posts/2010-12/1293140203_003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36712"/>
            <a:ext cx="4248472" cy="333868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4293096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  <a:latin typeface="+mj-lt"/>
              </a:rPr>
              <a:t>Необходимость измерения тепловых эффектов реакции, изучение изотопов и радиоактивных химических элементов, кристаллических решеток вещества, молекулярных структур потребовали создания и привели к использованию сложнейших физических.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2020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4038600" cy="6093296"/>
          </a:xfrm>
        </p:spPr>
        <p:txBody>
          <a:bodyPr/>
          <a:lstStyle/>
          <a:p>
            <a:r>
              <a:rPr lang="ru-RU" dirty="0" smtClean="0"/>
              <a:t>Физические свойства вещества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Физический смысл порядкового номера элемента</a:t>
            </a:r>
          </a:p>
          <a:p>
            <a:r>
              <a:rPr lang="ru-RU" dirty="0" smtClean="0"/>
              <a:t>Электролиты, </a:t>
            </a:r>
            <a:r>
              <a:rPr lang="ru-RU" dirty="0" err="1" smtClean="0"/>
              <a:t>неэлектролиты</a:t>
            </a:r>
            <a:r>
              <a:rPr lang="ru-RU" dirty="0" smtClean="0"/>
              <a:t> (Физика 8 </a:t>
            </a:r>
            <a:r>
              <a:rPr lang="ru-RU" dirty="0" err="1" smtClean="0"/>
              <a:t>кл</a:t>
            </a:r>
            <a:r>
              <a:rPr lang="ru-RU" dirty="0" smtClean="0"/>
              <a:t>.) </a:t>
            </a:r>
          </a:p>
          <a:p>
            <a:r>
              <a:rPr lang="ru-RU" dirty="0" smtClean="0"/>
              <a:t>Растворение как физико-химический процесс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038600" cy="6093296"/>
          </a:xfrm>
        </p:spPr>
        <p:txBody>
          <a:bodyPr/>
          <a:lstStyle/>
          <a:p>
            <a:r>
              <a:rPr lang="ru-RU" sz="2000" dirty="0" smtClean="0"/>
              <a:t>Тема: «</a:t>
            </a:r>
            <a:r>
              <a:rPr lang="ru-RU" sz="2000" dirty="0" err="1" smtClean="0"/>
              <a:t>Метеллы</a:t>
            </a:r>
            <a:r>
              <a:rPr lang="ru-RU" sz="2000" dirty="0" smtClean="0"/>
              <a:t>»</a:t>
            </a:r>
          </a:p>
          <a:p>
            <a:pPr>
              <a:buNone/>
            </a:pPr>
            <a:r>
              <a:rPr lang="ru-RU" sz="2000" dirty="0" smtClean="0"/>
              <a:t> 8-11кл</a:t>
            </a:r>
          </a:p>
          <a:p>
            <a:r>
              <a:rPr lang="ru-RU" sz="2000" dirty="0" smtClean="0"/>
              <a:t>Тема: «Неметаллы»8-11 </a:t>
            </a:r>
            <a:r>
              <a:rPr lang="ru-RU" sz="2000" dirty="0" err="1" smtClean="0"/>
              <a:t>кл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Тема: «Органические классы веществ» 9-10 </a:t>
            </a:r>
            <a:r>
              <a:rPr lang="ru-RU" sz="2000" dirty="0" err="1" smtClean="0"/>
              <a:t>кл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Тема: «ПСХЭ Д.И. Менделеева» 8-9-11 </a:t>
            </a:r>
            <a:r>
              <a:rPr lang="ru-RU" sz="2000" dirty="0" err="1" smtClean="0"/>
              <a:t>кл</a:t>
            </a:r>
            <a:r>
              <a:rPr lang="ru-RU" sz="2000" dirty="0" smtClean="0"/>
              <a:t>.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Тема «Виды химической связи» 8-9-11 </a:t>
            </a:r>
            <a:r>
              <a:rPr lang="ru-RU" sz="2000" dirty="0" err="1" smtClean="0"/>
              <a:t>кл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Тема: «Электролитическая диссоциация» 9 </a:t>
            </a:r>
            <a:r>
              <a:rPr lang="ru-RU" sz="2000" dirty="0" err="1" smtClean="0"/>
              <a:t>кл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Тема: «Растворение. Растворы» 8,11 </a:t>
            </a:r>
            <a:r>
              <a:rPr lang="ru-RU" sz="2000" dirty="0" err="1" smtClean="0"/>
              <a:t>кл</a:t>
            </a:r>
            <a:r>
              <a:rPr lang="ru-RU" sz="2000" dirty="0" smtClean="0"/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Физические законы: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 smtClean="0"/>
              <a:t>Закон сохранения массы веществ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Закон постоянства состава</a:t>
            </a:r>
          </a:p>
          <a:p>
            <a:endParaRPr lang="ru-RU" sz="2400" dirty="0" smtClean="0"/>
          </a:p>
          <a:p>
            <a:r>
              <a:rPr lang="ru-RU" sz="2400" dirty="0" smtClean="0"/>
              <a:t>Термодинамические законы (Физика 10 </a:t>
            </a:r>
            <a:r>
              <a:rPr lang="ru-RU" sz="2400" dirty="0" err="1" smtClean="0"/>
              <a:t>кл</a:t>
            </a:r>
            <a:r>
              <a:rPr lang="ru-RU" sz="2400" dirty="0" smtClean="0"/>
              <a:t>., 8 </a:t>
            </a:r>
            <a:r>
              <a:rPr lang="ru-RU" sz="2400" dirty="0" err="1" smtClean="0"/>
              <a:t>кл</a:t>
            </a:r>
            <a:r>
              <a:rPr lang="ru-RU" sz="2400" dirty="0" smtClean="0"/>
              <a:t>.)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dirty="0" smtClean="0"/>
              <a:t>Тема: «Химические реакции» 8 </a:t>
            </a:r>
            <a:r>
              <a:rPr lang="ru-RU" sz="2400" dirty="0" err="1" smtClean="0"/>
              <a:t>кл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Тема: «Чистые вещества и смеси»      8-11 </a:t>
            </a:r>
            <a:r>
              <a:rPr lang="ru-RU" sz="2400" dirty="0" err="1" smtClean="0"/>
              <a:t>кл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Тема: «Энергетика химических реакций» 11кл.</a:t>
            </a:r>
            <a:endParaRPr lang="ru-RU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20888"/>
            <a:ext cx="208823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2740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688632"/>
          </a:xfrm>
        </p:spPr>
        <p:txBody>
          <a:bodyPr/>
          <a:lstStyle/>
          <a:p>
            <a:r>
              <a:rPr lang="ru-RU" dirty="0" smtClean="0"/>
              <a:t>Скорость химических  реакций(Физика 8 </a:t>
            </a:r>
            <a:r>
              <a:rPr lang="ru-RU" dirty="0" err="1" smtClean="0"/>
              <a:t>кл</a:t>
            </a:r>
            <a:r>
              <a:rPr lang="ru-RU" dirty="0" smtClean="0"/>
              <a:t>.)</a:t>
            </a:r>
          </a:p>
          <a:p>
            <a:endParaRPr lang="ru-RU" dirty="0" smtClean="0"/>
          </a:p>
          <a:p>
            <a:r>
              <a:rPr lang="ru-RU" dirty="0" smtClean="0"/>
              <a:t>Катализ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Электролиз.(Физика 10 </a:t>
            </a:r>
            <a:r>
              <a:rPr lang="ru-RU" dirty="0" err="1" smtClean="0"/>
              <a:t>кл</a:t>
            </a:r>
            <a:r>
              <a:rPr lang="ru-RU" dirty="0" smtClean="0"/>
              <a:t>.)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038600" cy="5688632"/>
          </a:xfrm>
        </p:spPr>
        <p:txBody>
          <a:bodyPr/>
          <a:lstStyle/>
          <a:p>
            <a:r>
              <a:rPr lang="ru-RU" sz="2400" dirty="0" smtClean="0"/>
              <a:t>Тема: «Скорость химических реакций» 9,11 </a:t>
            </a:r>
            <a:r>
              <a:rPr lang="ru-RU" sz="2400" dirty="0" err="1" smtClean="0"/>
              <a:t>кл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dirty="0" smtClean="0"/>
              <a:t>Тема: «Скорость химических реакций» 9,11 </a:t>
            </a:r>
            <a:r>
              <a:rPr lang="ru-RU" sz="2400" dirty="0" err="1" smtClean="0"/>
              <a:t>кл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Тема: «Химическое равновесие» 9,11 </a:t>
            </a:r>
            <a:r>
              <a:rPr lang="ru-RU" sz="2400" dirty="0" err="1" smtClean="0"/>
              <a:t>кл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Тема: «Белки» 10 </a:t>
            </a:r>
            <a:r>
              <a:rPr lang="ru-RU" sz="2400" dirty="0" err="1" smtClean="0"/>
              <a:t>кл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Тема: «Электролиз» 9,11 </a:t>
            </a:r>
            <a:r>
              <a:rPr lang="ru-RU" sz="2400" dirty="0" err="1" smtClean="0"/>
              <a:t>кл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346050"/>
          </a:xfrm>
        </p:spPr>
        <p:txBody>
          <a:bodyPr/>
          <a:lstStyle/>
          <a:p>
            <a:r>
              <a:rPr lang="ru-RU" dirty="0" smtClean="0"/>
              <a:t>Химия и история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/>
          <a:p>
            <a:r>
              <a:rPr lang="ru-RU" dirty="0" smtClean="0"/>
              <a:t>История возникновения науки химии</a:t>
            </a:r>
          </a:p>
          <a:p>
            <a:r>
              <a:rPr lang="ru-RU" dirty="0" smtClean="0"/>
              <a:t>Исторические открытия химических элементов</a:t>
            </a:r>
          </a:p>
          <a:p>
            <a:endParaRPr lang="ru-RU" dirty="0" smtClean="0"/>
          </a:p>
          <a:p>
            <a:r>
              <a:rPr lang="ru-RU" dirty="0" smtClean="0"/>
              <a:t>Наука и жизнь великих ученых-химиков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/>
          <a:p>
            <a:r>
              <a:rPr lang="ru-RU" sz="2000" dirty="0" smtClean="0"/>
              <a:t>Тема: «Введение» 8 </a:t>
            </a:r>
            <a:r>
              <a:rPr lang="ru-RU" sz="2000" dirty="0" err="1" smtClean="0"/>
              <a:t>кл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Тема: «Введение в органическую химию»10 </a:t>
            </a:r>
            <a:r>
              <a:rPr lang="ru-RU" sz="2000" dirty="0" err="1" smtClean="0"/>
              <a:t>кл</a:t>
            </a:r>
            <a:r>
              <a:rPr lang="ru-RU" sz="2000" dirty="0" smtClean="0"/>
              <a:t>.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Тема: «Знаки химических элементов» 8 </a:t>
            </a:r>
            <a:r>
              <a:rPr lang="ru-RU" sz="2000" dirty="0" err="1" smtClean="0"/>
              <a:t>кл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Тема: «Металлы» 8-9-11 </a:t>
            </a:r>
            <a:r>
              <a:rPr lang="ru-RU" sz="2000" dirty="0" err="1" smtClean="0"/>
              <a:t>кл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Тема: «Неметаллы»</a:t>
            </a:r>
          </a:p>
          <a:p>
            <a:pPr>
              <a:buNone/>
            </a:pPr>
            <a:r>
              <a:rPr lang="ru-RU" sz="2000" dirty="0" smtClean="0"/>
              <a:t>      8-9-11 </a:t>
            </a:r>
            <a:r>
              <a:rPr lang="ru-RU" sz="2000" dirty="0" err="1" smtClean="0"/>
              <a:t>кл</a:t>
            </a:r>
            <a:r>
              <a:rPr lang="ru-RU" sz="2000" dirty="0" smtClean="0"/>
              <a:t>.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Тема: «Введение» 8 </a:t>
            </a:r>
            <a:r>
              <a:rPr lang="ru-RU" sz="2000" dirty="0" err="1" smtClean="0"/>
              <a:t>кл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Тема: «Введение в органическую химию» 10 </a:t>
            </a:r>
            <a:r>
              <a:rPr lang="ru-RU" sz="2000" dirty="0" err="1" smtClean="0"/>
              <a:t>кл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Тема: «Именные реакции» </a:t>
            </a:r>
          </a:p>
          <a:p>
            <a:pPr>
              <a:buNone/>
            </a:pPr>
            <a:r>
              <a:rPr lang="ru-RU" sz="2000" dirty="0" smtClean="0"/>
              <a:t>8-11 </a:t>
            </a:r>
            <a:r>
              <a:rPr lang="ru-RU" sz="2000" dirty="0" err="1" smtClean="0"/>
              <a:t>кл</a:t>
            </a:r>
            <a:r>
              <a:rPr lang="ru-RU" sz="2000" dirty="0" smtClean="0"/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dirty="0" smtClean="0"/>
              <a:t>Химия и экология.</a:t>
            </a:r>
            <a:endParaRPr lang="ru-RU" sz="4800" b="1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ru-RU" sz="2400" dirty="0" smtClean="0"/>
              <a:t>Тема:«Металлы»9,11кл.</a:t>
            </a:r>
          </a:p>
          <a:p>
            <a:r>
              <a:rPr lang="ru-RU" sz="2400" dirty="0" smtClean="0"/>
              <a:t>Тема: «Неметаллы» 9,11 </a:t>
            </a:r>
            <a:r>
              <a:rPr lang="ru-RU" sz="2400" dirty="0" err="1" smtClean="0"/>
              <a:t>кл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Тема: «Исследование состояния воды, воздуха на территории проживания (город, район, область, регион) 8,9 </a:t>
            </a:r>
            <a:r>
              <a:rPr lang="ru-RU" sz="2400" dirty="0" err="1" smtClean="0"/>
              <a:t>кл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Тема: «Переработка вторсырья» 11 </a:t>
            </a:r>
            <a:r>
              <a:rPr lang="ru-RU" sz="2400" dirty="0" err="1" smtClean="0"/>
              <a:t>кл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8194" name="Picture 2" descr="G:\пре\экология\cems.jpg_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2771800" cy="1584176"/>
          </a:xfrm>
          <a:prstGeom prst="rect">
            <a:avLst/>
          </a:prstGeom>
          <a:noFill/>
        </p:spPr>
      </p:pic>
      <p:pic>
        <p:nvPicPr>
          <p:cNvPr id="1026" name="Picture 2" descr="F:\idujjWvf4q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21088"/>
            <a:ext cx="1944216" cy="2376264"/>
          </a:xfrm>
          <a:prstGeom prst="rect">
            <a:avLst/>
          </a:prstGeom>
          <a:noFill/>
        </p:spPr>
      </p:pic>
      <p:pic>
        <p:nvPicPr>
          <p:cNvPr id="1027" name="Picture 3" descr="F:\MxIJNAmgc6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293096"/>
            <a:ext cx="1944216" cy="23762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1484784"/>
            <a:ext cx="4093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Охрана окружающей среды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236227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916832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Химия – это область чудес, в ней скрыто счастье человечества, величайшие завоевания разума будут сделаны именно в этой области. </a:t>
            </a:r>
          </a:p>
          <a:p>
            <a:r>
              <a:rPr lang="ru-RU" sz="3600" dirty="0" smtClean="0"/>
              <a:t>                    Максим Горький</a:t>
            </a:r>
            <a:endParaRPr lang="ru-RU" sz="36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/>
              <a:t>В жизни химия нужна,</a:t>
            </a:r>
          </a:p>
          <a:p>
            <a:pPr>
              <a:buNone/>
            </a:pPr>
            <a:r>
              <a:rPr lang="ru-RU" sz="2000" b="1" dirty="0" smtClean="0"/>
              <a:t>Как предмет она важна</a:t>
            </a:r>
          </a:p>
          <a:p>
            <a:pPr>
              <a:buNone/>
            </a:pPr>
            <a:r>
              <a:rPr lang="ru-RU" sz="2000" b="1" dirty="0" smtClean="0"/>
              <a:t>И учить ее прилежно</a:t>
            </a:r>
          </a:p>
          <a:p>
            <a:pPr>
              <a:buNone/>
            </a:pPr>
            <a:r>
              <a:rPr lang="ru-RU" sz="2000" b="1" dirty="0" smtClean="0"/>
              <a:t>Мы должны от А до Я.</a:t>
            </a:r>
          </a:p>
          <a:p>
            <a:pPr>
              <a:buNone/>
            </a:pPr>
            <a:r>
              <a:rPr lang="ru-RU" sz="2000" b="1" dirty="0" smtClean="0"/>
              <a:t>Что мы носим, что едим</a:t>
            </a:r>
          </a:p>
          <a:p>
            <a:pPr>
              <a:buNone/>
            </a:pPr>
            <a:r>
              <a:rPr lang="ru-RU" sz="2000" b="1" dirty="0" smtClean="0"/>
              <a:t>Чем здоровью мы вредим?</a:t>
            </a:r>
          </a:p>
          <a:p>
            <a:pPr>
              <a:buNone/>
            </a:pPr>
            <a:r>
              <a:rPr lang="ru-RU" sz="2000" b="1" dirty="0" smtClean="0"/>
              <a:t>Как вещества соединять,</a:t>
            </a:r>
          </a:p>
          <a:p>
            <a:pPr>
              <a:buNone/>
            </a:pPr>
            <a:r>
              <a:rPr lang="ru-RU" sz="2000" b="1" dirty="0" smtClean="0"/>
              <a:t>Чтобы что-то не взорвать?</a:t>
            </a:r>
          </a:p>
          <a:p>
            <a:pPr>
              <a:buNone/>
            </a:pPr>
            <a:r>
              <a:rPr lang="ru-RU" sz="2000" b="1" dirty="0" smtClean="0"/>
              <a:t>На все вопросы эти,</a:t>
            </a:r>
          </a:p>
          <a:p>
            <a:pPr>
              <a:buNone/>
            </a:pPr>
            <a:r>
              <a:rPr lang="ru-RU" sz="2000" b="1" dirty="0" smtClean="0"/>
              <a:t>Нам химия ответит!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                 Татьяна   Васильева</a:t>
            </a:r>
          </a:p>
          <a:p>
            <a:pPr>
              <a:buNone/>
            </a:pPr>
            <a:r>
              <a:rPr lang="ru-RU" sz="2000" b="1" dirty="0" smtClean="0"/>
              <a:t>                    ученица 8 В класса </a:t>
            </a:r>
          </a:p>
          <a:p>
            <a:pPr>
              <a:buNone/>
            </a:pPr>
            <a:r>
              <a:rPr lang="ru-RU" sz="2000" b="1" dirty="0" smtClean="0"/>
              <a:t>                    ГБОУ СОШ № 401</a:t>
            </a:r>
          </a:p>
          <a:p>
            <a:pPr>
              <a:buNone/>
            </a:pPr>
            <a:r>
              <a:rPr lang="ru-RU" sz="2000" b="1" dirty="0" smtClean="0"/>
              <a:t>                    Санкт-Петербург</a:t>
            </a:r>
          </a:p>
          <a:p>
            <a:pPr>
              <a:buNone/>
            </a:pPr>
            <a:r>
              <a:rPr lang="ru-RU" sz="2000" b="1" dirty="0" smtClean="0"/>
              <a:t>                          2012г</a:t>
            </a:r>
            <a:endParaRPr lang="ru-RU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cs typeface="Arial" charset="0"/>
                <a:sym typeface="Arial" charset="0"/>
              </a:rPr>
              <a:t>География и химия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Нахождение веществ в природе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Использование карты месторождения полезных ископаемых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Неорганическая химия 8 -9 </a:t>
            </a:r>
            <a:r>
              <a:rPr lang="ru-RU" sz="2000" dirty="0" err="1" smtClean="0"/>
              <a:t>кл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Органическая химия  9- 10 </a:t>
            </a:r>
            <a:r>
              <a:rPr lang="ru-RU" sz="2000" dirty="0" err="1" smtClean="0"/>
              <a:t>кл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Общая химия 11 </a:t>
            </a:r>
            <a:r>
              <a:rPr lang="ru-RU" sz="2000" dirty="0" err="1" smtClean="0"/>
              <a:t>кл</a:t>
            </a:r>
            <a:r>
              <a:rPr lang="ru-RU" sz="2000" dirty="0" smtClean="0"/>
              <a:t>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Тема: «Металлы» 8-9-11 </a:t>
            </a:r>
            <a:r>
              <a:rPr lang="ru-RU" sz="2000" dirty="0" err="1" smtClean="0"/>
              <a:t>кл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Тема: «Неметаллы» 8-9-11 </a:t>
            </a:r>
            <a:r>
              <a:rPr lang="ru-RU" sz="2000" dirty="0" err="1" smtClean="0"/>
              <a:t>кл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Тема: «Важнейшие соединения элементов» 8-9-11 </a:t>
            </a:r>
            <a:r>
              <a:rPr lang="ru-RU" sz="2000" dirty="0" err="1" smtClean="0"/>
              <a:t>кл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Тема: «Природные источники углеводородов» 9-10 </a:t>
            </a:r>
            <a:r>
              <a:rPr lang="ru-RU" sz="2000" dirty="0" err="1" smtClean="0"/>
              <a:t>кл</a:t>
            </a:r>
            <a:r>
              <a:rPr lang="ru-RU" sz="2000" dirty="0" smtClean="0"/>
              <a:t>.  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пре\геграфия\0014-016-Poleznye-iskopaemye-Leningradskoj-oblas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536" y="0"/>
            <a:ext cx="4176464" cy="3062116"/>
          </a:xfrm>
          <a:prstGeom prst="rect">
            <a:avLst/>
          </a:prstGeom>
          <a:noFill/>
        </p:spPr>
      </p:pic>
      <p:pic>
        <p:nvPicPr>
          <p:cNvPr id="6147" name="Picture 3" descr="F:\пре\геграфия\dbf8fe64d4ae200e73b3ab0c52bc96a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-315416"/>
            <a:ext cx="2746648" cy="2924175"/>
          </a:xfrm>
          <a:prstGeom prst="rect">
            <a:avLst/>
          </a:prstGeom>
          <a:noFill/>
        </p:spPr>
      </p:pic>
      <p:pic>
        <p:nvPicPr>
          <p:cNvPr id="6148" name="Picture 4" descr="F:\пре\геграфия\m_175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656833" cy="2492896"/>
          </a:xfrm>
          <a:prstGeom prst="rect">
            <a:avLst/>
          </a:prstGeom>
          <a:noFill/>
        </p:spPr>
      </p:pic>
      <p:pic>
        <p:nvPicPr>
          <p:cNvPr id="6149" name="Picture 5" descr="F:\пре\геграфия\ma3lomat-168-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81400"/>
            <a:ext cx="4314825" cy="3276600"/>
          </a:xfrm>
          <a:prstGeom prst="rect">
            <a:avLst/>
          </a:prstGeom>
          <a:noFill/>
        </p:spPr>
      </p:pic>
      <p:pic>
        <p:nvPicPr>
          <p:cNvPr id="6150" name="Picture 6" descr="F:\пре\геграфия\image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753084"/>
            <a:ext cx="4788024" cy="31049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27404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Химия и математика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4038600" cy="5433467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Кратным натуральному числу а называют натуральное число, которое делится на а без остатка.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 </a:t>
            </a: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Линейным  уравнением с одним неизвестным называется уравнение вида:  </a:t>
            </a:r>
            <a:r>
              <a:rPr lang="ru-RU" sz="2000" dirty="0" err="1" smtClean="0">
                <a:solidFill>
                  <a:schemeClr val="tx1"/>
                </a:solidFill>
              </a:rPr>
              <a:t>ax</a:t>
            </a:r>
            <a:r>
              <a:rPr lang="ru-RU" sz="2000" dirty="0" smtClean="0">
                <a:solidFill>
                  <a:schemeClr val="tx1"/>
                </a:solidFill>
              </a:rPr>
              <a:t> + </a:t>
            </a:r>
            <a:r>
              <a:rPr lang="ru-RU" sz="2000" dirty="0" err="1" smtClean="0">
                <a:solidFill>
                  <a:schemeClr val="tx1"/>
                </a:solidFill>
              </a:rPr>
              <a:t>b</a:t>
            </a:r>
            <a:r>
              <a:rPr lang="ru-RU" sz="2000" dirty="0" smtClean="0">
                <a:solidFill>
                  <a:schemeClr val="tx1"/>
                </a:solidFill>
              </a:rPr>
              <a:t> = 0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Составление и решение пропорций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692696"/>
            <a:ext cx="4038600" cy="5433467"/>
          </a:xfrm>
        </p:spPr>
        <p:txBody>
          <a:bodyPr/>
          <a:lstStyle/>
          <a:p>
            <a:r>
              <a:rPr lang="ru-RU" sz="2000" dirty="0" smtClean="0"/>
              <a:t>Тема: «Решение задач на вывод формулы неорганического соединения» 8 </a:t>
            </a:r>
            <a:r>
              <a:rPr lang="ru-RU" sz="2000" dirty="0" err="1" smtClean="0"/>
              <a:t>кл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Тема: «Метод </a:t>
            </a:r>
            <a:r>
              <a:rPr lang="ru-RU" sz="2000" dirty="0" err="1" smtClean="0"/>
              <a:t>полуреакций</a:t>
            </a:r>
            <a:r>
              <a:rPr lang="ru-RU" sz="2000" dirty="0" smtClean="0"/>
              <a:t> (электронный баланс) ОВР» 8-9 </a:t>
            </a:r>
            <a:r>
              <a:rPr lang="ru-RU" sz="2000" dirty="0" err="1" smtClean="0"/>
              <a:t>кл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 Тема: «Решение задач на вывод формулы неорганического соединения» 8 </a:t>
            </a:r>
            <a:r>
              <a:rPr lang="ru-RU" sz="2000" dirty="0" err="1" smtClean="0"/>
              <a:t>кл</a:t>
            </a:r>
            <a:r>
              <a:rPr lang="ru-RU" sz="2000" dirty="0" smtClean="0"/>
              <a:t>.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Тема: «Решение задач всех типов» 8-11 </a:t>
            </a:r>
            <a:r>
              <a:rPr lang="ru-RU" sz="2000" dirty="0" err="1" smtClean="0"/>
              <a:t>кл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692696"/>
            <a:ext cx="6705600" cy="1800200"/>
          </a:xfrm>
        </p:spPr>
        <p:txBody>
          <a:bodyPr/>
          <a:lstStyle/>
          <a:p>
            <a:pPr algn="l"/>
            <a:r>
              <a:rPr lang="ru-RU" sz="2000" dirty="0" smtClean="0"/>
              <a:t>Тема «Строение молекул неорганических и органических веществ»  8-11 </a:t>
            </a:r>
            <a:r>
              <a:rPr lang="ru-RU" sz="2000" dirty="0" err="1" smtClean="0"/>
              <a:t>кл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Тема:  « Пространственное строение молекул» 10 </a:t>
            </a:r>
            <a:r>
              <a:rPr lang="ru-RU" sz="2000" dirty="0" err="1" smtClean="0"/>
              <a:t>кл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Тема: «Изомерия органических веществ» 10 </a:t>
            </a:r>
            <a:r>
              <a:rPr lang="ru-RU" sz="2000" dirty="0" err="1" smtClean="0"/>
              <a:t>кл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7170" name="Picture 2" descr="F:\пре\геометрия\0806-lab14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74580"/>
            <a:ext cx="2339752" cy="18222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5192381"/>
            <a:ext cx="3059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Выполнение квантово-химических расчетов органических молекул.</a:t>
            </a:r>
            <a:endParaRPr lang="ru-RU" dirty="0"/>
          </a:p>
        </p:txBody>
      </p:sp>
      <p:pic>
        <p:nvPicPr>
          <p:cNvPr id="7171" name="Picture 3" descr="F:\пре\геометрия\him10gizsur-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2111" y="4797152"/>
            <a:ext cx="2640555" cy="1713788"/>
          </a:xfrm>
          <a:prstGeom prst="rect">
            <a:avLst/>
          </a:prstGeom>
          <a:noFill/>
        </p:spPr>
      </p:pic>
      <p:pic>
        <p:nvPicPr>
          <p:cNvPr id="7172" name="Picture 4" descr="F:\пре\геометрия\i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2111" y="2242530"/>
            <a:ext cx="2872383" cy="215428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75148" y="208091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Химия и геометрия</a:t>
            </a:r>
            <a:endParaRPr lang="ru-RU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274042"/>
          </a:xfrm>
        </p:spPr>
        <p:txBody>
          <a:bodyPr/>
          <a:lstStyle/>
          <a:p>
            <a:r>
              <a:rPr lang="ru-RU" sz="2800" b="1" dirty="0" smtClean="0"/>
              <a:t>Химия и биология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038600" cy="550547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Биологическая роль веществ в организме.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Круговорот веществ в природе. </a:t>
            </a:r>
            <a:endParaRPr lang="ru-RU" sz="2000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038600" cy="5361459"/>
          </a:xfrm>
        </p:spPr>
        <p:txBody>
          <a:bodyPr/>
          <a:lstStyle/>
          <a:p>
            <a:r>
              <a:rPr lang="ru-RU" sz="2000" dirty="0" smtClean="0"/>
              <a:t>Тема: «Белки» 10кл.</a:t>
            </a:r>
          </a:p>
          <a:p>
            <a:r>
              <a:rPr lang="ru-RU" sz="2000" dirty="0" smtClean="0"/>
              <a:t>Тема: «Жиры» 10 </a:t>
            </a:r>
            <a:r>
              <a:rPr lang="ru-RU" sz="2000" dirty="0" err="1" smtClean="0"/>
              <a:t>кл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Тема:  «Нуклеиновые кислоты» 10 </a:t>
            </a:r>
            <a:r>
              <a:rPr lang="ru-RU" sz="2000" dirty="0" err="1" smtClean="0"/>
              <a:t>кл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Тема: «Металлы» 8-11кл.</a:t>
            </a:r>
          </a:p>
          <a:p>
            <a:r>
              <a:rPr lang="ru-RU" sz="2000" dirty="0" smtClean="0"/>
              <a:t>Тема: «Неметаллы» 8-11кл.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000" dirty="0" smtClean="0"/>
              <a:t>Тема: «Неметаллы» 9 </a:t>
            </a:r>
            <a:r>
              <a:rPr lang="ru-RU" sz="2000" dirty="0" err="1" smtClean="0"/>
              <a:t>кл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10699"/>
            <a:ext cx="2664296" cy="204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F:\пре\биология\vitamin-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821202"/>
            <a:ext cx="3168352" cy="2036798"/>
          </a:xfrm>
          <a:prstGeom prst="rect">
            <a:avLst/>
          </a:prstGeom>
          <a:noFill/>
        </p:spPr>
      </p:pic>
      <p:pic>
        <p:nvPicPr>
          <p:cNvPr id="1028" name="Picture 4" descr="F:\пре\биология\hemogl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484616"/>
            <a:ext cx="2304256" cy="23733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429000"/>
            <a:ext cx="7128792" cy="2736304"/>
          </a:xfrm>
        </p:spPr>
        <p:txBody>
          <a:bodyPr/>
          <a:lstStyle/>
          <a:p>
            <a: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Интенсивно развиваются взаимосвязи между физикой и химией. Этот процесс сопровождается возникновением все новых и новых смежных физико-химических отраслей знания.</a:t>
            </a:r>
            <a:b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История взаимодействия химии и физики полна примеров обмена идеями, объектами и методами исследования. </a:t>
            </a:r>
            <a:endParaRPr lang="ru-RU" sz="2000" dirty="0"/>
          </a:p>
        </p:txBody>
      </p:sp>
      <p:pic>
        <p:nvPicPr>
          <p:cNvPr id="34820" name="Picture 4" descr="http://ivepl.ucoz.ua/_si/0/0487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9860">
            <a:off x="414196" y="570089"/>
            <a:ext cx="2664296" cy="2591303"/>
          </a:xfrm>
          <a:prstGeom prst="rect">
            <a:avLst/>
          </a:prstGeom>
          <a:noFill/>
        </p:spPr>
      </p:pic>
      <p:pic>
        <p:nvPicPr>
          <p:cNvPr id="34822" name="Picture 6" descr="http://xn--90amca6ao5a.kz/wp-content/uploads/2012/12/%D0%9C%D0%BE%D0%B4%D0%B5%D0%BB%D1%8C-%D0%B4%D0%B5%D0%BC%D0%BE%D0%BD%D1%81%D1%82%D1%80.-%D0%BA%D1%80%D0%B8%D1%81%D1%82%D0%B0%D0%BB%D0%BB%D0%B8%D1%87%D0%B5%D1%81%D0%BA%D0%BE%D0%B9-%D1%80%D0%B5%D1%88%D0%B5%D1%82%D0%BA%D0%B8-%D0%BC%D0%B5%D0%B4%D0%B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98375">
            <a:off x="5831695" y="740334"/>
            <a:ext cx="3003544" cy="2250813"/>
          </a:xfrm>
          <a:prstGeom prst="rect">
            <a:avLst/>
          </a:prstGeom>
          <a:noFill/>
        </p:spPr>
      </p:pic>
      <p:pic>
        <p:nvPicPr>
          <p:cNvPr id="34824" name="Picture 8" descr="http://pchs.peachschools.org/sites/pchs.peachschools.org/files/beaker_boiling_hr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404664"/>
            <a:ext cx="2564903" cy="25649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46344" y="260648"/>
            <a:ext cx="3076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Химия и физика</a:t>
            </a:r>
            <a:endParaRPr lang="ru-RU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F_GreenEarth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2E1EDA3-2EDD-4EEE-AAC3-034E53C89C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740</Words>
  <Application>Microsoft Office PowerPoint</Application>
  <PresentationFormat>Экран (4:3)</PresentationFormat>
  <Paragraphs>159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AF_GreenEarth</vt:lpstr>
      <vt:lpstr>Презентация PowerPoint</vt:lpstr>
      <vt:lpstr> </vt:lpstr>
      <vt:lpstr>Презентация PowerPoint</vt:lpstr>
      <vt:lpstr>География и химия</vt:lpstr>
      <vt:lpstr>Презентация PowerPoint</vt:lpstr>
      <vt:lpstr>Химия и математика</vt:lpstr>
      <vt:lpstr>Тема «Строение молекул неорганических и органических веществ»  8-11 кл. Тема:  « Пространственное строение молекул» 10 кл. Тема: «Изомерия органических веществ» 10 кл.  </vt:lpstr>
      <vt:lpstr>Химия и биология</vt:lpstr>
      <vt:lpstr>Интенсивно развиваются взаимосвязи между физикой и химией. Этот процесс сопровождается возникновением все новых и новых смежных физико-химических отраслей знания. История взаимодействия химии и физики полна примеров обмена идеями, объектами и методами исследования. </vt:lpstr>
      <vt:lpstr>Чем больше усложнялись химические исследования, тем больше аппаратура и методы расчетов физики проникали в химию. </vt:lpstr>
      <vt:lpstr>Презентация PowerPoint</vt:lpstr>
      <vt:lpstr>Физические законы:</vt:lpstr>
      <vt:lpstr>Презентация PowerPoint</vt:lpstr>
      <vt:lpstr>Химия и история</vt:lpstr>
      <vt:lpstr>Химия и экология.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2013-03-19T14:28:41Z</dcterms:created>
  <dcterms:modified xsi:type="dcterms:W3CDTF">2014-11-04T15:47:05Z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TC103367939990</vt:lpwstr>
  </property>
</Properties>
</file>