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88" r:id="rId12"/>
    <p:sldId id="264" r:id="rId13"/>
    <p:sldId id="265" r:id="rId14"/>
    <p:sldId id="268" r:id="rId15"/>
    <p:sldId id="269" r:id="rId16"/>
    <p:sldId id="290" r:id="rId17"/>
    <p:sldId id="270" r:id="rId18"/>
    <p:sldId id="271" r:id="rId19"/>
    <p:sldId id="285" r:id="rId20"/>
    <p:sldId id="286" r:id="rId21"/>
    <p:sldId id="272" r:id="rId22"/>
    <p:sldId id="289" r:id="rId23"/>
    <p:sldId id="291" r:id="rId24"/>
    <p:sldId id="273" r:id="rId25"/>
    <p:sldId id="274" r:id="rId26"/>
    <p:sldId id="275" r:id="rId27"/>
    <p:sldId id="281" r:id="rId28"/>
    <p:sldId id="282" r:id="rId29"/>
    <p:sldId id="277" r:id="rId30"/>
    <p:sldId id="283" r:id="rId31"/>
    <p:sldId id="279" r:id="rId32"/>
    <p:sldId id="280" r:id="rId33"/>
    <p:sldId id="284" r:id="rId34"/>
    <p:sldId id="287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90A5C4-ACC5-4A36-919D-1F334BD2183C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E44B09-7F72-4CAE-9EE6-947FE21BC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208EBA-7F43-47BD-83A6-1111E1F6CF2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D7A7-5CDC-428E-8D4B-A61B84E79BD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2AC1-C774-4864-AD53-D70ACD000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F66F-C38A-439B-B4AF-820744031D0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FC38-E44F-46B5-9993-D8704DB42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97BF-A114-464B-A7CF-AA5398240D9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7BBD-0DBE-46A5-AB3F-269C530A8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31AB-2722-437F-9545-56BEAE8D417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D3BB-131F-4517-B649-B85019020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9765-ACB3-4F0B-B0AF-E029A57B03A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5C08-E063-4DFA-9C91-A91EBE486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EF3A-40B3-461B-948C-15B6B2F5D558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A7F0-C836-47DC-AF61-A5D6DF535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AB58-C157-4BB7-9D73-273E7E77AEFF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F2A7-7DD4-4BFA-8AB4-90D5E0AB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FF12-F3FC-4826-9B3B-3F813BC788C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CF80-1068-4D89-8A5E-3F5DAAA25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AE7F-453A-4F77-A94D-8B235507EB4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9BAB-087E-4CA9-A425-BAAC1A909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569DB-883B-4B4D-AA83-5D021ACFF7E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C828-97D9-46B6-876B-B539CA8A2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0B13-EC22-4E26-9309-8B2460637CE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D727-55C7-4601-82A4-2C6278A44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C4D45-6DAC-4DDC-9A8B-473BF59BC76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21259-D0A7-43F1-8CC8-E9E7F37B0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5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7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svetnik.info/images/q-garlic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42875"/>
            <a:ext cx="8458200" cy="1500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endParaRPr lang="ru-RU" sz="8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1928813"/>
            <a:ext cx="3786187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57625" y="5365750"/>
            <a:ext cx="5286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 выполнена  учениками  6  класса.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  Архипова  Н.Н.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7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38" y="142875"/>
            <a:ext cx="7789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Целебные  свойства  чеснока</a:t>
            </a:r>
            <a:endParaRPr lang="ru-RU" sz="4800">
              <a:solidFill>
                <a:srgbClr val="92D050"/>
              </a:solidFill>
              <a:ea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43063" y="1000125"/>
            <a:ext cx="7286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Полезные свойства   чеснока описал еще в I веке до н.э. древнеримский врач Диоскорид. Древний учёный рекомендовал с помощью чеснока лечить диспепсию и истощение, принимать его при желудочных коликах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43063" y="3143250"/>
            <a:ext cx="728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Славяне тоже называли его «змеиной травой» и применяли как противоядие при различных отравлениях, укусах животных и насекомых.</a:t>
            </a:r>
          </a:p>
        </p:txBody>
      </p:sp>
      <p:pic>
        <p:nvPicPr>
          <p:cNvPr id="7" name="Picture 2" descr="K:\чеснок\chesnok.jpg"/>
          <p:cNvPicPr>
            <a:picLocks noChangeAspect="1" noChangeArrowheads="1"/>
          </p:cNvPicPr>
          <p:nvPr/>
        </p:nvPicPr>
        <p:blipFill>
          <a:blip r:embed="rId3"/>
          <a:srcRect l="25000" t="11667" r="51389" b="63333"/>
          <a:stretch>
            <a:fillRect/>
          </a:stretch>
        </p:blipFill>
        <p:spPr bwMode="auto">
          <a:xfrm>
            <a:off x="214313" y="1571625"/>
            <a:ext cx="1214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K:\чеснок\chesnok.jpg"/>
          <p:cNvPicPr>
            <a:picLocks noChangeAspect="1" noChangeArrowheads="1"/>
          </p:cNvPicPr>
          <p:nvPr/>
        </p:nvPicPr>
        <p:blipFill>
          <a:blip r:embed="rId3"/>
          <a:srcRect l="25000" t="11667" r="51389" b="63333"/>
          <a:stretch>
            <a:fillRect/>
          </a:stretch>
        </p:blipFill>
        <p:spPr bwMode="auto">
          <a:xfrm>
            <a:off x="214313" y="32146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43063" y="4572000"/>
            <a:ext cx="7215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На Тибете чеснок считался хорошим средством для снятия усталости при тяжёлых физических нагрузках, при рахите и гипертонии, его часто использовали, как средство против онкологических заболеваний и средство для омоложения организма.</a:t>
            </a:r>
          </a:p>
        </p:txBody>
      </p:sp>
      <p:pic>
        <p:nvPicPr>
          <p:cNvPr id="10" name="Picture 2" descr="K:\чеснок\chesnok.jpg"/>
          <p:cNvPicPr>
            <a:picLocks noChangeAspect="1" noChangeArrowheads="1"/>
          </p:cNvPicPr>
          <p:nvPr/>
        </p:nvPicPr>
        <p:blipFill>
          <a:blip r:embed="rId3"/>
          <a:srcRect l="25000" t="11667" r="51389" b="63333"/>
          <a:stretch>
            <a:fillRect/>
          </a:stretch>
        </p:blipFill>
        <p:spPr bwMode="auto">
          <a:xfrm>
            <a:off x="214313" y="49291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чеснок\object_951844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14313"/>
            <a:ext cx="36607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0" y="2857500"/>
            <a:ext cx="6143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Чеснок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антибиотик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широкого спектра действия. Сырой чеснок по своим свойствам не уступает, а в чем-то даже превосходит широко известный препарат тетрациклин.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8" y="5214938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Таблетки, в которых содержится сухой экстракт чеснока (аллохол), применяются в качестве желчегонного средства при хронических гепатитах, холециститах.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8" y="857250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Чеснок богат фитонцидами  («растительными антибиотиками»)</a:t>
            </a:r>
          </a:p>
        </p:txBody>
      </p:sp>
      <p:pic>
        <p:nvPicPr>
          <p:cNvPr id="5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28625" y="357188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357188" y="43576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357188" y="20716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5750" y="2500313"/>
            <a:ext cx="100774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Чеснок помогает  лечению болезней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сердца,  т.к.  разжижает  кровь  и  снижает  уровень  холестерина  в  крови.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8" y="4714875"/>
            <a:ext cx="87868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Чеснок способствует профилактике против рака,  т.к. защищает молекулу ДНК от мутаций.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1428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1785938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35718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" y="500063"/>
            <a:ext cx="885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обладает мочегонным и потогонным действием.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2214563"/>
            <a:ext cx="8786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Чеснок имеет некоторые свойства противоядия.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313" y="3995738"/>
            <a:ext cx="89296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очищает горло и голос, полезен при легочной астме, частичном параличе лица, дрожании и при большинстве нервных заболеваний, забывчивости.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42862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47148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2500313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3" y="857250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Чеснок помогает при заболеваниях суставов, ишиасе, подагре.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4929188"/>
            <a:ext cx="8715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>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также полезен для дёсен и зубов, особенно печёный.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313" y="2928938"/>
            <a:ext cx="8715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  повышает аппетит, усиливает секрецию желудка, печени, кишечника.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86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214313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14313" y="642938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 оказывает  противоглистное  действие.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313" y="2286000"/>
            <a:ext cx="8786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Чеснок  назначают внутрь для подавления процессов гниения и брожения в кишечнике, а также при гипертонии и атеросклерозе. </a:t>
            </a:r>
          </a:p>
        </p:txBody>
      </p:sp>
      <p:pic>
        <p:nvPicPr>
          <p:cNvPr id="5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18573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42875" y="5103813"/>
            <a:ext cx="9215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В народной медицине чеснок используется как средство для профилактики простудных заболеваний. </a:t>
            </a:r>
          </a:p>
        </p:txBody>
      </p:sp>
      <p:pic>
        <p:nvPicPr>
          <p:cNvPr id="8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4643438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649" grpId="0"/>
      <p:bldP spid="276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63" y="214313"/>
            <a:ext cx="8205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Рецепты  народной  медицины</a:t>
            </a:r>
          </a:p>
        </p:txBody>
      </p:sp>
      <p:pic>
        <p:nvPicPr>
          <p:cNvPr id="1026" name="Picture 2" descr="K:\чеснок\object_951844_.jpg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142844" y="1142984"/>
            <a:ext cx="2000264" cy="2193629"/>
          </a:xfrm>
          <a:prstGeom prst="ellipse">
            <a:avLst/>
          </a:prstGeom>
          <a:noFill/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86000" y="1071563"/>
            <a:ext cx="67151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Спиртовая настойка чеснока полезна для очищения сосудов и омоложения организма.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народной медицине известен такой рецепт для сохранения молодости: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для этого раз в неделю необходимо выпивать стакан воды или молока, в который при кипячении нужно бросить 1 чайную ложку перги (цветочной пыльцы) и 2 мелко нарезанные дольки чеснока. Кипятить эту смесь не нужно, ее сразу же снимают с огня, дают настояться в течение 10 минут и пьют.</a:t>
            </a:r>
          </a:p>
        </p:txBody>
      </p:sp>
      <p:pic>
        <p:nvPicPr>
          <p:cNvPr id="5" name="Picture 2" descr="K:\чеснок\object_951844_.jpg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214282" y="4286256"/>
            <a:ext cx="2000264" cy="2193629"/>
          </a:xfrm>
          <a:prstGeom prst="ellipse">
            <a:avLst/>
          </a:prstGeom>
          <a:noFill/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357438" y="5429250"/>
            <a:ext cx="6500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 гриппе или ангине целители рекомендуют   вдыхать    аромат  чеснока.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313" y="285750"/>
            <a:ext cx="8553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Содержание полезных веществ: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50" y="1276350"/>
            <a:ext cx="8643938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луковицах содержится 35-42% сухих веществ, в том числе 6,0-7,9% белков, витамин С (в листьях - до 80 мг), сахара, 20-27% полисахаридов. Вкус и запах чеснока обусловлены наличием эфирного масла (0,23-0,74%), в котором содержится аллицин и другие органические соединения сульфидной группы (фитонциды).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88" y="357188"/>
            <a:ext cx="8501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Содержит микроэлементы (натрий, калий, кальций, марганец, железо, фосфор, магний, йод, цинк), клетчатка, жиры, карбогидрат, зола, витамины С, В, D, Р; соединения серы, фитонциды, эфирное масло фитостерины, инулин. </a:t>
            </a:r>
          </a:p>
        </p:txBody>
      </p:sp>
      <p:pic>
        <p:nvPicPr>
          <p:cNvPr id="25602" name="Picture 2" descr="K:\чеснок\1005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00438"/>
            <a:ext cx="3143272" cy="3143272"/>
          </a:xfrm>
          <a:prstGeom prst="ellipse">
            <a:avLst/>
          </a:prstGeom>
          <a:noFill/>
        </p:spPr>
      </p:pic>
      <p:pic>
        <p:nvPicPr>
          <p:cNvPr id="25603" name="Picture 3" descr="K:\чеснок\4163-185279-7_d5d5b70b3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643314"/>
            <a:ext cx="3071834" cy="307183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4713" y="265113"/>
            <a:ext cx="4762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 вреде  чеснока</a:t>
            </a:r>
            <a:endParaRPr lang="ru-RU" sz="4800">
              <a:solidFill>
                <a:srgbClr val="92D050"/>
              </a:solidFill>
              <a:ea typeface="Calibri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14313" y="896938"/>
            <a:ext cx="87153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DDC0B6"/>
                </a:solidFill>
                <a:latin typeface="Times New Roman" pitchFamily="18" charset="0"/>
                <a:cs typeface="Times New Roman" pitchFamily="18" charset="0"/>
              </a:rPr>
              <a:t>Чеснок вреден, если:</a:t>
            </a:r>
            <a:r>
              <a:rPr lang="ru-RU" sz="3200">
                <a:solidFill>
                  <a:srgbClr val="DDC0B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неумеренно употреблять чеснок в пищу без соблюдения состояния организма, времени года, режима питания, возраста и т.д.. </a:t>
            </a:r>
          </a:p>
          <a:p>
            <a:pPr eaLnBrk="0" hangingPunct="0"/>
            <a:r>
              <a:rPr lang="ru-RU" sz="3200" b="1">
                <a:solidFill>
                  <a:srgbClr val="DDC0B6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причиняет головные боли,  у страдающих  эпилепсией  вызывает  припадки. Сушит кровь и вызывает в ней жжение, вредит глазам, лёгким,  обостряет геморрой. </a:t>
            </a:r>
          </a:p>
          <a:p>
            <a:pPr eaLnBrk="0" hangingPunct="0"/>
            <a:r>
              <a:rPr lang="ru-RU" sz="3200" b="1">
                <a:solidFill>
                  <a:srgbClr val="DDC0B6"/>
                </a:solidFill>
                <a:latin typeface="Times New Roman" pitchFamily="18" charset="0"/>
                <a:cs typeface="Times New Roman" pitchFamily="18" charset="0"/>
              </a:rPr>
              <a:t>Чеснок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вреден для беременных. </a:t>
            </a:r>
          </a:p>
          <a:p>
            <a:pPr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Неумеренное употребление чеснока становиться причиной различных заболеваний, в том числе раздражений кожи и кожных язв.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ighslide J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785813"/>
            <a:ext cx="37861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14313" y="5500688"/>
            <a:ext cx="9088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Родина чеснока - Средняя Азия.</a:t>
            </a:r>
          </a:p>
        </p:txBody>
      </p:sp>
      <p:pic>
        <p:nvPicPr>
          <p:cNvPr id="23554" name="Picture 2" descr="K:\чеснок\5954482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785813"/>
            <a:ext cx="3929062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4313" y="428625"/>
            <a:ext cx="871537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Исправить отрицательное действие чеснока можно, сварив его в воде с небольшим количеством соли, а также употреблять его с кинзой, уксусом и мёдом, соком кисло-сладкого граната.</a:t>
            </a:r>
          </a:p>
          <a:p>
            <a:pPr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Есть его нужно не много, 2-3 зубчика. Особенно следует соблюдать осторожность лицам, страдающим болезнями   почек  и нарушением сердечной деятельности (при передозировке могут возникнуть явления спазма сосудов сердца и головного мозга).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643063" y="0"/>
            <a:ext cx="57880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 </a:t>
            </a:r>
          </a:p>
          <a:p>
            <a:pPr algn="ctr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чеснока в  кулинарии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14313" y="1544638"/>
            <a:ext cx="87868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  Чеснок используют в качестве пряного овоща для салатов, первых и вторых блюд, маринадов и солений. Запах и вкус чеснока хорошо сочетаются с бараниной.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 Для тушения домашней птицы рекомендуется использовать чеснок в сочетании с кислыми сортами яблок (антоновка и др.) или слив (алыча и др.).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 В больших количествах входит чеснок в рецептуру многих национальных блюд в азиатских и южно-европейских кухнях.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  Чтобы получить приятный, мягкий аромат чеснока, не следует допускать сильного и длительного нагревания его. Мелко нарезанный чеснок рекомендуется класть в пищу за 3-4 минуты до подачи блюда к столу, когда огонь уже выключен, но пища ещё в кастрюле. 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Употребляют в пищу в свежем и консервированном виде. 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Сушёный чеснок применяется взамен свежего при жарении и варке мяса и птицы, приготовлении супов, холодцов и студней, домашних колбасок, грибных и овощных солений. Мясо натирается сушёным чесноком перед приготовлением, а в супы чеснок добавляется за 3-5 минут до готовности. </a:t>
            </a:r>
          </a:p>
        </p:txBody>
      </p:sp>
      <p:pic>
        <p:nvPicPr>
          <p:cNvPr id="30723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475199" cy="1500198"/>
          </a:xfrm>
          <a:prstGeom prst="ellipse">
            <a:avLst/>
          </a:prstGeom>
          <a:noFill/>
        </p:spPr>
      </p:pic>
      <p:pic>
        <p:nvPicPr>
          <p:cNvPr id="5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475199" cy="150019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357438" y="285750"/>
            <a:ext cx="6500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Весной зелёные стрелки чеснока полезны и питательны, используются не только в качестве приправы, но и для приготовления отдельных блюд. Сочные зелёные стрелки с острым запахом жарят, тушат, маринуют на зиму. Пряный зелёный овощ служит эксклюзивным украшением праздничного стола в любое время года.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037180" cy="2071702"/>
          </a:xfrm>
          <a:prstGeom prst="ellipse">
            <a:avLst/>
          </a:prstGeom>
          <a:noFill/>
        </p:spPr>
      </p:pic>
      <p:pic>
        <p:nvPicPr>
          <p:cNvPr id="4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14818"/>
            <a:ext cx="2037180" cy="2071702"/>
          </a:xfrm>
          <a:prstGeom prst="ellipse">
            <a:avLst/>
          </a:prstGeom>
          <a:noFill/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357438" y="4286250"/>
            <a:ext cx="65008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Рецепт квашеного чеснока, который пришёл из далёкой Сибири, известен сегодня во всем мире, квашеный чеснок как приправа к хлебу с маслом, твердым или свежим сыром по праву считается деликатесом.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571625" y="285750"/>
            <a:ext cx="56022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Советы шеф-повара:</a:t>
            </a: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428875" y="1101725"/>
            <a:ext cx="62150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Не покупайте   и  не  употребляйте  в  пищу чеснок, у которого есть хотя бы намек на зелёный проросток, - он придаст вашему блюду горечь. </a:t>
            </a:r>
          </a:p>
        </p:txBody>
      </p:sp>
      <p:pic>
        <p:nvPicPr>
          <p:cNvPr id="4" name="Picture 3" descr="K:\чеснок\4163-185279-7_d5d5b70b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1571636" cy="1571636"/>
          </a:xfrm>
          <a:prstGeom prst="ellipse">
            <a:avLst/>
          </a:prstGeom>
          <a:noFill/>
        </p:spPr>
      </p:pic>
      <p:pic>
        <p:nvPicPr>
          <p:cNvPr id="5" name="Picture 3" descr="K:\чеснок\4163-185279-7_d5d5b70b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000372"/>
            <a:ext cx="1571636" cy="1571636"/>
          </a:xfrm>
          <a:prstGeom prst="ellipse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428875" y="3000375"/>
            <a:ext cx="6357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Чеснок не слишком гармонирует с рыбой, но зато прекрасно подходит к большинству морепродуктов, например, к креветкам, морским гребешкам, крабам и омарам. </a:t>
            </a:r>
          </a:p>
        </p:txBody>
      </p:sp>
      <p:pic>
        <p:nvPicPr>
          <p:cNvPr id="7" name="Picture 3" descr="K:\чеснок\4163-185279-7_d5d5b70b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72074"/>
            <a:ext cx="1571636" cy="1571636"/>
          </a:xfrm>
          <a:prstGeom prst="ellipse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00313" y="5572125"/>
            <a:ext cx="6500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 всех сортов мяса чеснок лучше всего сочетается с бараниной.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  <p:bldP spid="491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214313"/>
            <a:ext cx="41386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Знаете  ли  вы?</a:t>
            </a:r>
            <a:endParaRPr lang="ru-RU" sz="4800">
              <a:solidFill>
                <a:srgbClr val="92D050"/>
              </a:solidFill>
              <a:ea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5750" y="3071813"/>
            <a:ext cx="87153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Сернистые вещества в чесноке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дают ему его уникальный сильный запах. Чтобы освежить дыхание после чеснока, пожуйте веточки петрушки, семена кардамона или корицы. </a:t>
            </a:r>
          </a:p>
        </p:txBody>
      </p:sp>
      <p:pic>
        <p:nvPicPr>
          <p:cNvPr id="8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2714644" cy="2760647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714644" cy="2760647"/>
          </a:xfrm>
          <a:prstGeom prst="ellipse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71813" y="500063"/>
            <a:ext cx="60721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Южной Азии употребляют больше всего чеснока,  а японцы не переносят чеснок в кулинарии, но используют 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медицинских целях. </a:t>
            </a: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14752"/>
            <a:ext cx="2714644" cy="2760647"/>
          </a:xfrm>
          <a:prstGeom prst="ellipse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00375" y="3786188"/>
            <a:ext cx="60007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Город Чикаго получил свое название благодаря индейскому слову, означающему «дикий чеснок» «chicagaoua».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389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714644" cy="2760647"/>
          </a:xfrm>
          <a:prstGeom prst="ellipse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50" y="2500313"/>
            <a:ext cx="88582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            Ресторан «Garlic» в Сан-Франциско подаёт своим посетителям более тонны чеснока каждый месяц. В десертное меню входит мороженое с чесноком, а в списке вина значится «Chateau de Garlic». Их девиз: </a:t>
            </a:r>
            <a:r>
              <a:rPr lang="ru-RU" sz="3600" i="1">
                <a:solidFill>
                  <a:srgbClr val="D3B9B3"/>
                </a:solidFill>
                <a:latin typeface="Times New Roman" pitchFamily="18" charset="0"/>
                <a:cs typeface="Times New Roman" pitchFamily="18" charset="0"/>
              </a:rPr>
              <a:t>«Мы приправляем наш чеснок едой!».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50" y="1779588"/>
            <a:ext cx="88582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          Признанная столица    чесночного царства — городок  Сен-Клер 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Гаскони  (Франция). Каждый четверг — с июля по январь — в Сен-Клере поутру открывается ярмарка, где товар один — чеснок. И сколько же выставлено сортов! Конкуренция велика, каждый расхваливает свой товар, даже разложить его норовит пооригинальнее. </a:t>
            </a:r>
          </a:p>
        </p:txBody>
      </p:sp>
      <p:pic>
        <p:nvPicPr>
          <p:cNvPr id="3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2428892" cy="247005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928938" y="142875"/>
            <a:ext cx="60721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трёх  современных  капитальных английских книгах о питании про чеснок ни слова, будто в Великобритании его не едят!</a:t>
            </a:r>
          </a:p>
        </p:txBody>
      </p:sp>
      <p:pic>
        <p:nvPicPr>
          <p:cNvPr id="3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714644" cy="2760647"/>
          </a:xfrm>
          <a:prstGeom prst="ellipse">
            <a:avLst/>
          </a:prstGeom>
          <a:noFill/>
        </p:spPr>
      </p:pic>
      <p:pic>
        <p:nvPicPr>
          <p:cNvPr id="4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876"/>
            <a:ext cx="2714644" cy="2760647"/>
          </a:xfrm>
          <a:prstGeom prst="ellipse">
            <a:avLst/>
          </a:prstGeom>
          <a:noFill/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71813" y="3286125"/>
            <a:ext cx="5857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Египетские жрецы и римские патриции считали чеснок растением «недостойным» (последние даже прозвали его «зловонной розой»)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500" y="500063"/>
            <a:ext cx="6429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В 1720 году чеснок  и  уксус  спасли  тысячи  марсельцев от распространения эпидемии чумы.</a:t>
            </a:r>
          </a:p>
        </p:txBody>
      </p:sp>
      <p:pic>
        <p:nvPicPr>
          <p:cNvPr id="3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714644" cy="2760647"/>
          </a:xfrm>
          <a:prstGeom prst="ellipse">
            <a:avLst/>
          </a:prstGeom>
          <a:noFill/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000375" y="4143375"/>
            <a:ext cx="59293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средние века европейские крестьяне заедали чесноком солонину и селёдку.</a:t>
            </a:r>
          </a:p>
        </p:txBody>
      </p:sp>
      <p:pic>
        <p:nvPicPr>
          <p:cNvPr id="5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2714644" cy="2760647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85750"/>
            <a:ext cx="9213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Растение,  известное  с  древности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714500"/>
            <a:ext cx="9001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    Первыми  грамотными  «чесноководами»  стали  древние  шумеры.</a:t>
            </a:r>
          </a:p>
        </p:txBody>
      </p:sp>
      <p:pic>
        <p:nvPicPr>
          <p:cNvPr id="1024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500063" y="1285875"/>
            <a:ext cx="1214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500063" y="292893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3429000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  Умело использовали целебные свойства чеснока и древние египтяне. </a:t>
            </a:r>
          </a:p>
        </p:txBody>
      </p:sp>
      <p:pic>
        <p:nvPicPr>
          <p:cNvPr id="7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500063" y="4857750"/>
            <a:ext cx="1214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4313" y="5357813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  Выращивали  чеснок  в  Древнем  Китае  и  Древней  Индии.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3" grpId="0"/>
      <p:bldP spid="6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:\чеснок\ches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7166"/>
            <a:ext cx="2714644" cy="2760647"/>
          </a:xfrm>
          <a:prstGeom prst="ellipse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88" y="3259138"/>
            <a:ext cx="8786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и лук - старейшие культивируемые  растения. Их кулинарное, медицинское и религиозное использование началось еще 6000 лет назад.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85938" y="0"/>
            <a:ext cx="54308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Народная  мудрость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71625" y="2571750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«Наша еда — чеснок толчёный да таракан печёный»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571625" y="1285875"/>
            <a:ext cx="716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«Не ела душа чеснока, так и не воняет»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00375" y="785813"/>
            <a:ext cx="2500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Пословицы</a:t>
            </a:r>
            <a:endParaRPr lang="ru-RU" i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+mn-cs"/>
            </a:endParaRPr>
          </a:p>
        </p:txBody>
      </p:sp>
      <p:pic>
        <p:nvPicPr>
          <p:cNvPr id="6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1214438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2571750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43063" y="3929063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«Чеснок да редька, так и на животе крепко»</a:t>
            </a:r>
          </a:p>
        </p:txBody>
      </p:sp>
      <p:pic>
        <p:nvPicPr>
          <p:cNvPr id="9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4000500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643063" y="5500688"/>
            <a:ext cx="728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«С чесноком все вкусно - не жуй, не глотай, только брови подымай!»</a:t>
            </a:r>
          </a:p>
        </p:txBody>
      </p:sp>
      <p:pic>
        <p:nvPicPr>
          <p:cNvPr id="11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5429250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" grpId="0"/>
      <p:bldP spid="4" grpId="0"/>
      <p:bldP spid="33794" grpId="0"/>
      <p:bldP spid="8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00313" y="1071563"/>
            <a:ext cx="6419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«Чеснок семь недугов изводит»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21038" y="285750"/>
            <a:ext cx="2251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ru-RU" sz="3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Поговорка</a:t>
            </a:r>
            <a:endParaRPr lang="ru-RU" i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+mn-cs"/>
            </a:endParaRPr>
          </a:p>
        </p:txBody>
      </p:sp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571500" y="7143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9000" y="2214563"/>
            <a:ext cx="172243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3600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2875" y="3500438"/>
            <a:ext cx="43576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Вырастает он в земле,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Убирается к зиме.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Головой на лук похож.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Если только пожуёшь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Даже маленькую дольку —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Будет пахнуть очень долго.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endParaRPr lang="ru-RU" sz="28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786438" y="3000375"/>
            <a:ext cx="3357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Маленький, горький, луку брат.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endParaRPr lang="ru-RU" sz="28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929313" y="4643438"/>
            <a:ext cx="3214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Что это за голова,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Где лишь зубы да борода?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endParaRPr lang="ru-RU" sz="28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1214438" y="2428875"/>
            <a:ext cx="1214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500563" y="32146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572000" y="5072063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769" grpId="0"/>
      <p:bldP spid="5" grpId="0"/>
      <p:bldP spid="6" grpId="0"/>
      <p:bldP spid="32770" grpId="0"/>
      <p:bldP spid="3277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500063"/>
            <a:ext cx="8858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  Чеснок словно нарочно придуман матушкой-природой, чтобы на его примере показать человеку все своё могущество: ищи, соображай, работай мозгами, и даже в маленьком зубчике скромнейшего растения ты отыщешь спасение от многих напастей... </a:t>
            </a:r>
          </a:p>
        </p:txBody>
      </p:sp>
      <p:pic>
        <p:nvPicPr>
          <p:cNvPr id="3" name="Рисунок 2" descr="чеснок, garlic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857628"/>
            <a:ext cx="3333750" cy="2895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85750" y="869950"/>
            <a:ext cx="85836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Приятного  аппетита  </a:t>
            </a:r>
          </a:p>
          <a:p>
            <a:pPr algn="ctr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 столом  и  доброго  здоровья на  долгие  годы!</a:t>
            </a:r>
            <a:endParaRPr lang="ru-RU" sz="4800">
              <a:solidFill>
                <a:srgbClr val="92D050"/>
              </a:solidFill>
              <a:ea typeface="Calibri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571625" y="4479925"/>
            <a:ext cx="6286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 за  внимание!</a:t>
            </a:r>
            <a:endParaRPr lang="ru-RU" sz="4800">
              <a:solidFill>
                <a:srgbClr val="92D050"/>
              </a:solidFill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450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500063" y="357188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785813"/>
            <a:ext cx="871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Чеснок был верным помощником врачевателей античной Греции. </a:t>
            </a:r>
          </a:p>
        </p:txBody>
      </p:sp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28625" y="2786063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3214688"/>
            <a:ext cx="8786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Но землёй обетованной для чеснока стал Рим. </a:t>
            </a:r>
            <a:endParaRPr lang="ru-RU" sz="3600">
              <a:latin typeface="Franklin Gothic Book" pitchFamily="34" charset="0"/>
            </a:endParaRPr>
          </a:p>
        </p:txBody>
      </p:sp>
      <p:pic>
        <p:nvPicPr>
          <p:cNvPr id="6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28625" y="4786313"/>
            <a:ext cx="12144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5750" y="5286375"/>
            <a:ext cx="885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На Руси чеснок появился 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  былинные  времена, примерно в IX веке.</a:t>
            </a:r>
          </a:p>
        </p:txBody>
      </p:sp>
      <p:pic>
        <p:nvPicPr>
          <p:cNvPr id="9217" name="Picture 1" descr="K:\чеснок\greece-206285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571625"/>
            <a:ext cx="187483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K:\чеснок\trojan-horse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3857625"/>
            <a:ext cx="14478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K:\чеснок\8655.jpg"/>
          <p:cNvPicPr>
            <a:picLocks noChangeAspect="1" noChangeArrowheads="1"/>
          </p:cNvPicPr>
          <p:nvPr/>
        </p:nvPicPr>
        <p:blipFill>
          <a:blip r:embed="rId5"/>
          <a:srcRect t="11749" b="14000"/>
          <a:stretch>
            <a:fillRect/>
          </a:stretch>
        </p:blipFill>
        <p:spPr bwMode="auto">
          <a:xfrm>
            <a:off x="7281863" y="4143375"/>
            <a:ext cx="16176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85750" y="1000125"/>
            <a:ext cx="87153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            Скорее всего  выращивать чеснок в Англии начали  до XVI века. </a:t>
            </a: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357188" y="500063"/>
            <a:ext cx="12144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428625" y="3000375"/>
            <a:ext cx="12144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3429000"/>
            <a:ext cx="8786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              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В  Европе (особенно  на  юге) его употребляют без всякого удержу - особенно в Италии, французы тоже добавляют его во множество блюд.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857375" y="285750"/>
            <a:ext cx="5199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История  названия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357438" y="1071563"/>
            <a:ext cx="3698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Чеснок, garlic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1928813"/>
            <a:ext cx="87153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      Английское слово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«гарлик» — «чеснок»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— восходит к временам, когда племена англосаксов громили кельтские племена бриттов. Слово сложилось из сочетания тогдашних слов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«лук — порей»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«копьё»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«лук с копьём».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4286250"/>
            <a:ext cx="86439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Franklin Gothic Book" pitchFamily="34" charset="0"/>
              </a:rPr>
              <a:t>    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Русичи  обратили внимание не на зелёные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«копья»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которые тянутся от луковицы, а на то, что луковица распадается, расщепляется, «расчёсывается» на отдельные ноготки-прядки. Таким образом,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«чеснок»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— это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«чёсаный лук».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0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313" y="68263"/>
            <a:ext cx="8572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Издавна замечено, что головка чеснока расщепляется на зубки, а сами чесночинки — с норовом. Чуть надавишь - зубок ловко выскакивает из одёжки. Это свойство в разных странах казалось пугающим, колдовским. Поэтому знахари и ведуны использовали пряный овощ двояко: для лечения и для наведения порчи  , а  также  и  как средство для отпугивания злых духов, чертей, бесов, вампиров и демонов.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чеснок, garlic "/>
          <p:cNvPicPr/>
          <p:nvPr/>
        </p:nvPicPr>
        <p:blipFill>
          <a:blip r:embed="rId2" cstate="print"/>
          <a:srcRect b="10870"/>
          <a:stretch>
            <a:fillRect/>
          </a:stretch>
        </p:blipFill>
        <p:spPr bwMode="auto">
          <a:xfrm>
            <a:off x="6858016" y="3714752"/>
            <a:ext cx="204786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чеснок, garlic "/>
          <p:cNvPicPr/>
          <p:nvPr/>
        </p:nvPicPr>
        <p:blipFill>
          <a:blip r:embed="rId2" cstate="print"/>
          <a:srcRect b="10870"/>
          <a:stretch>
            <a:fillRect/>
          </a:stretch>
        </p:blipFill>
        <p:spPr bwMode="auto">
          <a:xfrm>
            <a:off x="4500562" y="3714752"/>
            <a:ext cx="204786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чеснок, garlic "/>
          <p:cNvPicPr/>
          <p:nvPr/>
        </p:nvPicPr>
        <p:blipFill>
          <a:blip r:embed="rId2" cstate="print"/>
          <a:srcRect b="10870"/>
          <a:stretch>
            <a:fillRect/>
          </a:stretch>
        </p:blipFill>
        <p:spPr bwMode="auto">
          <a:xfrm>
            <a:off x="2214546" y="3714752"/>
            <a:ext cx="204786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14563" y="214313"/>
            <a:ext cx="4030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48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 чеснока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50" y="1131888"/>
            <a:ext cx="8572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Встречаются два вида чеснока: стрелкующийся, который образует цветоносный стебель-стрелку с воздушными луковицами на верхушке, и нестрелкующийся, который стрелку не образует.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По срокам посадки чеснок бывает озимый (преимущественно стрелкующиеся формы, посев проводят осенью) и яровой (нестрелкующиеся формы, высеваются ранней весной). 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Листья плоские, луковица сложная, состоит из 2-50 зубков, каждый из которых покрыт жёсткой кожистой чешуёй. В диком виде встречается почти повсеместно. 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Различают острые и сладкие сорта чеснока. Острые сорта распространены в северных и средних широтах, сладкие - на юге. Южные сладкие сорта чеснока имеют нежный аромат и лишены жгучести, свойственной острым сортам.</a:t>
            </a:r>
          </a:p>
        </p:txBody>
      </p:sp>
      <p:pic>
        <p:nvPicPr>
          <p:cNvPr id="6" name="Рисунок 5" descr="http://ukrspice.kiev.ua/spices/images/chesnok_ukrspice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2000250"/>
            <a:ext cx="8620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чес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2000250"/>
            <a:ext cx="4667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ukrspice.kiev.ua/spices/images/chesnok_ukrspice_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63" y="2000250"/>
            <a:ext cx="5238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500" y="234950"/>
            <a:ext cx="80121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44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Сорта  чеснока,  </a:t>
            </a:r>
          </a:p>
          <a:p>
            <a:pPr algn="ctr"/>
            <a:r>
              <a:rPr lang="ru-RU" sz="44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выращиваемые  на  территории  </a:t>
            </a:r>
          </a:p>
          <a:p>
            <a:pPr algn="ctr"/>
            <a:r>
              <a:rPr lang="ru-RU" sz="440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России</a:t>
            </a:r>
            <a:endParaRPr lang="ru-RU" sz="4400">
              <a:solidFill>
                <a:srgbClr val="92D050"/>
              </a:solidFill>
              <a:ea typeface="Calibri" pitchFamily="34" charset="0"/>
            </a:endParaRPr>
          </a:p>
          <a:p>
            <a:pPr algn="ctr" eaLnBrk="0" hangingPunct="0"/>
            <a:endParaRPr lang="ru-RU" sz="4800">
              <a:ea typeface="Calibri" pitchFamily="34" charset="0"/>
            </a:endParaRPr>
          </a:p>
        </p:txBody>
      </p:sp>
      <p:pic>
        <p:nvPicPr>
          <p:cNvPr id="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2214563"/>
            <a:ext cx="10525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00188" y="2428875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Алейский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3357563"/>
            <a:ext cx="10525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4500563"/>
            <a:ext cx="1071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285750" y="5715000"/>
            <a:ext cx="1071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00188" y="4786313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Богуславский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71625" y="6000750"/>
            <a:ext cx="159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Гафурийский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28750" y="3643313"/>
            <a:ext cx="1890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Башкирский–85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3500438" y="2786063"/>
            <a:ext cx="10525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3500438" y="5143500"/>
            <a:ext cx="10525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714875" y="3000375"/>
            <a:ext cx="118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Гулливер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43438" y="5357813"/>
            <a:ext cx="145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Комсомолец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29500" y="2500313"/>
            <a:ext cx="1508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Петровский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6286500" y="5715000"/>
            <a:ext cx="10525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6286500" y="4572000"/>
            <a:ext cx="10525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6286500" y="3357563"/>
            <a:ext cx="10525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K:\чеснок\chesnok.jpg"/>
          <p:cNvPicPr>
            <a:picLocks noChangeAspect="1" noChangeArrowheads="1"/>
          </p:cNvPicPr>
          <p:nvPr/>
        </p:nvPicPr>
        <p:blipFill>
          <a:blip r:embed="rId2"/>
          <a:srcRect l="25000" t="11667" r="51389" b="63333"/>
          <a:stretch>
            <a:fillRect/>
          </a:stretch>
        </p:blipFill>
        <p:spPr bwMode="auto">
          <a:xfrm>
            <a:off x="6286500" y="2214563"/>
            <a:ext cx="10525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500938" y="3643313"/>
            <a:ext cx="822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Полёт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7429500" y="4786313"/>
            <a:ext cx="1579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Украинский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белый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429500" y="5857875"/>
            <a:ext cx="1562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Юбилейный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Грибовский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" grpId="0"/>
      <p:bldP spid="9" grpId="0"/>
      <p:bldP spid="10" grpId="0"/>
      <p:bldP spid="11" grpId="0"/>
      <p:bldP spid="15" grpId="0"/>
      <p:bldP spid="16" grpId="0"/>
      <p:bldP spid="17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586</TotalTime>
  <Words>1420</Words>
  <Application>Microsoft Office PowerPoint</Application>
  <PresentationFormat>Экран (4:3)</PresentationFormat>
  <Paragraphs>121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34</vt:i4>
      </vt:variant>
    </vt:vector>
  </HeadingPairs>
  <TitlesOfParts>
    <vt:vector size="49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Наташа</cp:lastModifiedBy>
  <cp:revision>82</cp:revision>
  <dcterms:created xsi:type="dcterms:W3CDTF">2012-04-11T17:20:03Z</dcterms:created>
  <dcterms:modified xsi:type="dcterms:W3CDTF">2014-09-28T06:32:01Z</dcterms:modified>
</cp:coreProperties>
</file>